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89" r:id="rId7"/>
    <p:sldId id="261" r:id="rId8"/>
    <p:sldId id="290" r:id="rId9"/>
    <p:sldId id="263" r:id="rId10"/>
    <p:sldId id="264" r:id="rId11"/>
    <p:sldId id="262" r:id="rId12"/>
    <p:sldId id="291"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E9BE3-46E1-41BF-A91F-C0CCFF3AB35B}" type="datetimeFigureOut">
              <a:rPr lang="en-US" smtClean="0"/>
              <a:t>5/30/2025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A26CB-FC1E-4739-AB9B-5F71E73F68EF}" type="slidenum">
              <a:rPr lang="en-US" smtClean="0"/>
              <a:t>‹#›</a:t>
            </a:fld>
            <a:endParaRPr lang="en-US"/>
          </a:p>
        </p:txBody>
      </p:sp>
    </p:spTree>
    <p:extLst>
      <p:ext uri="{BB962C8B-B14F-4D97-AF65-F5344CB8AC3E}">
        <p14:creationId xmlns:p14="http://schemas.microsoft.com/office/powerpoint/2010/main" val="2822080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6A26CB-FC1E-4739-AB9B-5F71E73F68EF}" type="slidenum">
              <a:rPr lang="en-US" smtClean="0"/>
              <a:t>2</a:t>
            </a:fld>
            <a:endParaRPr lang="en-US"/>
          </a:p>
        </p:txBody>
      </p:sp>
    </p:spTree>
    <p:extLst>
      <p:ext uri="{BB962C8B-B14F-4D97-AF65-F5344CB8AC3E}">
        <p14:creationId xmlns:p14="http://schemas.microsoft.com/office/powerpoint/2010/main" val="350064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6405-2278-E35A-D603-196E7C24D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FEC7A7-45B5-E698-910A-203B3B5A11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FC6578-7043-FD6E-A297-5E1F4D01D6ED}"/>
              </a:ext>
            </a:extLst>
          </p:cNvPr>
          <p:cNvSpPr>
            <a:spLocks noGrp="1"/>
          </p:cNvSpPr>
          <p:nvPr>
            <p:ph type="dt" sz="half" idx="10"/>
          </p:nvPr>
        </p:nvSpPr>
        <p:spPr/>
        <p:txBody>
          <a:bodyPr/>
          <a:lstStyle/>
          <a:p>
            <a:fld id="{D4E7A4A7-BD2A-4FA0-A5EE-74A6FE498DFE}" type="datetimeFigureOut">
              <a:rPr lang="en-US" smtClean="0"/>
              <a:t>5/30/2025</a:t>
            </a:fld>
            <a:endParaRPr lang="en-US"/>
          </a:p>
        </p:txBody>
      </p:sp>
      <p:sp>
        <p:nvSpPr>
          <p:cNvPr id="5" name="Footer Placeholder 4">
            <a:extLst>
              <a:ext uri="{FF2B5EF4-FFF2-40B4-BE49-F238E27FC236}">
                <a16:creationId xmlns:a16="http://schemas.microsoft.com/office/drawing/2014/main" id="{0068993C-7E9F-2EDA-508E-C621CFB5B1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49132-1435-261F-3B6B-8C1F4FAA1AA1}"/>
              </a:ext>
            </a:extLst>
          </p:cNvPr>
          <p:cNvSpPr>
            <a:spLocks noGrp="1"/>
          </p:cNvSpPr>
          <p:nvPr>
            <p:ph type="sldNum" sz="quarter" idx="12"/>
          </p:nvPr>
        </p:nvSpPr>
        <p:spPr/>
        <p:txBody>
          <a:bodyPr/>
          <a:lstStyle/>
          <a:p>
            <a:fld id="{559D0CA5-B231-47D0-B37A-F04D33DB57D4}" type="slidenum">
              <a:rPr lang="en-US" smtClean="0"/>
              <a:t>‹#›</a:t>
            </a:fld>
            <a:endParaRPr lang="en-US"/>
          </a:p>
        </p:txBody>
      </p:sp>
    </p:spTree>
    <p:extLst>
      <p:ext uri="{BB962C8B-B14F-4D97-AF65-F5344CB8AC3E}">
        <p14:creationId xmlns:p14="http://schemas.microsoft.com/office/powerpoint/2010/main" val="103672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6223-E6E1-21BC-5905-D55CEC6F85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E9BB6F-C10C-11A7-D217-183249D454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62B29-96AB-EDD1-E6F0-F452B769E245}"/>
              </a:ext>
            </a:extLst>
          </p:cNvPr>
          <p:cNvSpPr>
            <a:spLocks noGrp="1"/>
          </p:cNvSpPr>
          <p:nvPr>
            <p:ph type="dt" sz="half" idx="10"/>
          </p:nvPr>
        </p:nvSpPr>
        <p:spPr/>
        <p:txBody>
          <a:bodyPr/>
          <a:lstStyle/>
          <a:p>
            <a:fld id="{D4E7A4A7-BD2A-4FA0-A5EE-74A6FE498DFE}" type="datetimeFigureOut">
              <a:rPr lang="en-US" smtClean="0"/>
              <a:t>5/30/2025</a:t>
            </a:fld>
            <a:endParaRPr lang="en-US"/>
          </a:p>
        </p:txBody>
      </p:sp>
      <p:sp>
        <p:nvSpPr>
          <p:cNvPr id="5" name="Footer Placeholder 4">
            <a:extLst>
              <a:ext uri="{FF2B5EF4-FFF2-40B4-BE49-F238E27FC236}">
                <a16:creationId xmlns:a16="http://schemas.microsoft.com/office/drawing/2014/main" id="{4476C417-3F4C-1500-F47B-BC809C82A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DCB4A-909F-1648-90A1-0B3CBB36FF96}"/>
              </a:ext>
            </a:extLst>
          </p:cNvPr>
          <p:cNvSpPr>
            <a:spLocks noGrp="1"/>
          </p:cNvSpPr>
          <p:nvPr>
            <p:ph type="sldNum" sz="quarter" idx="12"/>
          </p:nvPr>
        </p:nvSpPr>
        <p:spPr/>
        <p:txBody>
          <a:bodyPr/>
          <a:lstStyle/>
          <a:p>
            <a:fld id="{559D0CA5-B231-47D0-B37A-F04D33DB57D4}" type="slidenum">
              <a:rPr lang="en-US" smtClean="0"/>
              <a:t>‹#›</a:t>
            </a:fld>
            <a:endParaRPr lang="en-US"/>
          </a:p>
        </p:txBody>
      </p:sp>
    </p:spTree>
    <p:extLst>
      <p:ext uri="{BB962C8B-B14F-4D97-AF65-F5344CB8AC3E}">
        <p14:creationId xmlns:p14="http://schemas.microsoft.com/office/powerpoint/2010/main" val="270813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02E510-1663-79EA-9E11-432EAB5A50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BC4F68-EDB7-1688-D3A4-814AC21B48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49CF3-E610-10FC-4D19-0AEBDFA2C40B}"/>
              </a:ext>
            </a:extLst>
          </p:cNvPr>
          <p:cNvSpPr>
            <a:spLocks noGrp="1"/>
          </p:cNvSpPr>
          <p:nvPr>
            <p:ph type="dt" sz="half" idx="10"/>
          </p:nvPr>
        </p:nvSpPr>
        <p:spPr/>
        <p:txBody>
          <a:bodyPr/>
          <a:lstStyle/>
          <a:p>
            <a:fld id="{D4E7A4A7-BD2A-4FA0-A5EE-74A6FE498DFE}" type="datetimeFigureOut">
              <a:rPr lang="en-US" smtClean="0"/>
              <a:t>5/30/2025</a:t>
            </a:fld>
            <a:endParaRPr lang="en-US"/>
          </a:p>
        </p:txBody>
      </p:sp>
      <p:sp>
        <p:nvSpPr>
          <p:cNvPr id="5" name="Footer Placeholder 4">
            <a:extLst>
              <a:ext uri="{FF2B5EF4-FFF2-40B4-BE49-F238E27FC236}">
                <a16:creationId xmlns:a16="http://schemas.microsoft.com/office/drawing/2014/main" id="{E4A583A1-8CD7-DBD1-024D-28AF62EB3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76A72-884F-F7DA-FA2A-D3F474CB2386}"/>
              </a:ext>
            </a:extLst>
          </p:cNvPr>
          <p:cNvSpPr>
            <a:spLocks noGrp="1"/>
          </p:cNvSpPr>
          <p:nvPr>
            <p:ph type="sldNum" sz="quarter" idx="12"/>
          </p:nvPr>
        </p:nvSpPr>
        <p:spPr/>
        <p:txBody>
          <a:bodyPr/>
          <a:lstStyle/>
          <a:p>
            <a:fld id="{559D0CA5-B231-47D0-B37A-F04D33DB57D4}" type="slidenum">
              <a:rPr lang="en-US" smtClean="0"/>
              <a:t>‹#›</a:t>
            </a:fld>
            <a:endParaRPr lang="en-US"/>
          </a:p>
        </p:txBody>
      </p:sp>
    </p:spTree>
    <p:extLst>
      <p:ext uri="{BB962C8B-B14F-4D97-AF65-F5344CB8AC3E}">
        <p14:creationId xmlns:p14="http://schemas.microsoft.com/office/powerpoint/2010/main" val="163643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F876-1FA6-89C3-113F-87250E003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1230BB-562B-FC1B-EA85-CCB7D6D27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708F03-AB31-E2CF-D7D4-A9C6498863E6}"/>
              </a:ext>
            </a:extLst>
          </p:cNvPr>
          <p:cNvSpPr>
            <a:spLocks noGrp="1"/>
          </p:cNvSpPr>
          <p:nvPr>
            <p:ph type="dt" sz="half" idx="10"/>
          </p:nvPr>
        </p:nvSpPr>
        <p:spPr/>
        <p:txBody>
          <a:bodyPr/>
          <a:lstStyle/>
          <a:p>
            <a:fld id="{D4E7A4A7-BD2A-4FA0-A5EE-74A6FE498DFE}" type="datetimeFigureOut">
              <a:rPr lang="en-US" smtClean="0"/>
              <a:t>5/30/2025</a:t>
            </a:fld>
            <a:endParaRPr lang="en-US"/>
          </a:p>
        </p:txBody>
      </p:sp>
      <p:sp>
        <p:nvSpPr>
          <p:cNvPr id="5" name="Footer Placeholder 4">
            <a:extLst>
              <a:ext uri="{FF2B5EF4-FFF2-40B4-BE49-F238E27FC236}">
                <a16:creationId xmlns:a16="http://schemas.microsoft.com/office/drawing/2014/main" id="{D4850224-4891-8719-3C87-9FDDEDF29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18260-5268-52C7-483B-6CC6303493E8}"/>
              </a:ext>
            </a:extLst>
          </p:cNvPr>
          <p:cNvSpPr>
            <a:spLocks noGrp="1"/>
          </p:cNvSpPr>
          <p:nvPr>
            <p:ph type="sldNum" sz="quarter" idx="12"/>
          </p:nvPr>
        </p:nvSpPr>
        <p:spPr/>
        <p:txBody>
          <a:bodyPr/>
          <a:lstStyle/>
          <a:p>
            <a:fld id="{559D0CA5-B231-47D0-B37A-F04D33DB57D4}" type="slidenum">
              <a:rPr lang="en-US" smtClean="0"/>
              <a:t>‹#›</a:t>
            </a:fld>
            <a:endParaRPr lang="en-US"/>
          </a:p>
        </p:txBody>
      </p:sp>
    </p:spTree>
    <p:extLst>
      <p:ext uri="{BB962C8B-B14F-4D97-AF65-F5344CB8AC3E}">
        <p14:creationId xmlns:p14="http://schemas.microsoft.com/office/powerpoint/2010/main" val="33681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DF0A-013F-5FB1-450F-758FC5368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C485D3-CF24-BF0C-E342-4B72B9DFBD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67130D-B543-10D0-AADB-740DBB2631BD}"/>
              </a:ext>
            </a:extLst>
          </p:cNvPr>
          <p:cNvSpPr>
            <a:spLocks noGrp="1"/>
          </p:cNvSpPr>
          <p:nvPr>
            <p:ph type="dt" sz="half" idx="10"/>
          </p:nvPr>
        </p:nvSpPr>
        <p:spPr/>
        <p:txBody>
          <a:bodyPr/>
          <a:lstStyle/>
          <a:p>
            <a:fld id="{D4E7A4A7-BD2A-4FA0-A5EE-74A6FE498DFE}" type="datetimeFigureOut">
              <a:rPr lang="en-US" smtClean="0"/>
              <a:t>5/30/2025</a:t>
            </a:fld>
            <a:endParaRPr lang="en-US"/>
          </a:p>
        </p:txBody>
      </p:sp>
      <p:sp>
        <p:nvSpPr>
          <p:cNvPr id="5" name="Footer Placeholder 4">
            <a:extLst>
              <a:ext uri="{FF2B5EF4-FFF2-40B4-BE49-F238E27FC236}">
                <a16:creationId xmlns:a16="http://schemas.microsoft.com/office/drawing/2014/main" id="{64A7F571-9816-F045-55EE-92EBD8276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69E86-D834-8439-29CC-EEE29D7FECC7}"/>
              </a:ext>
            </a:extLst>
          </p:cNvPr>
          <p:cNvSpPr>
            <a:spLocks noGrp="1"/>
          </p:cNvSpPr>
          <p:nvPr>
            <p:ph type="sldNum" sz="quarter" idx="12"/>
          </p:nvPr>
        </p:nvSpPr>
        <p:spPr/>
        <p:txBody>
          <a:bodyPr/>
          <a:lstStyle/>
          <a:p>
            <a:fld id="{559D0CA5-B231-47D0-B37A-F04D33DB57D4}" type="slidenum">
              <a:rPr lang="en-US" smtClean="0"/>
              <a:t>‹#›</a:t>
            </a:fld>
            <a:endParaRPr lang="en-US"/>
          </a:p>
        </p:txBody>
      </p:sp>
    </p:spTree>
    <p:extLst>
      <p:ext uri="{BB962C8B-B14F-4D97-AF65-F5344CB8AC3E}">
        <p14:creationId xmlns:p14="http://schemas.microsoft.com/office/powerpoint/2010/main" val="141821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2B08-BD74-7AF8-AB08-75A96EA60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2D4DF4-1BF6-5562-1C1B-D37FC46447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B0FE8E-4D60-5A1D-2F0A-330364632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003898-84C4-9246-0248-7139C22372E4}"/>
              </a:ext>
            </a:extLst>
          </p:cNvPr>
          <p:cNvSpPr>
            <a:spLocks noGrp="1"/>
          </p:cNvSpPr>
          <p:nvPr>
            <p:ph type="dt" sz="half" idx="10"/>
          </p:nvPr>
        </p:nvSpPr>
        <p:spPr/>
        <p:txBody>
          <a:bodyPr/>
          <a:lstStyle/>
          <a:p>
            <a:fld id="{D4E7A4A7-BD2A-4FA0-A5EE-74A6FE498DFE}" type="datetimeFigureOut">
              <a:rPr lang="en-US" smtClean="0"/>
              <a:t>5/30/2025</a:t>
            </a:fld>
            <a:endParaRPr lang="en-US"/>
          </a:p>
        </p:txBody>
      </p:sp>
      <p:sp>
        <p:nvSpPr>
          <p:cNvPr id="6" name="Footer Placeholder 5">
            <a:extLst>
              <a:ext uri="{FF2B5EF4-FFF2-40B4-BE49-F238E27FC236}">
                <a16:creationId xmlns:a16="http://schemas.microsoft.com/office/drawing/2014/main" id="{F42DB07C-807D-91E6-26E4-7C02B2783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72FE9-6133-04DD-CD54-570CEFCD7B8E}"/>
              </a:ext>
            </a:extLst>
          </p:cNvPr>
          <p:cNvSpPr>
            <a:spLocks noGrp="1"/>
          </p:cNvSpPr>
          <p:nvPr>
            <p:ph type="sldNum" sz="quarter" idx="12"/>
          </p:nvPr>
        </p:nvSpPr>
        <p:spPr/>
        <p:txBody>
          <a:bodyPr/>
          <a:lstStyle/>
          <a:p>
            <a:fld id="{559D0CA5-B231-47D0-B37A-F04D33DB57D4}" type="slidenum">
              <a:rPr lang="en-US" smtClean="0"/>
              <a:t>‹#›</a:t>
            </a:fld>
            <a:endParaRPr lang="en-US"/>
          </a:p>
        </p:txBody>
      </p:sp>
    </p:spTree>
    <p:extLst>
      <p:ext uri="{BB962C8B-B14F-4D97-AF65-F5344CB8AC3E}">
        <p14:creationId xmlns:p14="http://schemas.microsoft.com/office/powerpoint/2010/main" val="1463495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1C24-2ABB-B1CD-F799-154E8A58AF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033FB0-8449-F274-206B-2D5B44840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883236-2646-FA39-E490-7CF83CD7ED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F46C2-4DE3-A08A-9ED2-9ED4112072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B76021-56CD-9699-AFA9-44FA4C095D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C50AB-BE38-A484-7D3B-C126E56D3897}"/>
              </a:ext>
            </a:extLst>
          </p:cNvPr>
          <p:cNvSpPr>
            <a:spLocks noGrp="1"/>
          </p:cNvSpPr>
          <p:nvPr>
            <p:ph type="dt" sz="half" idx="10"/>
          </p:nvPr>
        </p:nvSpPr>
        <p:spPr/>
        <p:txBody>
          <a:bodyPr/>
          <a:lstStyle/>
          <a:p>
            <a:fld id="{D4E7A4A7-BD2A-4FA0-A5EE-74A6FE498DFE}" type="datetimeFigureOut">
              <a:rPr lang="en-US" smtClean="0"/>
              <a:t>5/30/2025</a:t>
            </a:fld>
            <a:endParaRPr lang="en-US"/>
          </a:p>
        </p:txBody>
      </p:sp>
      <p:sp>
        <p:nvSpPr>
          <p:cNvPr id="8" name="Footer Placeholder 7">
            <a:extLst>
              <a:ext uri="{FF2B5EF4-FFF2-40B4-BE49-F238E27FC236}">
                <a16:creationId xmlns:a16="http://schemas.microsoft.com/office/drawing/2014/main" id="{3D0304AA-447A-D923-4E03-45353D2213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7F44A0-F054-C23F-9074-BC4FC19B42BD}"/>
              </a:ext>
            </a:extLst>
          </p:cNvPr>
          <p:cNvSpPr>
            <a:spLocks noGrp="1"/>
          </p:cNvSpPr>
          <p:nvPr>
            <p:ph type="sldNum" sz="quarter" idx="12"/>
          </p:nvPr>
        </p:nvSpPr>
        <p:spPr/>
        <p:txBody>
          <a:bodyPr/>
          <a:lstStyle/>
          <a:p>
            <a:fld id="{559D0CA5-B231-47D0-B37A-F04D33DB57D4}" type="slidenum">
              <a:rPr lang="en-US" smtClean="0"/>
              <a:t>‹#›</a:t>
            </a:fld>
            <a:endParaRPr lang="en-US"/>
          </a:p>
        </p:txBody>
      </p:sp>
    </p:spTree>
    <p:extLst>
      <p:ext uri="{BB962C8B-B14F-4D97-AF65-F5344CB8AC3E}">
        <p14:creationId xmlns:p14="http://schemas.microsoft.com/office/powerpoint/2010/main" val="382484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92A3-9F46-F4AF-48B4-2B34F5742E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A12D0A-2864-5E63-919E-E61190BC6803}"/>
              </a:ext>
            </a:extLst>
          </p:cNvPr>
          <p:cNvSpPr>
            <a:spLocks noGrp="1"/>
          </p:cNvSpPr>
          <p:nvPr>
            <p:ph type="dt" sz="half" idx="10"/>
          </p:nvPr>
        </p:nvSpPr>
        <p:spPr/>
        <p:txBody>
          <a:bodyPr/>
          <a:lstStyle/>
          <a:p>
            <a:fld id="{D4E7A4A7-BD2A-4FA0-A5EE-74A6FE498DFE}" type="datetimeFigureOut">
              <a:rPr lang="en-US" smtClean="0"/>
              <a:t>5/30/2025</a:t>
            </a:fld>
            <a:endParaRPr lang="en-US"/>
          </a:p>
        </p:txBody>
      </p:sp>
      <p:sp>
        <p:nvSpPr>
          <p:cNvPr id="4" name="Footer Placeholder 3">
            <a:extLst>
              <a:ext uri="{FF2B5EF4-FFF2-40B4-BE49-F238E27FC236}">
                <a16:creationId xmlns:a16="http://schemas.microsoft.com/office/drawing/2014/main" id="{E4270E05-1F89-CF2C-3BC7-FA2928569E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FF027C-66E8-7093-C316-9B5E190D2767}"/>
              </a:ext>
            </a:extLst>
          </p:cNvPr>
          <p:cNvSpPr>
            <a:spLocks noGrp="1"/>
          </p:cNvSpPr>
          <p:nvPr>
            <p:ph type="sldNum" sz="quarter" idx="12"/>
          </p:nvPr>
        </p:nvSpPr>
        <p:spPr/>
        <p:txBody>
          <a:bodyPr/>
          <a:lstStyle/>
          <a:p>
            <a:fld id="{559D0CA5-B231-47D0-B37A-F04D33DB57D4}" type="slidenum">
              <a:rPr lang="en-US" smtClean="0"/>
              <a:t>‹#›</a:t>
            </a:fld>
            <a:endParaRPr lang="en-US"/>
          </a:p>
        </p:txBody>
      </p:sp>
    </p:spTree>
    <p:extLst>
      <p:ext uri="{BB962C8B-B14F-4D97-AF65-F5344CB8AC3E}">
        <p14:creationId xmlns:p14="http://schemas.microsoft.com/office/powerpoint/2010/main" val="305554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86662-A91F-7770-D8C6-055FFCBB88CA}"/>
              </a:ext>
            </a:extLst>
          </p:cNvPr>
          <p:cNvSpPr>
            <a:spLocks noGrp="1"/>
          </p:cNvSpPr>
          <p:nvPr>
            <p:ph type="dt" sz="half" idx="10"/>
          </p:nvPr>
        </p:nvSpPr>
        <p:spPr/>
        <p:txBody>
          <a:bodyPr/>
          <a:lstStyle/>
          <a:p>
            <a:fld id="{D4E7A4A7-BD2A-4FA0-A5EE-74A6FE498DFE}" type="datetimeFigureOut">
              <a:rPr lang="en-US" smtClean="0"/>
              <a:t>5/30/2025</a:t>
            </a:fld>
            <a:endParaRPr lang="en-US"/>
          </a:p>
        </p:txBody>
      </p:sp>
      <p:sp>
        <p:nvSpPr>
          <p:cNvPr id="3" name="Footer Placeholder 2">
            <a:extLst>
              <a:ext uri="{FF2B5EF4-FFF2-40B4-BE49-F238E27FC236}">
                <a16:creationId xmlns:a16="http://schemas.microsoft.com/office/drawing/2014/main" id="{2BF73A85-1D82-D054-C4BA-97DBD7E783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EE2360-24A8-E86D-504D-4EA9E3C9FF26}"/>
              </a:ext>
            </a:extLst>
          </p:cNvPr>
          <p:cNvSpPr>
            <a:spLocks noGrp="1"/>
          </p:cNvSpPr>
          <p:nvPr>
            <p:ph type="sldNum" sz="quarter" idx="12"/>
          </p:nvPr>
        </p:nvSpPr>
        <p:spPr/>
        <p:txBody>
          <a:bodyPr/>
          <a:lstStyle/>
          <a:p>
            <a:fld id="{559D0CA5-B231-47D0-B37A-F04D33DB57D4}" type="slidenum">
              <a:rPr lang="en-US" smtClean="0"/>
              <a:t>‹#›</a:t>
            </a:fld>
            <a:endParaRPr lang="en-US"/>
          </a:p>
        </p:txBody>
      </p:sp>
    </p:spTree>
    <p:extLst>
      <p:ext uri="{BB962C8B-B14F-4D97-AF65-F5344CB8AC3E}">
        <p14:creationId xmlns:p14="http://schemas.microsoft.com/office/powerpoint/2010/main" val="2253405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C100-155F-8975-4DA6-D4E14A239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B67240-9FC2-1C76-FA87-310F08516F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D6580C-85C1-3D4D-65C0-33157767A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643A4-61A5-2630-2EBB-A39F0AEF9BDE}"/>
              </a:ext>
            </a:extLst>
          </p:cNvPr>
          <p:cNvSpPr>
            <a:spLocks noGrp="1"/>
          </p:cNvSpPr>
          <p:nvPr>
            <p:ph type="dt" sz="half" idx="10"/>
          </p:nvPr>
        </p:nvSpPr>
        <p:spPr/>
        <p:txBody>
          <a:bodyPr/>
          <a:lstStyle/>
          <a:p>
            <a:fld id="{D4E7A4A7-BD2A-4FA0-A5EE-74A6FE498DFE}" type="datetimeFigureOut">
              <a:rPr lang="en-US" smtClean="0"/>
              <a:t>5/30/2025</a:t>
            </a:fld>
            <a:endParaRPr lang="en-US"/>
          </a:p>
        </p:txBody>
      </p:sp>
      <p:sp>
        <p:nvSpPr>
          <p:cNvPr id="6" name="Footer Placeholder 5">
            <a:extLst>
              <a:ext uri="{FF2B5EF4-FFF2-40B4-BE49-F238E27FC236}">
                <a16:creationId xmlns:a16="http://schemas.microsoft.com/office/drawing/2014/main" id="{0E4FE171-6FFF-70A0-A0FC-7972F1DF9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661FC-ADAB-F117-BA2D-12ACF168A24D}"/>
              </a:ext>
            </a:extLst>
          </p:cNvPr>
          <p:cNvSpPr>
            <a:spLocks noGrp="1"/>
          </p:cNvSpPr>
          <p:nvPr>
            <p:ph type="sldNum" sz="quarter" idx="12"/>
          </p:nvPr>
        </p:nvSpPr>
        <p:spPr/>
        <p:txBody>
          <a:bodyPr/>
          <a:lstStyle/>
          <a:p>
            <a:fld id="{559D0CA5-B231-47D0-B37A-F04D33DB57D4}" type="slidenum">
              <a:rPr lang="en-US" smtClean="0"/>
              <a:t>‹#›</a:t>
            </a:fld>
            <a:endParaRPr lang="en-US"/>
          </a:p>
        </p:txBody>
      </p:sp>
    </p:spTree>
    <p:extLst>
      <p:ext uri="{BB962C8B-B14F-4D97-AF65-F5344CB8AC3E}">
        <p14:creationId xmlns:p14="http://schemas.microsoft.com/office/powerpoint/2010/main" val="14971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426B-83FC-A9AA-F03E-C791F8590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0DFA08-925C-D570-9B3D-EE4F9CD77B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F1CC78-832E-6F78-353E-C225156DF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28436-9424-03EC-36A3-1C293357A2CA}"/>
              </a:ext>
            </a:extLst>
          </p:cNvPr>
          <p:cNvSpPr>
            <a:spLocks noGrp="1"/>
          </p:cNvSpPr>
          <p:nvPr>
            <p:ph type="dt" sz="half" idx="10"/>
          </p:nvPr>
        </p:nvSpPr>
        <p:spPr/>
        <p:txBody>
          <a:bodyPr/>
          <a:lstStyle/>
          <a:p>
            <a:fld id="{D4E7A4A7-BD2A-4FA0-A5EE-74A6FE498DFE}" type="datetimeFigureOut">
              <a:rPr lang="en-US" smtClean="0"/>
              <a:t>5/30/2025</a:t>
            </a:fld>
            <a:endParaRPr lang="en-US"/>
          </a:p>
        </p:txBody>
      </p:sp>
      <p:sp>
        <p:nvSpPr>
          <p:cNvPr id="6" name="Footer Placeholder 5">
            <a:extLst>
              <a:ext uri="{FF2B5EF4-FFF2-40B4-BE49-F238E27FC236}">
                <a16:creationId xmlns:a16="http://schemas.microsoft.com/office/drawing/2014/main" id="{A741C729-30BE-538A-6FDB-5A60468F7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8E2D6D-1C37-3F07-57AD-31F6D7D3E160}"/>
              </a:ext>
            </a:extLst>
          </p:cNvPr>
          <p:cNvSpPr>
            <a:spLocks noGrp="1"/>
          </p:cNvSpPr>
          <p:nvPr>
            <p:ph type="sldNum" sz="quarter" idx="12"/>
          </p:nvPr>
        </p:nvSpPr>
        <p:spPr/>
        <p:txBody>
          <a:bodyPr/>
          <a:lstStyle/>
          <a:p>
            <a:fld id="{559D0CA5-B231-47D0-B37A-F04D33DB57D4}" type="slidenum">
              <a:rPr lang="en-US" smtClean="0"/>
              <a:t>‹#›</a:t>
            </a:fld>
            <a:endParaRPr lang="en-US"/>
          </a:p>
        </p:txBody>
      </p:sp>
    </p:spTree>
    <p:extLst>
      <p:ext uri="{BB962C8B-B14F-4D97-AF65-F5344CB8AC3E}">
        <p14:creationId xmlns:p14="http://schemas.microsoft.com/office/powerpoint/2010/main" val="243293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5D641-328C-C0BB-73A6-D6B53834E9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5C60F8-2CFB-187E-7D69-E3A8CD7180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5D532-D349-4189-2E84-F0A4CEEDF4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E7A4A7-BD2A-4FA0-A5EE-74A6FE498DFE}" type="datetimeFigureOut">
              <a:rPr lang="en-US" smtClean="0"/>
              <a:t>5/30/2025</a:t>
            </a:fld>
            <a:endParaRPr lang="en-US"/>
          </a:p>
        </p:txBody>
      </p:sp>
      <p:sp>
        <p:nvSpPr>
          <p:cNvPr id="5" name="Footer Placeholder 4">
            <a:extLst>
              <a:ext uri="{FF2B5EF4-FFF2-40B4-BE49-F238E27FC236}">
                <a16:creationId xmlns:a16="http://schemas.microsoft.com/office/drawing/2014/main" id="{26133EC5-1575-17BC-C926-8A6E2CBC0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1ECC8D-67F7-1626-35D0-34A62F805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9D0CA5-B231-47D0-B37A-F04D33DB57D4}" type="slidenum">
              <a:rPr lang="en-US" smtClean="0"/>
              <a:t>‹#›</a:t>
            </a:fld>
            <a:endParaRPr lang="en-US"/>
          </a:p>
        </p:txBody>
      </p:sp>
    </p:spTree>
    <p:extLst>
      <p:ext uri="{BB962C8B-B14F-4D97-AF65-F5344CB8AC3E}">
        <p14:creationId xmlns:p14="http://schemas.microsoft.com/office/powerpoint/2010/main" val="3762470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ompetitions/house-prices-advanced-regression-techniques/overview"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111E453-30AE-5CE9-8805-BD47C25F4377}"/>
              </a:ext>
            </a:extLst>
          </p:cNvPr>
          <p:cNvSpPr/>
          <p:nvPr/>
        </p:nvSpPr>
        <p:spPr>
          <a:xfrm>
            <a:off x="0" y="6390968"/>
            <a:ext cx="12192000" cy="4670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D630A1F-15BB-2990-17BF-50359CC03116}"/>
              </a:ext>
            </a:extLst>
          </p:cNvPr>
          <p:cNvSpPr txBox="1"/>
          <p:nvPr/>
        </p:nvSpPr>
        <p:spPr>
          <a:xfrm>
            <a:off x="2507225" y="856301"/>
            <a:ext cx="8212471" cy="461665"/>
          </a:xfrm>
          <a:prstGeom prst="rect">
            <a:avLst/>
          </a:prstGeom>
          <a:noFill/>
        </p:spPr>
        <p:txBody>
          <a:bodyPr wrap="square" rtlCol="0">
            <a:spAutoFit/>
          </a:bodyPr>
          <a:lstStyle/>
          <a:p>
            <a:pPr algn="ctr"/>
            <a:r>
              <a:rPr lang="en-US" sz="2400" b="1" dirty="0">
                <a:latin typeface="Times New Roman" panose="02020603050405020304" pitchFamily="18" charset="0"/>
                <a:ea typeface="Tahoma" panose="020B0604030504040204" pitchFamily="34" charset="0"/>
                <a:cs typeface="Times New Roman" panose="02020603050405020304" pitchFamily="18" charset="0"/>
              </a:rPr>
              <a:t>XÂY </a:t>
            </a:r>
            <a:r>
              <a:rPr lang="en-US" sz="2400" b="1">
                <a:latin typeface="Times New Roman" panose="02020603050405020304" pitchFamily="18" charset="0"/>
                <a:ea typeface="Tahoma" panose="020B0604030504040204" pitchFamily="34" charset="0"/>
                <a:cs typeface="Times New Roman" panose="02020603050405020304" pitchFamily="18" charset="0"/>
              </a:rPr>
              <a:t>DỰNG ỨNG DỤNG WEB DỰ ĐOÁN GIÁ NHÀ</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Picture 6" descr="A circular logo with a star and a star in the middle&#10;&#10;AI-generated content may be incorrect.">
            <a:extLst>
              <a:ext uri="{FF2B5EF4-FFF2-40B4-BE49-F238E27FC236}">
                <a16:creationId xmlns:a16="http://schemas.microsoft.com/office/drawing/2014/main" id="{26525B19-CCF8-5F1C-72F1-FE2E49CA7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40" y="114638"/>
            <a:ext cx="612949" cy="612949"/>
          </a:xfrm>
          <a:prstGeom prst="rect">
            <a:avLst/>
          </a:prstGeom>
        </p:spPr>
      </p:pic>
      <p:sp>
        <p:nvSpPr>
          <p:cNvPr id="8" name="TextBox 7">
            <a:extLst>
              <a:ext uri="{FF2B5EF4-FFF2-40B4-BE49-F238E27FC236}">
                <a16:creationId xmlns:a16="http://schemas.microsoft.com/office/drawing/2014/main" id="{0E25B594-4202-95F2-FE63-10AAF3636C9E}"/>
              </a:ext>
            </a:extLst>
          </p:cNvPr>
          <p:cNvSpPr txBox="1"/>
          <p:nvPr/>
        </p:nvSpPr>
        <p:spPr>
          <a:xfrm>
            <a:off x="730389" y="236446"/>
            <a:ext cx="44043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Trường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Học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Công </a:t>
            </a:r>
            <a:r>
              <a:rPr lang="en-US" b="1" dirty="0" err="1">
                <a:latin typeface="Times New Roman" panose="02020603050405020304" pitchFamily="18" charset="0"/>
                <a:cs typeface="Times New Roman" panose="02020603050405020304" pitchFamily="18" charset="0"/>
              </a:rPr>
              <a:t>Nghiệp</a:t>
            </a:r>
            <a:endParaRPr lang="en-US" b="1"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139F676-D63D-BB98-760D-8F23ED11D175}"/>
              </a:ext>
            </a:extLst>
          </p:cNvPr>
          <p:cNvCxnSpPr/>
          <p:nvPr/>
        </p:nvCxnSpPr>
        <p:spPr>
          <a:xfrm>
            <a:off x="835742" y="605778"/>
            <a:ext cx="38739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A3F25CA-E3D3-5B78-82A3-2443BDD273FE}"/>
              </a:ext>
            </a:extLst>
          </p:cNvPr>
          <p:cNvCxnSpPr/>
          <p:nvPr/>
        </p:nvCxnSpPr>
        <p:spPr>
          <a:xfrm>
            <a:off x="0" y="63909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E303D28-F993-F5A2-64FF-9D7AB1455FAA}"/>
              </a:ext>
            </a:extLst>
          </p:cNvPr>
          <p:cNvSpPr txBox="1"/>
          <p:nvPr/>
        </p:nvSpPr>
        <p:spPr>
          <a:xfrm>
            <a:off x="1514168" y="884520"/>
            <a:ext cx="993058" cy="369332"/>
          </a:xfrm>
          <a:prstGeom prst="rect">
            <a:avLst/>
          </a:prstGeom>
          <a:noFill/>
        </p:spPr>
        <p:txBody>
          <a:bodyPr wrap="square" rtlCol="0">
            <a:spAutoFit/>
          </a:bodyPr>
          <a:lstStyle/>
          <a:p>
            <a:r>
              <a:rPr lang="en-US" b="1" dirty="0" err="1">
                <a:solidFill>
                  <a:schemeClr val="accent2"/>
                </a:solidFill>
                <a:latin typeface="Times New Roman" panose="02020603050405020304" pitchFamily="18" charset="0"/>
                <a:cs typeface="Times New Roman" panose="02020603050405020304" pitchFamily="18" charset="0"/>
              </a:rPr>
              <a:t>Đề</a:t>
            </a:r>
            <a:r>
              <a:rPr lang="en-US" b="1" dirty="0">
                <a:solidFill>
                  <a:schemeClr val="accent2"/>
                </a:solidFill>
                <a:latin typeface="Times New Roman" panose="02020603050405020304" pitchFamily="18" charset="0"/>
                <a:cs typeface="Times New Roman" panose="02020603050405020304" pitchFamily="18" charset="0"/>
              </a:rPr>
              <a:t> Tài:</a:t>
            </a:r>
          </a:p>
        </p:txBody>
      </p:sp>
      <p:sp>
        <p:nvSpPr>
          <p:cNvPr id="2" name="TextBox 1">
            <a:extLst>
              <a:ext uri="{FF2B5EF4-FFF2-40B4-BE49-F238E27FC236}">
                <a16:creationId xmlns:a16="http://schemas.microsoft.com/office/drawing/2014/main" id="{F3D823D1-F047-51F6-4E5D-D3B588E42D17}"/>
              </a:ext>
            </a:extLst>
          </p:cNvPr>
          <p:cNvSpPr txBox="1"/>
          <p:nvPr/>
        </p:nvSpPr>
        <p:spPr>
          <a:xfrm>
            <a:off x="144412" y="3854467"/>
            <a:ext cx="6989700" cy="92333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Thực hiện: Nguyễn Hữu Thắng</a:t>
            </a:r>
          </a:p>
          <a:p>
            <a:r>
              <a:rPr lang="en-US">
                <a:latin typeface="Times New Roman" panose="02020603050405020304" pitchFamily="18" charset="0"/>
                <a:cs typeface="Times New Roman" panose="02020603050405020304" pitchFamily="18" charset="0"/>
              </a:rPr>
              <a:t>Lớp: K57KMT.01</a:t>
            </a:r>
          </a:p>
          <a:p>
            <a:r>
              <a:rPr lang="en-US">
                <a:latin typeface="Times New Roman" panose="02020603050405020304" pitchFamily="18" charset="0"/>
                <a:cs typeface="Times New Roman" panose="02020603050405020304" pitchFamily="18" charset="0"/>
              </a:rPr>
              <a:t>Giáo viên hướng dẫn: TS. Nguyễn Văn Huy </a:t>
            </a:r>
          </a:p>
        </p:txBody>
      </p:sp>
      <p:pic>
        <p:nvPicPr>
          <p:cNvPr id="6" name="Picture 2" descr="Bắt buộc mua bán nhà đất qua sàn bất động sản có chống được thất thu thuế?">
            <a:extLst>
              <a:ext uri="{FF2B5EF4-FFF2-40B4-BE49-F238E27FC236}">
                <a16:creationId xmlns:a16="http://schemas.microsoft.com/office/drawing/2014/main" id="{B418E43A-7A23-2ED7-61A2-42E8DCF6F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838" y="1437122"/>
            <a:ext cx="71437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14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FA297-BFE3-0C46-9D5B-DD48B89EE92D}"/>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3388F885-CC42-1515-E206-00968E9C9787}"/>
              </a:ext>
            </a:extLst>
          </p:cNvPr>
          <p:cNvSpPr/>
          <p:nvPr/>
        </p:nvSpPr>
        <p:spPr>
          <a:xfrm>
            <a:off x="0" y="6390968"/>
            <a:ext cx="12192000" cy="4670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7" name="Picture 6" descr="A circular logo with a star and a star in the middle&#10;&#10;AI-generated content may be incorrect.">
            <a:extLst>
              <a:ext uri="{FF2B5EF4-FFF2-40B4-BE49-F238E27FC236}">
                <a16:creationId xmlns:a16="http://schemas.microsoft.com/office/drawing/2014/main" id="{72F56505-DB38-E7E0-4D72-029DC7672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40" y="114638"/>
            <a:ext cx="612949" cy="612949"/>
          </a:xfrm>
          <a:prstGeom prst="rect">
            <a:avLst/>
          </a:prstGeom>
        </p:spPr>
      </p:pic>
      <p:sp>
        <p:nvSpPr>
          <p:cNvPr id="8" name="TextBox 7">
            <a:extLst>
              <a:ext uri="{FF2B5EF4-FFF2-40B4-BE49-F238E27FC236}">
                <a16:creationId xmlns:a16="http://schemas.microsoft.com/office/drawing/2014/main" id="{5B1A427D-D0D3-59D0-273F-387A96BAF442}"/>
              </a:ext>
            </a:extLst>
          </p:cNvPr>
          <p:cNvSpPr txBox="1"/>
          <p:nvPr/>
        </p:nvSpPr>
        <p:spPr>
          <a:xfrm>
            <a:off x="730389" y="236446"/>
            <a:ext cx="44043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Trường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Học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Công </a:t>
            </a:r>
            <a:r>
              <a:rPr lang="en-US" b="1" dirty="0" err="1">
                <a:latin typeface="Times New Roman" panose="02020603050405020304" pitchFamily="18" charset="0"/>
                <a:cs typeface="Times New Roman" panose="02020603050405020304" pitchFamily="18" charset="0"/>
              </a:rPr>
              <a:t>Nghiệp</a:t>
            </a:r>
            <a:endParaRPr lang="en-US" b="1"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74EC8A46-4953-A43F-D3FB-B7EEAB0607E1}"/>
              </a:ext>
            </a:extLst>
          </p:cNvPr>
          <p:cNvCxnSpPr/>
          <p:nvPr/>
        </p:nvCxnSpPr>
        <p:spPr>
          <a:xfrm>
            <a:off x="835742" y="605778"/>
            <a:ext cx="38739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1FE56D0-E14A-D013-8991-411429305123}"/>
              </a:ext>
            </a:extLst>
          </p:cNvPr>
          <p:cNvCxnSpPr/>
          <p:nvPr/>
        </p:nvCxnSpPr>
        <p:spPr>
          <a:xfrm>
            <a:off x="0" y="63909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FC9CCD2-D07A-1BC4-3088-577514BB5B84}"/>
              </a:ext>
            </a:extLst>
          </p:cNvPr>
          <p:cNvSpPr txBox="1"/>
          <p:nvPr/>
        </p:nvSpPr>
        <p:spPr>
          <a:xfrm>
            <a:off x="423914" y="849395"/>
            <a:ext cx="7668126"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4. Kết quả</a:t>
            </a:r>
          </a:p>
        </p:txBody>
      </p:sp>
      <p:pic>
        <p:nvPicPr>
          <p:cNvPr id="15" name="Picture 14">
            <a:extLst>
              <a:ext uri="{FF2B5EF4-FFF2-40B4-BE49-F238E27FC236}">
                <a16:creationId xmlns:a16="http://schemas.microsoft.com/office/drawing/2014/main" id="{7D7CB28B-BC04-8338-61B7-B7897A3B756C}"/>
              </a:ext>
            </a:extLst>
          </p:cNvPr>
          <p:cNvPicPr>
            <a:picLocks noChangeAspect="1"/>
          </p:cNvPicPr>
          <p:nvPr/>
        </p:nvPicPr>
        <p:blipFill>
          <a:blip r:embed="rId3"/>
          <a:stretch>
            <a:fillRect/>
          </a:stretch>
        </p:blipFill>
        <p:spPr>
          <a:xfrm>
            <a:off x="4703985" y="1288111"/>
            <a:ext cx="7064101" cy="4281778"/>
          </a:xfrm>
          <a:prstGeom prst="rect">
            <a:avLst/>
          </a:prstGeom>
        </p:spPr>
      </p:pic>
      <p:sp>
        <p:nvSpPr>
          <p:cNvPr id="16" name="TextBox 15">
            <a:extLst>
              <a:ext uri="{FF2B5EF4-FFF2-40B4-BE49-F238E27FC236}">
                <a16:creationId xmlns:a16="http://schemas.microsoft.com/office/drawing/2014/main" id="{936BB7E3-D875-982D-1666-509F0244D34F}"/>
              </a:ext>
            </a:extLst>
          </p:cNvPr>
          <p:cNvSpPr txBox="1"/>
          <p:nvPr/>
        </p:nvSpPr>
        <p:spPr>
          <a:xfrm>
            <a:off x="970059" y="1616231"/>
            <a:ext cx="3260035" cy="1323439"/>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Kết quả sau khi lập trình API, đã thành công nhận được JSON và trả về dạng JSON kết quả dự đoán</a:t>
            </a:r>
          </a:p>
        </p:txBody>
      </p:sp>
    </p:spTree>
    <p:extLst>
      <p:ext uri="{BB962C8B-B14F-4D97-AF65-F5344CB8AC3E}">
        <p14:creationId xmlns:p14="http://schemas.microsoft.com/office/powerpoint/2010/main" val="98923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9CA2F-523D-5B9A-7269-E071F9BFE81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D716AFC-43F4-3FD9-59F2-24641E1454CC}"/>
              </a:ext>
            </a:extLst>
          </p:cNvPr>
          <p:cNvSpPr/>
          <p:nvPr/>
        </p:nvSpPr>
        <p:spPr>
          <a:xfrm>
            <a:off x="0" y="6390968"/>
            <a:ext cx="12192000" cy="4670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4" name="Picture 3" descr="A circular logo with a star and a star in the middle&#10;&#10;AI-generated content may be incorrect.">
            <a:extLst>
              <a:ext uri="{FF2B5EF4-FFF2-40B4-BE49-F238E27FC236}">
                <a16:creationId xmlns:a16="http://schemas.microsoft.com/office/drawing/2014/main" id="{BDFE3A74-2695-9848-448C-831773DBF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40" y="114638"/>
            <a:ext cx="612949" cy="612949"/>
          </a:xfrm>
          <a:prstGeom prst="rect">
            <a:avLst/>
          </a:prstGeom>
        </p:spPr>
      </p:pic>
      <p:sp>
        <p:nvSpPr>
          <p:cNvPr id="5" name="TextBox 4">
            <a:extLst>
              <a:ext uri="{FF2B5EF4-FFF2-40B4-BE49-F238E27FC236}">
                <a16:creationId xmlns:a16="http://schemas.microsoft.com/office/drawing/2014/main" id="{41082FDE-106D-7BB7-D8BE-8B8F45B6F336}"/>
              </a:ext>
            </a:extLst>
          </p:cNvPr>
          <p:cNvSpPr txBox="1"/>
          <p:nvPr/>
        </p:nvSpPr>
        <p:spPr>
          <a:xfrm>
            <a:off x="730389" y="236446"/>
            <a:ext cx="44043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Trường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Học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Công </a:t>
            </a:r>
            <a:r>
              <a:rPr lang="en-US" b="1" dirty="0" err="1">
                <a:latin typeface="Times New Roman" panose="02020603050405020304" pitchFamily="18" charset="0"/>
                <a:cs typeface="Times New Roman" panose="02020603050405020304" pitchFamily="18" charset="0"/>
              </a:rPr>
              <a:t>Nghiệp</a:t>
            </a:r>
            <a:endParaRPr lang="en-US" b="1"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7B7402DA-D238-40A0-47BB-6D1AC0AF86A3}"/>
              </a:ext>
            </a:extLst>
          </p:cNvPr>
          <p:cNvCxnSpPr/>
          <p:nvPr/>
        </p:nvCxnSpPr>
        <p:spPr>
          <a:xfrm>
            <a:off x="835742" y="605778"/>
            <a:ext cx="38739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77DFD8E9-A8E8-7078-4285-7761654CE0C2}"/>
              </a:ext>
            </a:extLst>
          </p:cNvPr>
          <p:cNvCxnSpPr/>
          <p:nvPr/>
        </p:nvCxnSpPr>
        <p:spPr>
          <a:xfrm>
            <a:off x="0" y="63909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E945C42-72AD-F9B6-0B0E-E8A43D5E7E90}"/>
              </a:ext>
            </a:extLst>
          </p:cNvPr>
          <p:cNvSpPr txBox="1"/>
          <p:nvPr/>
        </p:nvSpPr>
        <p:spPr>
          <a:xfrm>
            <a:off x="423914" y="849395"/>
            <a:ext cx="7668126"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4. Kết quả</a:t>
            </a:r>
          </a:p>
        </p:txBody>
      </p:sp>
      <p:sp>
        <p:nvSpPr>
          <p:cNvPr id="16" name="TextBox 15">
            <a:extLst>
              <a:ext uri="{FF2B5EF4-FFF2-40B4-BE49-F238E27FC236}">
                <a16:creationId xmlns:a16="http://schemas.microsoft.com/office/drawing/2014/main" id="{10B3F722-2292-1798-E38E-15E095793181}"/>
              </a:ext>
            </a:extLst>
          </p:cNvPr>
          <p:cNvSpPr txBox="1"/>
          <p:nvPr/>
        </p:nvSpPr>
        <p:spPr>
          <a:xfrm>
            <a:off x="970059" y="1616231"/>
            <a:ext cx="3260035" cy="1631216"/>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Thực hiện thiết kế giao diện đơn giản với các chức năng nhập giá trị các đặc trưng và đồ thị các giá nhà theo một vài đặc trưng</a:t>
            </a:r>
          </a:p>
        </p:txBody>
      </p:sp>
      <p:pic>
        <p:nvPicPr>
          <p:cNvPr id="18" name="Picture 17">
            <a:extLst>
              <a:ext uri="{FF2B5EF4-FFF2-40B4-BE49-F238E27FC236}">
                <a16:creationId xmlns:a16="http://schemas.microsoft.com/office/drawing/2014/main" id="{ACA08C9C-618D-3716-C4ED-981FF1FCD745}"/>
              </a:ext>
            </a:extLst>
          </p:cNvPr>
          <p:cNvPicPr>
            <a:picLocks noChangeAspect="1"/>
          </p:cNvPicPr>
          <p:nvPr/>
        </p:nvPicPr>
        <p:blipFill>
          <a:blip r:embed="rId3"/>
          <a:stretch>
            <a:fillRect/>
          </a:stretch>
        </p:blipFill>
        <p:spPr>
          <a:xfrm>
            <a:off x="5794245" y="727587"/>
            <a:ext cx="5973841" cy="49019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540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AFF903-A375-F816-00D7-E6A0D74D2677}"/>
              </a:ext>
            </a:extLst>
          </p:cNvPr>
          <p:cNvSpPr/>
          <p:nvPr/>
        </p:nvSpPr>
        <p:spPr>
          <a:xfrm>
            <a:off x="0" y="6390968"/>
            <a:ext cx="12192000" cy="4670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7" name="Picture 6" descr="A circular logo with a star and a star in the middle&#10;&#10;AI-generated content may be incorrect.">
            <a:extLst>
              <a:ext uri="{FF2B5EF4-FFF2-40B4-BE49-F238E27FC236}">
                <a16:creationId xmlns:a16="http://schemas.microsoft.com/office/drawing/2014/main" id="{7E867A65-0E86-CEDC-DECE-9DC519EE7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40" y="114638"/>
            <a:ext cx="612949" cy="612949"/>
          </a:xfrm>
          <a:prstGeom prst="rect">
            <a:avLst/>
          </a:prstGeom>
        </p:spPr>
      </p:pic>
      <p:sp>
        <p:nvSpPr>
          <p:cNvPr id="8" name="TextBox 7">
            <a:extLst>
              <a:ext uri="{FF2B5EF4-FFF2-40B4-BE49-F238E27FC236}">
                <a16:creationId xmlns:a16="http://schemas.microsoft.com/office/drawing/2014/main" id="{8400F696-798F-6A16-29DF-762366665E89}"/>
              </a:ext>
            </a:extLst>
          </p:cNvPr>
          <p:cNvSpPr txBox="1"/>
          <p:nvPr/>
        </p:nvSpPr>
        <p:spPr>
          <a:xfrm>
            <a:off x="730389" y="236446"/>
            <a:ext cx="44043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Trường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Học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Công </a:t>
            </a:r>
            <a:r>
              <a:rPr lang="en-US" b="1" dirty="0" err="1">
                <a:latin typeface="Times New Roman" panose="02020603050405020304" pitchFamily="18" charset="0"/>
                <a:cs typeface="Times New Roman" panose="02020603050405020304" pitchFamily="18" charset="0"/>
              </a:rPr>
              <a:t>Nghiệp</a:t>
            </a:r>
            <a:endParaRPr lang="en-US" b="1"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7503D0E6-28F8-3D93-26BA-479C7EAF5C9A}"/>
              </a:ext>
            </a:extLst>
          </p:cNvPr>
          <p:cNvCxnSpPr/>
          <p:nvPr/>
        </p:nvCxnSpPr>
        <p:spPr>
          <a:xfrm>
            <a:off x="835742" y="605778"/>
            <a:ext cx="38739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AEE6351-25E4-0E68-0DD3-B5E401CFA65E}"/>
              </a:ext>
            </a:extLst>
          </p:cNvPr>
          <p:cNvCxnSpPr/>
          <p:nvPr/>
        </p:nvCxnSpPr>
        <p:spPr>
          <a:xfrm>
            <a:off x="0" y="63909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E3E8EE8-04BD-E721-FFE6-87F853D2468D}"/>
              </a:ext>
            </a:extLst>
          </p:cNvPr>
          <p:cNvSpPr txBox="1"/>
          <p:nvPr/>
        </p:nvSpPr>
        <p:spPr>
          <a:xfrm>
            <a:off x="423914" y="849395"/>
            <a:ext cx="7668126"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4. Kết quả</a:t>
            </a:r>
          </a:p>
        </p:txBody>
      </p:sp>
      <p:sp>
        <p:nvSpPr>
          <p:cNvPr id="12" name="TextBox 11">
            <a:extLst>
              <a:ext uri="{FF2B5EF4-FFF2-40B4-BE49-F238E27FC236}">
                <a16:creationId xmlns:a16="http://schemas.microsoft.com/office/drawing/2014/main" id="{95EF25FF-DF7B-8BC6-FB95-B7A58AE45EF8}"/>
              </a:ext>
            </a:extLst>
          </p:cNvPr>
          <p:cNvSpPr txBox="1"/>
          <p:nvPr/>
        </p:nvSpPr>
        <p:spPr>
          <a:xfrm>
            <a:off x="970059" y="1616231"/>
            <a:ext cx="3260035" cy="1323439"/>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Giao diện khi kết nối với nhau và thực hiện thành công việc dự đoán đáp ứng với yêu cầu của bài toán.</a:t>
            </a:r>
          </a:p>
        </p:txBody>
      </p:sp>
      <p:pic>
        <p:nvPicPr>
          <p:cNvPr id="15" name="Picture 14">
            <a:extLst>
              <a:ext uri="{FF2B5EF4-FFF2-40B4-BE49-F238E27FC236}">
                <a16:creationId xmlns:a16="http://schemas.microsoft.com/office/drawing/2014/main" id="{FC465F49-2A02-2FE0-4FEF-7FAC42DA5EA9}"/>
              </a:ext>
            </a:extLst>
          </p:cNvPr>
          <p:cNvPicPr>
            <a:picLocks noChangeAspect="1"/>
          </p:cNvPicPr>
          <p:nvPr/>
        </p:nvPicPr>
        <p:blipFill>
          <a:blip r:embed="rId3"/>
          <a:stretch>
            <a:fillRect/>
          </a:stretch>
        </p:blipFill>
        <p:spPr>
          <a:xfrm>
            <a:off x="4279443" y="816195"/>
            <a:ext cx="7582710" cy="4532240"/>
          </a:xfrm>
          <a:prstGeom prst="rect">
            <a:avLst/>
          </a:prstGeom>
        </p:spPr>
      </p:pic>
    </p:spTree>
    <p:extLst>
      <p:ext uri="{BB962C8B-B14F-4D97-AF65-F5344CB8AC3E}">
        <p14:creationId xmlns:p14="http://schemas.microsoft.com/office/powerpoint/2010/main" val="3152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3322DD-4006-4C00-D289-780FAC800203}"/>
              </a:ext>
            </a:extLst>
          </p:cNvPr>
          <p:cNvSpPr/>
          <p:nvPr/>
        </p:nvSpPr>
        <p:spPr>
          <a:xfrm>
            <a:off x="0" y="6390968"/>
            <a:ext cx="12192000" cy="4670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5" name="Picture 4" descr="A circular logo with a star and a star in the middle&#10;&#10;AI-generated content may be incorrect.">
            <a:extLst>
              <a:ext uri="{FF2B5EF4-FFF2-40B4-BE49-F238E27FC236}">
                <a16:creationId xmlns:a16="http://schemas.microsoft.com/office/drawing/2014/main" id="{B8CF3D7D-95AE-DCF3-C1ED-7D08875C0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40" y="114638"/>
            <a:ext cx="612949" cy="612949"/>
          </a:xfrm>
          <a:prstGeom prst="rect">
            <a:avLst/>
          </a:prstGeom>
        </p:spPr>
      </p:pic>
      <p:sp>
        <p:nvSpPr>
          <p:cNvPr id="6" name="TextBox 5">
            <a:extLst>
              <a:ext uri="{FF2B5EF4-FFF2-40B4-BE49-F238E27FC236}">
                <a16:creationId xmlns:a16="http://schemas.microsoft.com/office/drawing/2014/main" id="{070B5725-60F3-2A2D-CA04-58B0300486AF}"/>
              </a:ext>
            </a:extLst>
          </p:cNvPr>
          <p:cNvSpPr txBox="1"/>
          <p:nvPr/>
        </p:nvSpPr>
        <p:spPr>
          <a:xfrm>
            <a:off x="730389" y="236446"/>
            <a:ext cx="44043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Trường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Học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Công </a:t>
            </a:r>
            <a:r>
              <a:rPr lang="en-US" b="1" dirty="0" err="1">
                <a:latin typeface="Times New Roman" panose="02020603050405020304" pitchFamily="18" charset="0"/>
                <a:cs typeface="Times New Roman" panose="02020603050405020304" pitchFamily="18" charset="0"/>
              </a:rPr>
              <a:t>Nghiệp</a:t>
            </a:r>
            <a:endParaRPr lang="en-US" b="1"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8AEDC229-CC42-690D-0AA9-BBEF96E43F8D}"/>
              </a:ext>
            </a:extLst>
          </p:cNvPr>
          <p:cNvCxnSpPr/>
          <p:nvPr/>
        </p:nvCxnSpPr>
        <p:spPr>
          <a:xfrm>
            <a:off x="835742" y="605778"/>
            <a:ext cx="38739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4DD09CCD-273C-9986-4612-522A7F75C840}"/>
              </a:ext>
            </a:extLst>
          </p:cNvPr>
          <p:cNvCxnSpPr/>
          <p:nvPr/>
        </p:nvCxnSpPr>
        <p:spPr>
          <a:xfrm>
            <a:off x="0" y="63909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Content Placeholder 2">
            <a:extLst>
              <a:ext uri="{FF2B5EF4-FFF2-40B4-BE49-F238E27FC236}">
                <a16:creationId xmlns:a16="http://schemas.microsoft.com/office/drawing/2014/main" id="{934419A5-A44E-007B-6AB4-B024849D2DBE}"/>
              </a:ext>
            </a:extLst>
          </p:cNvPr>
          <p:cNvSpPr>
            <a:spLocks noGrp="1"/>
          </p:cNvSpPr>
          <p:nvPr>
            <p:ph idx="1"/>
          </p:nvPr>
        </p:nvSpPr>
        <p:spPr>
          <a:xfrm>
            <a:off x="1172154" y="1442143"/>
            <a:ext cx="9847691" cy="2229266"/>
          </a:xfrm>
        </p:spPr>
        <p:txBody>
          <a:bodyPr numCol="1"/>
          <a:lstStyle/>
          <a:p>
            <a:pPr marL="0" indent="0" algn="ctr">
              <a:buNone/>
            </a:pPr>
            <a:r>
              <a:rPr dirty="0" err="1">
                <a:latin typeface="Times New Roman" panose="02020603050405020304" pitchFamily="18" charset="0"/>
                <a:cs typeface="Times New Roman" panose="02020603050405020304" pitchFamily="18" charset="0"/>
              </a:rPr>
              <a:t>Cảm</a:t>
            </a:r>
            <a:r>
              <a:rPr dirty="0">
                <a:latin typeface="Times New Roman" panose="02020603050405020304" pitchFamily="18" charset="0"/>
                <a:cs typeface="Times New Roman" panose="02020603050405020304" pitchFamily="18" charset="0"/>
              </a:rPr>
              <a:t> </a:t>
            </a:r>
            <a:r>
              <a:rPr err="1">
                <a:latin typeface="Times New Roman" panose="02020603050405020304" pitchFamily="18" charset="0"/>
                <a:cs typeface="Times New Roman" panose="02020603050405020304" pitchFamily="18" charset="0"/>
              </a:rPr>
              <a:t>ơn</a:t>
            </a:r>
            <a:r>
              <a:rPr>
                <a:latin typeface="Times New Roman" panose="02020603050405020304" pitchFamily="18" charset="0"/>
                <a:cs typeface="Times New Roman" panose="02020603050405020304" pitchFamily="18" charset="0"/>
              </a:rPr>
              <a:t> thầy</a:t>
            </a:r>
            <a:r>
              <a:rPr lang="en-US">
                <a:latin typeface="Times New Roman" panose="02020603050405020304" pitchFamily="18" charset="0"/>
                <a:cs typeface="Times New Roman" panose="02020603050405020304" pitchFamily="18" charset="0"/>
              </a:rPr>
              <a:t>, cô </a:t>
            </a:r>
            <a:r>
              <a:rPr dirty="0" err="1">
                <a:latin typeface="Times New Roman" panose="02020603050405020304" pitchFamily="18" charset="0"/>
                <a:cs typeface="Times New Roman" panose="02020603050405020304" pitchFamily="18" charset="0"/>
              </a:rPr>
              <a:t>và</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các</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bạn</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đã</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lắng</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nghe</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phần</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trình</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bày</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của</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em</a:t>
            </a:r>
            <a:r>
              <a:rPr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9844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850BE-D91D-C9D8-23B3-8C9A4EF252E8}"/>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8A01E900-C931-303B-F86B-B6B507AB40B3}"/>
              </a:ext>
            </a:extLst>
          </p:cNvPr>
          <p:cNvSpPr/>
          <p:nvPr/>
        </p:nvSpPr>
        <p:spPr>
          <a:xfrm>
            <a:off x="0" y="6390968"/>
            <a:ext cx="12192000" cy="4670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7" name="Picture 6" descr="A circular logo with a star and a star in the middle&#10;&#10;AI-generated content may be incorrect.">
            <a:extLst>
              <a:ext uri="{FF2B5EF4-FFF2-40B4-BE49-F238E27FC236}">
                <a16:creationId xmlns:a16="http://schemas.microsoft.com/office/drawing/2014/main" id="{854C80F0-E26B-B098-6E50-619B02C47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0" y="114638"/>
            <a:ext cx="612949" cy="612949"/>
          </a:xfrm>
          <a:prstGeom prst="rect">
            <a:avLst/>
          </a:prstGeom>
        </p:spPr>
      </p:pic>
      <p:sp>
        <p:nvSpPr>
          <p:cNvPr id="8" name="TextBox 7">
            <a:extLst>
              <a:ext uri="{FF2B5EF4-FFF2-40B4-BE49-F238E27FC236}">
                <a16:creationId xmlns:a16="http://schemas.microsoft.com/office/drawing/2014/main" id="{5A290625-3D52-3EA4-0215-2B1C0E06B30D}"/>
              </a:ext>
            </a:extLst>
          </p:cNvPr>
          <p:cNvSpPr txBox="1"/>
          <p:nvPr/>
        </p:nvSpPr>
        <p:spPr>
          <a:xfrm>
            <a:off x="730389" y="236446"/>
            <a:ext cx="44043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Trường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Học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Công </a:t>
            </a:r>
            <a:r>
              <a:rPr lang="en-US" b="1" dirty="0" err="1">
                <a:latin typeface="Times New Roman" panose="02020603050405020304" pitchFamily="18" charset="0"/>
                <a:cs typeface="Times New Roman" panose="02020603050405020304" pitchFamily="18" charset="0"/>
              </a:rPr>
              <a:t>Nghiệp</a:t>
            </a:r>
            <a:endParaRPr lang="en-US" b="1"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1C09D73-A1E8-B772-6BD3-4866D26D8A02}"/>
              </a:ext>
            </a:extLst>
          </p:cNvPr>
          <p:cNvCxnSpPr/>
          <p:nvPr/>
        </p:nvCxnSpPr>
        <p:spPr>
          <a:xfrm>
            <a:off x="835742" y="605778"/>
            <a:ext cx="38739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8260797-2EAF-7C22-783A-792BDC2585B1}"/>
              </a:ext>
            </a:extLst>
          </p:cNvPr>
          <p:cNvCxnSpPr/>
          <p:nvPr/>
        </p:nvCxnSpPr>
        <p:spPr>
          <a:xfrm>
            <a:off x="0" y="63909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32C8AF94-5B2A-3A43-AFDA-631FE1BAB663}"/>
              </a:ext>
            </a:extLst>
          </p:cNvPr>
          <p:cNvSpPr txBox="1"/>
          <p:nvPr/>
        </p:nvSpPr>
        <p:spPr>
          <a:xfrm>
            <a:off x="1377240" y="1065170"/>
            <a:ext cx="3110616" cy="584775"/>
          </a:xfrm>
          <a:prstGeom prst="rect">
            <a:avLst/>
          </a:prstGeom>
          <a:noFill/>
        </p:spPr>
        <p:txBody>
          <a:bodyPr wrap="square" rtlCol="0">
            <a:spAutoFit/>
          </a:bodyPr>
          <a:lstStyle/>
          <a:p>
            <a:pPr algn="ctr"/>
            <a:r>
              <a:rPr lang="en-US" sz="3200">
                <a:latin typeface="Times New Roman" panose="02020603050405020304" pitchFamily="18" charset="0"/>
                <a:cs typeface="Times New Roman" panose="02020603050405020304" pitchFamily="18" charset="0"/>
              </a:rPr>
              <a:t>NỘI DUNG</a:t>
            </a:r>
          </a:p>
        </p:txBody>
      </p:sp>
      <p:sp>
        <p:nvSpPr>
          <p:cNvPr id="5" name="TextBox 4">
            <a:extLst>
              <a:ext uri="{FF2B5EF4-FFF2-40B4-BE49-F238E27FC236}">
                <a16:creationId xmlns:a16="http://schemas.microsoft.com/office/drawing/2014/main" id="{15A74D22-5565-28CD-D554-56C044FC60D0}"/>
              </a:ext>
            </a:extLst>
          </p:cNvPr>
          <p:cNvSpPr txBox="1"/>
          <p:nvPr/>
        </p:nvSpPr>
        <p:spPr>
          <a:xfrm>
            <a:off x="3044066" y="2037347"/>
            <a:ext cx="6164102"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1. Đặt vấn đề</a:t>
            </a:r>
          </a:p>
        </p:txBody>
      </p:sp>
      <p:sp>
        <p:nvSpPr>
          <p:cNvPr id="9" name="TextBox 8">
            <a:extLst>
              <a:ext uri="{FF2B5EF4-FFF2-40B4-BE49-F238E27FC236}">
                <a16:creationId xmlns:a16="http://schemas.microsoft.com/office/drawing/2014/main" id="{79ABCE8F-8DE2-3605-17E0-00C43CE64007}"/>
              </a:ext>
            </a:extLst>
          </p:cNvPr>
          <p:cNvSpPr txBox="1"/>
          <p:nvPr/>
        </p:nvSpPr>
        <p:spPr>
          <a:xfrm>
            <a:off x="3044066" y="2871536"/>
            <a:ext cx="5345955"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2. Mục tiêu của đề tài</a:t>
            </a:r>
          </a:p>
        </p:txBody>
      </p:sp>
      <p:sp>
        <p:nvSpPr>
          <p:cNvPr id="15" name="TextBox 14">
            <a:extLst>
              <a:ext uri="{FF2B5EF4-FFF2-40B4-BE49-F238E27FC236}">
                <a16:creationId xmlns:a16="http://schemas.microsoft.com/office/drawing/2014/main" id="{406D6BAF-A758-1200-B027-633340E71D78}"/>
              </a:ext>
            </a:extLst>
          </p:cNvPr>
          <p:cNvSpPr txBox="1"/>
          <p:nvPr/>
        </p:nvSpPr>
        <p:spPr>
          <a:xfrm>
            <a:off x="3044066" y="3705725"/>
            <a:ext cx="3929228"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3. Thực hiện chương trình</a:t>
            </a:r>
          </a:p>
        </p:txBody>
      </p:sp>
      <p:sp>
        <p:nvSpPr>
          <p:cNvPr id="16" name="TextBox 15">
            <a:extLst>
              <a:ext uri="{FF2B5EF4-FFF2-40B4-BE49-F238E27FC236}">
                <a16:creationId xmlns:a16="http://schemas.microsoft.com/office/drawing/2014/main" id="{6081CF6B-57F7-C9FF-D30C-E47F53D40406}"/>
              </a:ext>
            </a:extLst>
          </p:cNvPr>
          <p:cNvSpPr txBox="1"/>
          <p:nvPr/>
        </p:nvSpPr>
        <p:spPr>
          <a:xfrm>
            <a:off x="3044066" y="4539914"/>
            <a:ext cx="4382652"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4. Kết quả thực nghiệm</a:t>
            </a:r>
          </a:p>
        </p:txBody>
      </p:sp>
    </p:spTree>
    <p:extLst>
      <p:ext uri="{BB962C8B-B14F-4D97-AF65-F5344CB8AC3E}">
        <p14:creationId xmlns:p14="http://schemas.microsoft.com/office/powerpoint/2010/main" val="118758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5AEA8-F597-D693-F739-82079E0D6E0F}"/>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0F3661C2-EE52-FB83-7D30-AADC3B4CEC63}"/>
              </a:ext>
            </a:extLst>
          </p:cNvPr>
          <p:cNvSpPr/>
          <p:nvPr/>
        </p:nvSpPr>
        <p:spPr>
          <a:xfrm>
            <a:off x="0" y="6390968"/>
            <a:ext cx="12192000" cy="4670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7" name="Picture 6" descr="A circular logo with a star and a star in the middle&#10;&#10;AI-generated content may be incorrect.">
            <a:extLst>
              <a:ext uri="{FF2B5EF4-FFF2-40B4-BE49-F238E27FC236}">
                <a16:creationId xmlns:a16="http://schemas.microsoft.com/office/drawing/2014/main" id="{AE573B1F-6E9E-442C-546A-CFF18D2AB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40" y="114638"/>
            <a:ext cx="612949" cy="612949"/>
          </a:xfrm>
          <a:prstGeom prst="rect">
            <a:avLst/>
          </a:prstGeom>
        </p:spPr>
      </p:pic>
      <p:sp>
        <p:nvSpPr>
          <p:cNvPr id="8" name="TextBox 7">
            <a:extLst>
              <a:ext uri="{FF2B5EF4-FFF2-40B4-BE49-F238E27FC236}">
                <a16:creationId xmlns:a16="http://schemas.microsoft.com/office/drawing/2014/main" id="{9D87C01D-BAA3-D99D-1823-BAD88BC6DAF2}"/>
              </a:ext>
            </a:extLst>
          </p:cNvPr>
          <p:cNvSpPr txBox="1"/>
          <p:nvPr/>
        </p:nvSpPr>
        <p:spPr>
          <a:xfrm>
            <a:off x="730389" y="236446"/>
            <a:ext cx="44043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Trường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Học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Công </a:t>
            </a:r>
            <a:r>
              <a:rPr lang="en-US" b="1" dirty="0" err="1">
                <a:latin typeface="Times New Roman" panose="02020603050405020304" pitchFamily="18" charset="0"/>
                <a:cs typeface="Times New Roman" panose="02020603050405020304" pitchFamily="18" charset="0"/>
              </a:rPr>
              <a:t>Nghiệp</a:t>
            </a:r>
            <a:endParaRPr lang="en-US" b="1"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AE555BF-83AF-989C-235D-A3B70653BE30}"/>
              </a:ext>
            </a:extLst>
          </p:cNvPr>
          <p:cNvCxnSpPr/>
          <p:nvPr/>
        </p:nvCxnSpPr>
        <p:spPr>
          <a:xfrm>
            <a:off x="835742" y="605778"/>
            <a:ext cx="38739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05DDCE-9E94-026E-8D87-5EB8CD154DCB}"/>
              </a:ext>
            </a:extLst>
          </p:cNvPr>
          <p:cNvCxnSpPr/>
          <p:nvPr/>
        </p:nvCxnSpPr>
        <p:spPr>
          <a:xfrm>
            <a:off x="0" y="63909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2A12D526-6738-478A-DBE4-CD3A2D419400}"/>
              </a:ext>
            </a:extLst>
          </p:cNvPr>
          <p:cNvSpPr txBox="1"/>
          <p:nvPr/>
        </p:nvSpPr>
        <p:spPr>
          <a:xfrm>
            <a:off x="423914" y="849395"/>
            <a:ext cx="7668126"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1. Đặt vấn đề</a:t>
            </a:r>
          </a:p>
        </p:txBody>
      </p:sp>
      <p:sp>
        <p:nvSpPr>
          <p:cNvPr id="5" name="Content Placeholder 2">
            <a:extLst>
              <a:ext uri="{FF2B5EF4-FFF2-40B4-BE49-F238E27FC236}">
                <a16:creationId xmlns:a16="http://schemas.microsoft.com/office/drawing/2014/main" id="{F0E89768-4E34-3D8F-DB8E-446AD2313340}"/>
              </a:ext>
            </a:extLst>
          </p:cNvPr>
          <p:cNvSpPr txBox="1">
            <a:spLocks/>
          </p:cNvSpPr>
          <p:nvPr/>
        </p:nvSpPr>
        <p:spPr>
          <a:xfrm>
            <a:off x="835742" y="1494423"/>
            <a:ext cx="8229600" cy="15404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vi-VN">
                <a:latin typeface="+mj-lt"/>
              </a:rPr>
              <a:t>Giá nhà biến động theo nhiều yếu tố</a:t>
            </a:r>
          </a:p>
          <a:p>
            <a:pPr marL="342900" indent="-342900" algn="l">
              <a:buFont typeface="Arial" panose="020B0604020202020204" pitchFamily="34" charset="0"/>
              <a:buChar char="•"/>
            </a:pPr>
            <a:r>
              <a:rPr lang="vi-VN">
                <a:latin typeface="+mj-lt"/>
              </a:rPr>
              <a:t>Người mua cần công cụ ước lượng giá</a:t>
            </a:r>
          </a:p>
          <a:p>
            <a:pPr marL="342900" indent="-342900" algn="l">
              <a:buFont typeface="Arial" panose="020B0604020202020204" pitchFamily="34" charset="0"/>
              <a:buChar char="•"/>
            </a:pPr>
            <a:r>
              <a:rPr lang="vi-VN">
                <a:latin typeface="+mj-lt"/>
              </a:rPr>
              <a:t>Cần một hệ thống dự đoán tự động, nhanh chóng</a:t>
            </a:r>
          </a:p>
        </p:txBody>
      </p:sp>
      <p:sp>
        <p:nvSpPr>
          <p:cNvPr id="6" name="Content Placeholder 2">
            <a:extLst>
              <a:ext uri="{FF2B5EF4-FFF2-40B4-BE49-F238E27FC236}">
                <a16:creationId xmlns:a16="http://schemas.microsoft.com/office/drawing/2014/main" id="{98DD2BFA-AF97-71D8-FE54-8B71C49BDD45}"/>
              </a:ext>
            </a:extLst>
          </p:cNvPr>
          <p:cNvSpPr txBox="1">
            <a:spLocks/>
          </p:cNvSpPr>
          <p:nvPr/>
        </p:nvSpPr>
        <p:spPr>
          <a:xfrm>
            <a:off x="1019908" y="3034860"/>
            <a:ext cx="8229600" cy="28138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a:latin typeface="+mj-lt"/>
              </a:rPr>
              <a:t>Lý do chọn đề tài</a:t>
            </a:r>
          </a:p>
          <a:p>
            <a:pPr marL="342900" indent="-342900" algn="l">
              <a:buFont typeface="Arial" panose="020B0604020202020204" pitchFamily="34" charset="0"/>
              <a:buChar char="•"/>
            </a:pPr>
            <a:r>
              <a:rPr lang="vi-VN">
                <a:latin typeface="+mj-lt"/>
              </a:rPr>
              <a:t>Ứng dụng học máy vào thực tế</a:t>
            </a:r>
          </a:p>
          <a:p>
            <a:pPr marL="342900" indent="-342900" algn="l">
              <a:buFont typeface="Arial" panose="020B0604020202020204" pitchFamily="34" charset="0"/>
              <a:buChar char="•"/>
            </a:pPr>
            <a:r>
              <a:rPr lang="vi-VN">
                <a:latin typeface="+mj-lt"/>
              </a:rPr>
              <a:t>Rèn luyện kỹ năng xây dựng hệ thống web</a:t>
            </a:r>
          </a:p>
          <a:p>
            <a:pPr marL="342900" indent="-342900" algn="l">
              <a:buFont typeface="Arial" panose="020B0604020202020204" pitchFamily="34" charset="0"/>
              <a:buChar char="•"/>
            </a:pPr>
            <a:r>
              <a:rPr lang="vi-VN">
                <a:latin typeface="+mj-lt"/>
              </a:rPr>
              <a:t>Hiểu sâu hơn về mô hình dự đoán và triển khai thực tiễn</a:t>
            </a:r>
          </a:p>
        </p:txBody>
      </p:sp>
    </p:spTree>
    <p:extLst>
      <p:ext uri="{BB962C8B-B14F-4D97-AF65-F5344CB8AC3E}">
        <p14:creationId xmlns:p14="http://schemas.microsoft.com/office/powerpoint/2010/main" val="30175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59B1F-4631-8698-E3E3-771C912DDC30}"/>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10210235-040E-7228-02A6-A64BD8EBBF3D}"/>
              </a:ext>
            </a:extLst>
          </p:cNvPr>
          <p:cNvSpPr/>
          <p:nvPr/>
        </p:nvSpPr>
        <p:spPr>
          <a:xfrm>
            <a:off x="0" y="6390968"/>
            <a:ext cx="12192000" cy="4670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7" name="Picture 6" descr="A circular logo with a star and a star in the middle&#10;&#10;AI-generated content may be incorrect.">
            <a:extLst>
              <a:ext uri="{FF2B5EF4-FFF2-40B4-BE49-F238E27FC236}">
                <a16:creationId xmlns:a16="http://schemas.microsoft.com/office/drawing/2014/main" id="{B0BC53D7-6791-327B-0E32-85A9067A9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40" y="114638"/>
            <a:ext cx="612949" cy="612949"/>
          </a:xfrm>
          <a:prstGeom prst="rect">
            <a:avLst/>
          </a:prstGeom>
        </p:spPr>
      </p:pic>
      <p:sp>
        <p:nvSpPr>
          <p:cNvPr id="8" name="TextBox 7">
            <a:extLst>
              <a:ext uri="{FF2B5EF4-FFF2-40B4-BE49-F238E27FC236}">
                <a16:creationId xmlns:a16="http://schemas.microsoft.com/office/drawing/2014/main" id="{6EA67A4C-B328-CD85-9259-AA35112A96A6}"/>
              </a:ext>
            </a:extLst>
          </p:cNvPr>
          <p:cNvSpPr txBox="1"/>
          <p:nvPr/>
        </p:nvSpPr>
        <p:spPr>
          <a:xfrm>
            <a:off x="730389" y="236446"/>
            <a:ext cx="44043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Trường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Học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Công </a:t>
            </a:r>
            <a:r>
              <a:rPr lang="en-US" b="1" dirty="0" err="1">
                <a:latin typeface="Times New Roman" panose="02020603050405020304" pitchFamily="18" charset="0"/>
                <a:cs typeface="Times New Roman" panose="02020603050405020304" pitchFamily="18" charset="0"/>
              </a:rPr>
              <a:t>Nghiệp</a:t>
            </a:r>
            <a:endParaRPr lang="en-US" b="1"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197099A-AB65-E9D1-1508-B880C6A21D42}"/>
              </a:ext>
            </a:extLst>
          </p:cNvPr>
          <p:cNvCxnSpPr/>
          <p:nvPr/>
        </p:nvCxnSpPr>
        <p:spPr>
          <a:xfrm>
            <a:off x="835742" y="605778"/>
            <a:ext cx="38739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231B99C-6B3F-3D23-D50B-886D183EC1C9}"/>
              </a:ext>
            </a:extLst>
          </p:cNvPr>
          <p:cNvCxnSpPr/>
          <p:nvPr/>
        </p:nvCxnSpPr>
        <p:spPr>
          <a:xfrm>
            <a:off x="0" y="63909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52AEF5B-DD10-0A85-4BB1-C9347B77ECEC}"/>
              </a:ext>
            </a:extLst>
          </p:cNvPr>
          <p:cNvSpPr txBox="1"/>
          <p:nvPr/>
        </p:nvSpPr>
        <p:spPr>
          <a:xfrm>
            <a:off x="423914" y="849395"/>
            <a:ext cx="7668126"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2. Mục tiêu của đề tài</a:t>
            </a:r>
          </a:p>
        </p:txBody>
      </p:sp>
      <p:sp>
        <p:nvSpPr>
          <p:cNvPr id="5" name="Content Placeholder 2">
            <a:extLst>
              <a:ext uri="{FF2B5EF4-FFF2-40B4-BE49-F238E27FC236}">
                <a16:creationId xmlns:a16="http://schemas.microsoft.com/office/drawing/2014/main" id="{5D19FD1E-E921-F1FD-14A5-996C2D5D4585}"/>
              </a:ext>
            </a:extLst>
          </p:cNvPr>
          <p:cNvSpPr txBox="1">
            <a:spLocks/>
          </p:cNvSpPr>
          <p:nvPr/>
        </p:nvSpPr>
        <p:spPr>
          <a:xfrm>
            <a:off x="1268233" y="1296296"/>
            <a:ext cx="82296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vi-VN">
              <a:latin typeface="+mj-lt"/>
            </a:endParaRPr>
          </a:p>
          <a:p>
            <a:pPr marL="342900" indent="-342900" algn="l">
              <a:buFont typeface="Arial" panose="020B0604020202020204" pitchFamily="34" charset="0"/>
              <a:buChar char="•"/>
            </a:pPr>
            <a:r>
              <a:rPr lang="vi-VN">
                <a:latin typeface="+mj-lt"/>
              </a:rPr>
              <a:t>Xây dựng mô hình hồi quy tuyến tính dự đoán giá nhà</a:t>
            </a:r>
          </a:p>
          <a:p>
            <a:pPr marL="342900" indent="-342900" algn="l">
              <a:buFont typeface="Arial" panose="020B0604020202020204" pitchFamily="34" charset="0"/>
              <a:buChar char="•"/>
            </a:pPr>
            <a:r>
              <a:rPr lang="vi-VN">
                <a:latin typeface="+mj-lt"/>
              </a:rPr>
              <a:t>Phát triển backend bằng Flask</a:t>
            </a:r>
          </a:p>
          <a:p>
            <a:pPr marL="342900" indent="-342900" algn="l">
              <a:buFont typeface="Arial" panose="020B0604020202020204" pitchFamily="34" charset="0"/>
              <a:buChar char="•"/>
            </a:pPr>
            <a:r>
              <a:rPr lang="vi-VN">
                <a:latin typeface="+mj-lt"/>
              </a:rPr>
              <a:t>Xây dựng frontend với ReactJS</a:t>
            </a:r>
          </a:p>
          <a:p>
            <a:pPr marL="342900" indent="-342900" algn="l">
              <a:buFont typeface="Arial" panose="020B0604020202020204" pitchFamily="34" charset="0"/>
              <a:buChar char="•"/>
            </a:pPr>
            <a:r>
              <a:rPr lang="vi-VN">
                <a:latin typeface="+mj-lt"/>
              </a:rPr>
              <a:t>Tích hợp giao diện người dùng với mô hình ML</a:t>
            </a:r>
          </a:p>
        </p:txBody>
      </p:sp>
    </p:spTree>
    <p:extLst>
      <p:ext uri="{BB962C8B-B14F-4D97-AF65-F5344CB8AC3E}">
        <p14:creationId xmlns:p14="http://schemas.microsoft.com/office/powerpoint/2010/main" val="363326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9D680-29FF-E15D-7B6D-F8AA3AB887E7}"/>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43CAC196-9D14-4DE3-8FCA-CD60F6D9FAC7}"/>
              </a:ext>
            </a:extLst>
          </p:cNvPr>
          <p:cNvSpPr/>
          <p:nvPr/>
        </p:nvSpPr>
        <p:spPr>
          <a:xfrm>
            <a:off x="0" y="6390968"/>
            <a:ext cx="12192000" cy="4670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7" name="Picture 6" descr="A circular logo with a star and a star in the middle&#10;&#10;AI-generated content may be incorrect.">
            <a:extLst>
              <a:ext uri="{FF2B5EF4-FFF2-40B4-BE49-F238E27FC236}">
                <a16:creationId xmlns:a16="http://schemas.microsoft.com/office/drawing/2014/main" id="{F4E081E6-09A7-7B7E-BB56-91AF1B6D3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40" y="114638"/>
            <a:ext cx="612949" cy="612949"/>
          </a:xfrm>
          <a:prstGeom prst="rect">
            <a:avLst/>
          </a:prstGeom>
        </p:spPr>
      </p:pic>
      <p:sp>
        <p:nvSpPr>
          <p:cNvPr id="8" name="TextBox 7">
            <a:extLst>
              <a:ext uri="{FF2B5EF4-FFF2-40B4-BE49-F238E27FC236}">
                <a16:creationId xmlns:a16="http://schemas.microsoft.com/office/drawing/2014/main" id="{B9EE243F-27D7-C604-B75E-A1DBAC122220}"/>
              </a:ext>
            </a:extLst>
          </p:cNvPr>
          <p:cNvSpPr txBox="1"/>
          <p:nvPr/>
        </p:nvSpPr>
        <p:spPr>
          <a:xfrm>
            <a:off x="730389" y="236446"/>
            <a:ext cx="44043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Trường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Học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Công </a:t>
            </a:r>
            <a:r>
              <a:rPr lang="en-US" b="1" dirty="0" err="1">
                <a:latin typeface="Times New Roman" panose="02020603050405020304" pitchFamily="18" charset="0"/>
                <a:cs typeface="Times New Roman" panose="02020603050405020304" pitchFamily="18" charset="0"/>
              </a:rPr>
              <a:t>Nghiệp</a:t>
            </a:r>
            <a:endParaRPr lang="en-US" b="1"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5E66F83F-2FBF-3BB9-086B-29E1A669A5FB}"/>
              </a:ext>
            </a:extLst>
          </p:cNvPr>
          <p:cNvCxnSpPr/>
          <p:nvPr/>
        </p:nvCxnSpPr>
        <p:spPr>
          <a:xfrm>
            <a:off x="835742" y="605778"/>
            <a:ext cx="38739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612F105-16E2-7E31-8134-BBABA916D7E6}"/>
              </a:ext>
            </a:extLst>
          </p:cNvPr>
          <p:cNvCxnSpPr/>
          <p:nvPr/>
        </p:nvCxnSpPr>
        <p:spPr>
          <a:xfrm>
            <a:off x="0" y="63909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46F55E8-02D0-AABA-BEAC-FA9A7E089123}"/>
              </a:ext>
            </a:extLst>
          </p:cNvPr>
          <p:cNvSpPr txBox="1"/>
          <p:nvPr/>
        </p:nvSpPr>
        <p:spPr>
          <a:xfrm>
            <a:off x="423914" y="849395"/>
            <a:ext cx="7668126"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3. Thực hiện chương trình</a:t>
            </a:r>
          </a:p>
        </p:txBody>
      </p:sp>
      <p:sp>
        <p:nvSpPr>
          <p:cNvPr id="16" name="TextBox 15">
            <a:extLst>
              <a:ext uri="{FF2B5EF4-FFF2-40B4-BE49-F238E27FC236}">
                <a16:creationId xmlns:a16="http://schemas.microsoft.com/office/drawing/2014/main" id="{E69842E7-10FA-3C3B-B8DB-9AA3E334588F}"/>
              </a:ext>
            </a:extLst>
          </p:cNvPr>
          <p:cNvSpPr txBox="1"/>
          <p:nvPr/>
        </p:nvSpPr>
        <p:spPr>
          <a:xfrm>
            <a:off x="1192695" y="1421464"/>
            <a:ext cx="8468139"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Đầu tiên, xây dựng mô hình dự đoán giá nhà dựa trên dữ liệu </a:t>
            </a:r>
            <a:r>
              <a:rPr lang="en-US" sz="2400">
                <a:latin typeface="Times New Roman" panose="02020603050405020304" pitchFamily="18" charset="0"/>
                <a:cs typeface="Times New Roman" panose="02020603050405020304" pitchFamily="18" charset="0"/>
                <a:hlinkClick r:id="rId3"/>
              </a:rPr>
              <a:t>House Prices</a:t>
            </a:r>
            <a:endParaRPr lang="en-US" sz="240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C985765C-D005-8226-1D96-B04963C5826C}"/>
              </a:ext>
            </a:extLst>
          </p:cNvPr>
          <p:cNvSpPr txBox="1"/>
          <p:nvPr/>
        </p:nvSpPr>
        <p:spPr>
          <a:xfrm>
            <a:off x="730389" y="5624131"/>
            <a:ext cx="10488901"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Đọc dữ liệu </a:t>
            </a:r>
            <a:r>
              <a:rPr lang="en-US">
                <a:latin typeface="Times New Roman" panose="02020603050405020304" pitchFamily="18" charset="0"/>
                <a:cs typeface="Times New Roman" panose="02020603050405020304" pitchFamily="18" charset="0"/>
                <a:sym typeface="Wingdings" panose="05000000000000000000" pitchFamily="2" charset="2"/>
              </a:rPr>
              <a:t> Chọn các đặc trưng để huấn luyện  Tách tập dữ liệu train/test</a:t>
            </a:r>
            <a:endParaRPr lang="en-US">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8F18E4EB-A8E4-03DC-E990-7C63F99AD2DC}"/>
              </a:ext>
            </a:extLst>
          </p:cNvPr>
          <p:cNvPicPr>
            <a:picLocks noChangeAspect="1"/>
          </p:cNvPicPr>
          <p:nvPr/>
        </p:nvPicPr>
        <p:blipFill>
          <a:blip r:embed="rId4"/>
          <a:stretch>
            <a:fillRect/>
          </a:stretch>
        </p:blipFill>
        <p:spPr>
          <a:xfrm>
            <a:off x="1192695" y="2385389"/>
            <a:ext cx="7249537" cy="2981741"/>
          </a:xfrm>
          <a:prstGeom prst="rect">
            <a:avLst/>
          </a:prstGeom>
        </p:spPr>
      </p:pic>
    </p:spTree>
    <p:extLst>
      <p:ext uri="{BB962C8B-B14F-4D97-AF65-F5344CB8AC3E}">
        <p14:creationId xmlns:p14="http://schemas.microsoft.com/office/powerpoint/2010/main" val="365293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9AA7A-3774-CEB1-63F8-A3371B1882FF}"/>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2D0F0D9B-DA06-A3BE-5B35-77CFDEF265E1}"/>
              </a:ext>
            </a:extLst>
          </p:cNvPr>
          <p:cNvSpPr/>
          <p:nvPr/>
        </p:nvSpPr>
        <p:spPr>
          <a:xfrm>
            <a:off x="0" y="6390968"/>
            <a:ext cx="12192000" cy="4670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7" name="Picture 6" descr="A circular logo with a star and a star in the middle&#10;&#10;AI-generated content may be incorrect.">
            <a:extLst>
              <a:ext uri="{FF2B5EF4-FFF2-40B4-BE49-F238E27FC236}">
                <a16:creationId xmlns:a16="http://schemas.microsoft.com/office/drawing/2014/main" id="{898A98FC-23E3-44B4-BFE9-29BCBF082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40" y="114638"/>
            <a:ext cx="612949" cy="612949"/>
          </a:xfrm>
          <a:prstGeom prst="rect">
            <a:avLst/>
          </a:prstGeom>
        </p:spPr>
      </p:pic>
      <p:sp>
        <p:nvSpPr>
          <p:cNvPr id="8" name="TextBox 7">
            <a:extLst>
              <a:ext uri="{FF2B5EF4-FFF2-40B4-BE49-F238E27FC236}">
                <a16:creationId xmlns:a16="http://schemas.microsoft.com/office/drawing/2014/main" id="{EAE9F81A-F81F-0AC3-8508-61C1F00020EF}"/>
              </a:ext>
            </a:extLst>
          </p:cNvPr>
          <p:cNvSpPr txBox="1"/>
          <p:nvPr/>
        </p:nvSpPr>
        <p:spPr>
          <a:xfrm>
            <a:off x="730389" y="236446"/>
            <a:ext cx="44043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Trường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Học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Công </a:t>
            </a:r>
            <a:r>
              <a:rPr lang="en-US" b="1" dirty="0" err="1">
                <a:latin typeface="Times New Roman" panose="02020603050405020304" pitchFamily="18" charset="0"/>
                <a:cs typeface="Times New Roman" panose="02020603050405020304" pitchFamily="18" charset="0"/>
              </a:rPr>
              <a:t>Nghiệp</a:t>
            </a:r>
            <a:endParaRPr lang="en-US" b="1"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F8B38C75-52D0-073C-64D2-B561A590BC30}"/>
              </a:ext>
            </a:extLst>
          </p:cNvPr>
          <p:cNvCxnSpPr/>
          <p:nvPr/>
        </p:nvCxnSpPr>
        <p:spPr>
          <a:xfrm>
            <a:off x="835742" y="605778"/>
            <a:ext cx="38739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62CC518-3E74-33FB-8268-B205A2F72FC3}"/>
              </a:ext>
            </a:extLst>
          </p:cNvPr>
          <p:cNvCxnSpPr/>
          <p:nvPr/>
        </p:nvCxnSpPr>
        <p:spPr>
          <a:xfrm>
            <a:off x="0" y="63909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DD5C56F-A044-F4E6-B63D-CFC64B4B48D5}"/>
              </a:ext>
            </a:extLst>
          </p:cNvPr>
          <p:cNvSpPr txBox="1"/>
          <p:nvPr/>
        </p:nvSpPr>
        <p:spPr>
          <a:xfrm>
            <a:off x="423914" y="849395"/>
            <a:ext cx="7668126"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3. Thực hiện chương trình</a:t>
            </a:r>
          </a:p>
        </p:txBody>
      </p:sp>
      <p:pic>
        <p:nvPicPr>
          <p:cNvPr id="20" name="Picture 19">
            <a:extLst>
              <a:ext uri="{FF2B5EF4-FFF2-40B4-BE49-F238E27FC236}">
                <a16:creationId xmlns:a16="http://schemas.microsoft.com/office/drawing/2014/main" id="{4F365728-7DBB-E494-2AAA-83026560A60F}"/>
              </a:ext>
            </a:extLst>
          </p:cNvPr>
          <p:cNvPicPr>
            <a:picLocks noChangeAspect="1"/>
          </p:cNvPicPr>
          <p:nvPr/>
        </p:nvPicPr>
        <p:blipFill>
          <a:blip r:embed="rId3"/>
          <a:stretch>
            <a:fillRect/>
          </a:stretch>
        </p:blipFill>
        <p:spPr>
          <a:xfrm>
            <a:off x="5955526" y="2552858"/>
            <a:ext cx="6091975" cy="3602307"/>
          </a:xfrm>
          <a:prstGeom prst="rect">
            <a:avLst/>
          </a:prstGeom>
        </p:spPr>
      </p:pic>
      <p:sp>
        <p:nvSpPr>
          <p:cNvPr id="21" name="TextBox 20">
            <a:extLst>
              <a:ext uri="{FF2B5EF4-FFF2-40B4-BE49-F238E27FC236}">
                <a16:creationId xmlns:a16="http://schemas.microsoft.com/office/drawing/2014/main" id="{92585456-F002-1369-3B7F-EA913201D868}"/>
              </a:ext>
            </a:extLst>
          </p:cNvPr>
          <p:cNvSpPr txBox="1"/>
          <p:nvPr/>
        </p:nvSpPr>
        <p:spPr>
          <a:xfrm>
            <a:off x="835742" y="1393725"/>
            <a:ext cx="6407896" cy="1015663"/>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Ta khai báo các đặc trưng:</a:t>
            </a:r>
          </a:p>
          <a:p>
            <a:pPr marL="285750" indent="-285750">
              <a:buFontTx/>
              <a:buChar char="-"/>
            </a:pPr>
            <a:r>
              <a:rPr lang="en-US" sz="2000">
                <a:latin typeface="Times New Roman" panose="02020603050405020304" pitchFamily="18" charset="0"/>
                <a:cs typeface="Times New Roman" panose="02020603050405020304" pitchFamily="18" charset="0"/>
              </a:rPr>
              <a:t>categorical_features: Danh sách đặc trưng dạng phân loại</a:t>
            </a:r>
          </a:p>
          <a:p>
            <a:pPr marL="285750" indent="-285750">
              <a:buFontTx/>
              <a:buChar char="-"/>
            </a:pPr>
            <a:r>
              <a:rPr lang="en-US" sz="2000">
                <a:latin typeface="Times New Roman" panose="02020603050405020304" pitchFamily="18" charset="0"/>
                <a:cs typeface="Times New Roman" panose="02020603050405020304" pitchFamily="18" charset="0"/>
              </a:rPr>
              <a:t>numeric_features: Danh sách đặc trưng dạng số </a:t>
            </a:r>
          </a:p>
        </p:txBody>
      </p:sp>
      <p:sp>
        <p:nvSpPr>
          <p:cNvPr id="27" name="TextBox 26">
            <a:extLst>
              <a:ext uri="{FF2B5EF4-FFF2-40B4-BE49-F238E27FC236}">
                <a16:creationId xmlns:a16="http://schemas.microsoft.com/office/drawing/2014/main" id="{F9514246-23A6-7B26-0754-E926A60B5AAB}"/>
              </a:ext>
            </a:extLst>
          </p:cNvPr>
          <p:cNvSpPr txBox="1"/>
          <p:nvPr/>
        </p:nvSpPr>
        <p:spPr>
          <a:xfrm>
            <a:off x="117439" y="2533711"/>
            <a:ext cx="5567743" cy="1323439"/>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Sau đó, tiền xử lý dữ liệu với ColumnTransformer:</a:t>
            </a:r>
          </a:p>
          <a:p>
            <a:pPr algn="just"/>
            <a:r>
              <a:rPr lang="en-US" sz="2000">
                <a:latin typeface="Times New Roman" panose="02020603050405020304" pitchFamily="18" charset="0"/>
                <a:cs typeface="Times New Roman" panose="02020603050405020304" pitchFamily="18" charset="0"/>
              </a:rPr>
              <a:t>- ColumnTransformer: </a:t>
            </a:r>
            <a:r>
              <a:rPr lang="vi-VN" sz="2000">
                <a:latin typeface="+mj-lt"/>
              </a:rPr>
              <a:t>một công cụ giúp áp dụng các phương pháp tiền xử lý khác nhau cho từng loại đặc trưng (cột).</a:t>
            </a:r>
            <a:endParaRPr lang="en-US" sz="2000">
              <a:latin typeface="+mj-lt"/>
              <a:cs typeface="Times New Roman" panose="02020603050405020304" pitchFamily="18" charset="0"/>
            </a:endParaRPr>
          </a:p>
        </p:txBody>
      </p:sp>
    </p:spTree>
    <p:extLst>
      <p:ext uri="{BB962C8B-B14F-4D97-AF65-F5344CB8AC3E}">
        <p14:creationId xmlns:p14="http://schemas.microsoft.com/office/powerpoint/2010/main" val="192068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42828-2EEC-FD40-B6C8-5CA2EF1DB4F1}"/>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8BF5F10-4BDD-6926-42BF-6FB3E7FA89E5}"/>
              </a:ext>
            </a:extLst>
          </p:cNvPr>
          <p:cNvSpPr/>
          <p:nvPr/>
        </p:nvSpPr>
        <p:spPr>
          <a:xfrm>
            <a:off x="0" y="6390968"/>
            <a:ext cx="12192000" cy="4670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5" name="Picture 4" descr="A circular logo with a star and a star in the middle&#10;&#10;AI-generated content may be incorrect.">
            <a:extLst>
              <a:ext uri="{FF2B5EF4-FFF2-40B4-BE49-F238E27FC236}">
                <a16:creationId xmlns:a16="http://schemas.microsoft.com/office/drawing/2014/main" id="{DD51927F-C8F4-F730-5728-6685FA370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40" y="114638"/>
            <a:ext cx="612949" cy="612949"/>
          </a:xfrm>
          <a:prstGeom prst="rect">
            <a:avLst/>
          </a:prstGeom>
        </p:spPr>
      </p:pic>
      <p:sp>
        <p:nvSpPr>
          <p:cNvPr id="9" name="TextBox 8">
            <a:extLst>
              <a:ext uri="{FF2B5EF4-FFF2-40B4-BE49-F238E27FC236}">
                <a16:creationId xmlns:a16="http://schemas.microsoft.com/office/drawing/2014/main" id="{19A2527E-729E-9080-A733-5C3FC9E85192}"/>
              </a:ext>
            </a:extLst>
          </p:cNvPr>
          <p:cNvSpPr txBox="1"/>
          <p:nvPr/>
        </p:nvSpPr>
        <p:spPr>
          <a:xfrm>
            <a:off x="730389" y="236446"/>
            <a:ext cx="44043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Trường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Học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Công </a:t>
            </a:r>
            <a:r>
              <a:rPr lang="en-US" b="1" dirty="0" err="1">
                <a:latin typeface="Times New Roman" panose="02020603050405020304" pitchFamily="18" charset="0"/>
                <a:cs typeface="Times New Roman" panose="02020603050405020304" pitchFamily="18" charset="0"/>
              </a:rPr>
              <a:t>Nghiệp</a:t>
            </a:r>
            <a:endParaRPr lang="en-US" b="1"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4BA88E8F-8858-1CD0-44DC-FA8B42FD66CD}"/>
              </a:ext>
            </a:extLst>
          </p:cNvPr>
          <p:cNvCxnSpPr/>
          <p:nvPr/>
        </p:nvCxnSpPr>
        <p:spPr>
          <a:xfrm>
            <a:off x="835742" y="605778"/>
            <a:ext cx="38739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B7DEAC5-1C0C-542F-9D6C-63CD699DD037}"/>
              </a:ext>
            </a:extLst>
          </p:cNvPr>
          <p:cNvCxnSpPr/>
          <p:nvPr/>
        </p:nvCxnSpPr>
        <p:spPr>
          <a:xfrm>
            <a:off x="0" y="63909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90E7FDB8-DB01-2C2F-EF8D-6C626E88DF02}"/>
              </a:ext>
            </a:extLst>
          </p:cNvPr>
          <p:cNvSpPr txBox="1"/>
          <p:nvPr/>
        </p:nvSpPr>
        <p:spPr>
          <a:xfrm>
            <a:off x="423914" y="849395"/>
            <a:ext cx="7668126"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3. Thực hiện chương trình</a:t>
            </a:r>
          </a:p>
        </p:txBody>
      </p:sp>
      <p:sp>
        <p:nvSpPr>
          <p:cNvPr id="18" name="TextBox 17">
            <a:extLst>
              <a:ext uri="{FF2B5EF4-FFF2-40B4-BE49-F238E27FC236}">
                <a16:creationId xmlns:a16="http://schemas.microsoft.com/office/drawing/2014/main" id="{2271898F-AA6D-7F56-5D18-1B3F2E4B5ECF}"/>
              </a:ext>
            </a:extLst>
          </p:cNvPr>
          <p:cNvSpPr txBox="1"/>
          <p:nvPr/>
        </p:nvSpPr>
        <p:spPr>
          <a:xfrm>
            <a:off x="730389" y="1561756"/>
            <a:ext cx="6407896"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Sau đó huấn luyện mô hình </a:t>
            </a:r>
            <a:r>
              <a:rPr lang="en-US" sz="2000">
                <a:latin typeface="Times New Roman" panose="02020603050405020304" pitchFamily="18" charset="0"/>
                <a:cs typeface="Times New Roman" panose="02020603050405020304" pitchFamily="18" charset="0"/>
                <a:sym typeface="Wingdings" panose="05000000000000000000" pitchFamily="2" charset="2"/>
              </a:rPr>
              <a:t> Đánh giá và lưu lại mô hình</a:t>
            </a:r>
            <a:endParaRPr lang="en-US" sz="200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1324008-27B3-95D6-9BC2-4952D60836A5}"/>
              </a:ext>
            </a:extLst>
          </p:cNvPr>
          <p:cNvPicPr>
            <a:picLocks noChangeAspect="1"/>
          </p:cNvPicPr>
          <p:nvPr/>
        </p:nvPicPr>
        <p:blipFill>
          <a:blip r:embed="rId3"/>
          <a:stretch>
            <a:fillRect/>
          </a:stretch>
        </p:blipFill>
        <p:spPr>
          <a:xfrm>
            <a:off x="1813682" y="2151007"/>
            <a:ext cx="5791940" cy="2686425"/>
          </a:xfrm>
          <a:prstGeom prst="rect">
            <a:avLst/>
          </a:prstGeom>
        </p:spPr>
      </p:pic>
    </p:spTree>
    <p:extLst>
      <p:ext uri="{BB962C8B-B14F-4D97-AF65-F5344CB8AC3E}">
        <p14:creationId xmlns:p14="http://schemas.microsoft.com/office/powerpoint/2010/main" val="2910359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26493-85CE-E65E-4286-E84CE442E31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0ABFE17-AE5B-6C18-C0D0-4AC4AC4265F5}"/>
              </a:ext>
            </a:extLst>
          </p:cNvPr>
          <p:cNvSpPr/>
          <p:nvPr/>
        </p:nvSpPr>
        <p:spPr>
          <a:xfrm>
            <a:off x="0" y="6390968"/>
            <a:ext cx="12192000" cy="4670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16" name="Picture 15" descr="A circular logo with a star and a star in the middle&#10;&#10;AI-generated content may be incorrect.">
            <a:extLst>
              <a:ext uri="{FF2B5EF4-FFF2-40B4-BE49-F238E27FC236}">
                <a16:creationId xmlns:a16="http://schemas.microsoft.com/office/drawing/2014/main" id="{9E332E05-2D35-1D2E-FF27-FDE2B333E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40" y="114638"/>
            <a:ext cx="612949" cy="612949"/>
          </a:xfrm>
          <a:prstGeom prst="rect">
            <a:avLst/>
          </a:prstGeom>
        </p:spPr>
      </p:pic>
      <p:sp>
        <p:nvSpPr>
          <p:cNvPr id="17" name="TextBox 16">
            <a:extLst>
              <a:ext uri="{FF2B5EF4-FFF2-40B4-BE49-F238E27FC236}">
                <a16:creationId xmlns:a16="http://schemas.microsoft.com/office/drawing/2014/main" id="{0B97C5D8-15B8-42B6-DEEA-37BF3B0F1C5C}"/>
              </a:ext>
            </a:extLst>
          </p:cNvPr>
          <p:cNvSpPr txBox="1"/>
          <p:nvPr/>
        </p:nvSpPr>
        <p:spPr>
          <a:xfrm>
            <a:off x="730389" y="236446"/>
            <a:ext cx="44043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Trường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Học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Công </a:t>
            </a:r>
            <a:r>
              <a:rPr lang="en-US" b="1" dirty="0" err="1">
                <a:latin typeface="Times New Roman" panose="02020603050405020304" pitchFamily="18" charset="0"/>
                <a:cs typeface="Times New Roman" panose="02020603050405020304" pitchFamily="18" charset="0"/>
              </a:rPr>
              <a:t>Nghiệp</a:t>
            </a:r>
            <a:endParaRPr lang="en-US" b="1"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1B1DE6A6-4832-8ACB-FCA0-70C7629675C2}"/>
              </a:ext>
            </a:extLst>
          </p:cNvPr>
          <p:cNvCxnSpPr/>
          <p:nvPr/>
        </p:nvCxnSpPr>
        <p:spPr>
          <a:xfrm>
            <a:off x="835742" y="605778"/>
            <a:ext cx="38739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660788F-B3DC-DAD7-A8EE-D3F032873947}"/>
              </a:ext>
            </a:extLst>
          </p:cNvPr>
          <p:cNvCxnSpPr/>
          <p:nvPr/>
        </p:nvCxnSpPr>
        <p:spPr>
          <a:xfrm>
            <a:off x="0" y="63909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CCC759B8-23FA-C0EA-DBC0-1BED199454AF}"/>
              </a:ext>
            </a:extLst>
          </p:cNvPr>
          <p:cNvSpPr txBox="1"/>
          <p:nvPr/>
        </p:nvSpPr>
        <p:spPr>
          <a:xfrm>
            <a:off x="423914" y="849395"/>
            <a:ext cx="7668126"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3. Thực hiện chương trình</a:t>
            </a:r>
          </a:p>
        </p:txBody>
      </p:sp>
      <p:sp>
        <p:nvSpPr>
          <p:cNvPr id="24" name="TextBox 23">
            <a:extLst>
              <a:ext uri="{FF2B5EF4-FFF2-40B4-BE49-F238E27FC236}">
                <a16:creationId xmlns:a16="http://schemas.microsoft.com/office/drawing/2014/main" id="{413A9DEF-54FD-753B-F84B-828A28FA1D57}"/>
              </a:ext>
            </a:extLst>
          </p:cNvPr>
          <p:cNvSpPr txBox="1"/>
          <p:nvPr/>
        </p:nvSpPr>
        <p:spPr>
          <a:xfrm>
            <a:off x="2892052" y="1372615"/>
            <a:ext cx="6407896" cy="400110"/>
          </a:xfrm>
          <a:prstGeom prst="rect">
            <a:avLst/>
          </a:prstGeom>
          <a:no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Lập trình Web API Flask</a:t>
            </a:r>
          </a:p>
        </p:txBody>
      </p:sp>
      <p:pic>
        <p:nvPicPr>
          <p:cNvPr id="27" name="Picture 26">
            <a:extLst>
              <a:ext uri="{FF2B5EF4-FFF2-40B4-BE49-F238E27FC236}">
                <a16:creationId xmlns:a16="http://schemas.microsoft.com/office/drawing/2014/main" id="{E054DD71-FBCA-D54F-0927-6715962D872C}"/>
              </a:ext>
            </a:extLst>
          </p:cNvPr>
          <p:cNvPicPr>
            <a:picLocks noChangeAspect="1"/>
          </p:cNvPicPr>
          <p:nvPr/>
        </p:nvPicPr>
        <p:blipFill>
          <a:blip r:embed="rId3"/>
          <a:stretch>
            <a:fillRect/>
          </a:stretch>
        </p:blipFill>
        <p:spPr>
          <a:xfrm>
            <a:off x="5557962" y="1952711"/>
            <a:ext cx="6500146" cy="4258269"/>
          </a:xfrm>
          <a:prstGeom prst="rect">
            <a:avLst/>
          </a:prstGeom>
        </p:spPr>
      </p:pic>
      <p:sp>
        <p:nvSpPr>
          <p:cNvPr id="28" name="TextBox 27">
            <a:extLst>
              <a:ext uri="{FF2B5EF4-FFF2-40B4-BE49-F238E27FC236}">
                <a16:creationId xmlns:a16="http://schemas.microsoft.com/office/drawing/2014/main" id="{E8AA9D6A-9F93-3285-132A-EE756F3132D7}"/>
              </a:ext>
            </a:extLst>
          </p:cNvPr>
          <p:cNvSpPr txBox="1"/>
          <p:nvPr/>
        </p:nvSpPr>
        <p:spPr>
          <a:xfrm>
            <a:off x="117440" y="1952711"/>
            <a:ext cx="5345106" cy="1631216"/>
          </a:xfrm>
          <a:prstGeom prst="rect">
            <a:avLst/>
          </a:prstGeom>
          <a:noFill/>
        </p:spPr>
        <p:txBody>
          <a:bodyPr wrap="square" rtlCol="0">
            <a:spAutoFit/>
          </a:bodyPr>
          <a:lstStyle/>
          <a:p>
            <a:pPr marL="342900" indent="-342900">
              <a:buFontTx/>
              <a:buChar char="-"/>
            </a:pPr>
            <a:r>
              <a:rPr lang="en-US" sz="2000">
                <a:latin typeface="Times New Roman" panose="02020603050405020304" pitchFamily="18" charset="0"/>
                <a:cs typeface="Times New Roman" panose="02020603050405020304" pitchFamily="18" charset="0"/>
              </a:rPr>
              <a:t>Định nghĩa một route /predict để thực hiện dự đoán nhà bằng cách gọi mô hình đã được huấn luyện trước đó.</a:t>
            </a:r>
          </a:p>
          <a:p>
            <a:pPr marL="342900" indent="-342900">
              <a:buFontTx/>
              <a:buChar char="-"/>
            </a:pPr>
            <a:r>
              <a:rPr lang="en-US" sz="2000">
                <a:latin typeface="Times New Roman" panose="02020603050405020304" pitchFamily="18" charset="0"/>
                <a:cs typeface="Times New Roman" panose="02020603050405020304" pitchFamily="18" charset="0"/>
              </a:rPr>
              <a:t>Chỉ xử lý các HTTP request có method “POST”</a:t>
            </a:r>
          </a:p>
        </p:txBody>
      </p:sp>
    </p:spTree>
    <p:extLst>
      <p:ext uri="{BB962C8B-B14F-4D97-AF65-F5344CB8AC3E}">
        <p14:creationId xmlns:p14="http://schemas.microsoft.com/office/powerpoint/2010/main" val="227973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2D0E5-0C6B-9B03-B3E0-F90158B614B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B59C53-0777-1A46-2429-F2E09E393CDF}"/>
              </a:ext>
            </a:extLst>
          </p:cNvPr>
          <p:cNvSpPr/>
          <p:nvPr/>
        </p:nvSpPr>
        <p:spPr>
          <a:xfrm>
            <a:off x="0" y="6390968"/>
            <a:ext cx="12192000" cy="4670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5" name="Picture 4" descr="A circular logo with a star and a star in the middle&#10;&#10;AI-generated content may be incorrect.">
            <a:extLst>
              <a:ext uri="{FF2B5EF4-FFF2-40B4-BE49-F238E27FC236}">
                <a16:creationId xmlns:a16="http://schemas.microsoft.com/office/drawing/2014/main" id="{E2378016-1F6A-BE64-0008-0371D1CFD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40" y="114638"/>
            <a:ext cx="612949" cy="612949"/>
          </a:xfrm>
          <a:prstGeom prst="rect">
            <a:avLst/>
          </a:prstGeom>
        </p:spPr>
      </p:pic>
      <p:sp>
        <p:nvSpPr>
          <p:cNvPr id="6" name="TextBox 5">
            <a:extLst>
              <a:ext uri="{FF2B5EF4-FFF2-40B4-BE49-F238E27FC236}">
                <a16:creationId xmlns:a16="http://schemas.microsoft.com/office/drawing/2014/main" id="{5FD3BB71-A2BE-61C2-A19B-8BDC8EB9AECF}"/>
              </a:ext>
            </a:extLst>
          </p:cNvPr>
          <p:cNvSpPr txBox="1"/>
          <p:nvPr/>
        </p:nvSpPr>
        <p:spPr>
          <a:xfrm>
            <a:off x="730389" y="236446"/>
            <a:ext cx="44043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Trường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Học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Công </a:t>
            </a:r>
            <a:r>
              <a:rPr lang="en-US" b="1" dirty="0" err="1">
                <a:latin typeface="Times New Roman" panose="02020603050405020304" pitchFamily="18" charset="0"/>
                <a:cs typeface="Times New Roman" panose="02020603050405020304" pitchFamily="18" charset="0"/>
              </a:rPr>
              <a:t>Nghiệp</a:t>
            </a:r>
            <a:endParaRPr lang="en-US" b="1"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EF2481CF-9BB1-A87A-7FC5-12C3F2BC255B}"/>
              </a:ext>
            </a:extLst>
          </p:cNvPr>
          <p:cNvCxnSpPr/>
          <p:nvPr/>
        </p:nvCxnSpPr>
        <p:spPr>
          <a:xfrm>
            <a:off x="835742" y="605778"/>
            <a:ext cx="387391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81C4A-209F-6EDA-F0E9-F83B45F8C58C}"/>
              </a:ext>
            </a:extLst>
          </p:cNvPr>
          <p:cNvCxnSpPr/>
          <p:nvPr/>
        </p:nvCxnSpPr>
        <p:spPr>
          <a:xfrm>
            <a:off x="0" y="6390968"/>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A41A152D-0D96-2946-9A3D-8D562D4C4D63}"/>
              </a:ext>
            </a:extLst>
          </p:cNvPr>
          <p:cNvSpPr txBox="1"/>
          <p:nvPr/>
        </p:nvSpPr>
        <p:spPr>
          <a:xfrm>
            <a:off x="423914" y="849395"/>
            <a:ext cx="7668126"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3. Thực hiện chương trình</a:t>
            </a:r>
          </a:p>
        </p:txBody>
      </p:sp>
      <p:sp>
        <p:nvSpPr>
          <p:cNvPr id="16" name="TextBox 15">
            <a:extLst>
              <a:ext uri="{FF2B5EF4-FFF2-40B4-BE49-F238E27FC236}">
                <a16:creationId xmlns:a16="http://schemas.microsoft.com/office/drawing/2014/main" id="{966000D4-D3CF-4A70-3252-0428E0D44BB0}"/>
              </a:ext>
            </a:extLst>
          </p:cNvPr>
          <p:cNvSpPr txBox="1"/>
          <p:nvPr/>
        </p:nvSpPr>
        <p:spPr>
          <a:xfrm>
            <a:off x="532595" y="1646500"/>
            <a:ext cx="6407896" cy="400110"/>
          </a:xfrm>
          <a:prstGeom prst="rect">
            <a:avLst/>
          </a:prstGeom>
          <a:noFill/>
        </p:spPr>
        <p:txBody>
          <a:bodyPr wrap="square" rtlCol="0">
            <a:spAutoFit/>
          </a:bodyPr>
          <a:lstStyle/>
          <a:p>
            <a:pPr algn="ctr"/>
            <a:r>
              <a:rPr lang="en-US" sz="2000">
                <a:latin typeface="Times New Roman" panose="02020603050405020304" pitchFamily="18" charset="0"/>
                <a:cs typeface="Times New Roman" panose="02020603050405020304" pitchFamily="18" charset="0"/>
              </a:rPr>
              <a:t>Lập trình Web API Flask</a:t>
            </a:r>
          </a:p>
        </p:txBody>
      </p:sp>
      <p:sp>
        <p:nvSpPr>
          <p:cNvPr id="18" name="TextBox 17">
            <a:extLst>
              <a:ext uri="{FF2B5EF4-FFF2-40B4-BE49-F238E27FC236}">
                <a16:creationId xmlns:a16="http://schemas.microsoft.com/office/drawing/2014/main" id="{250ABDCE-5585-964A-FFF1-F973D773EF02}"/>
              </a:ext>
            </a:extLst>
          </p:cNvPr>
          <p:cNvSpPr txBox="1"/>
          <p:nvPr/>
        </p:nvSpPr>
        <p:spPr>
          <a:xfrm>
            <a:off x="117440" y="2413337"/>
            <a:ext cx="6602015" cy="1015663"/>
          </a:xfrm>
          <a:prstGeom prst="rect">
            <a:avLst/>
          </a:prstGeom>
          <a:noFill/>
        </p:spPr>
        <p:txBody>
          <a:bodyPr wrap="square" rtlCol="0">
            <a:spAutoFit/>
          </a:bodyPr>
          <a:lstStyle/>
          <a:p>
            <a:pPr marL="342900" indent="-342900" algn="just">
              <a:buFontTx/>
              <a:buChar char="-"/>
            </a:pPr>
            <a:r>
              <a:rPr lang="en-US" sz="2000">
                <a:latin typeface="Times New Roman" panose="02020603050405020304" pitchFamily="18" charset="0"/>
                <a:cs typeface="Times New Roman" panose="02020603050405020304" pitchFamily="18" charset="0"/>
              </a:rPr>
              <a:t>Tương tự, thực hiện định nghĩa các route để thực hiện lấy dữ liệu từ file dữ liệu đầu vào để thực hiện vẽ đồ thị trực quán hoá giúp cho người dùng dễ dàng thực hiện.</a:t>
            </a:r>
          </a:p>
        </p:txBody>
      </p:sp>
      <p:pic>
        <p:nvPicPr>
          <p:cNvPr id="20" name="Picture 19">
            <a:extLst>
              <a:ext uri="{FF2B5EF4-FFF2-40B4-BE49-F238E27FC236}">
                <a16:creationId xmlns:a16="http://schemas.microsoft.com/office/drawing/2014/main" id="{86D389C2-B113-166B-E28C-ACFC064803F6}"/>
              </a:ext>
            </a:extLst>
          </p:cNvPr>
          <p:cNvPicPr>
            <a:picLocks noChangeAspect="1"/>
          </p:cNvPicPr>
          <p:nvPr/>
        </p:nvPicPr>
        <p:blipFill>
          <a:blip r:embed="rId3"/>
          <a:stretch>
            <a:fillRect/>
          </a:stretch>
        </p:blipFill>
        <p:spPr>
          <a:xfrm>
            <a:off x="7473086" y="1494423"/>
            <a:ext cx="4718914" cy="4894852"/>
          </a:xfrm>
          <a:prstGeom prst="rect">
            <a:avLst/>
          </a:prstGeom>
        </p:spPr>
      </p:pic>
    </p:spTree>
    <p:extLst>
      <p:ext uri="{BB962C8B-B14F-4D97-AF65-F5344CB8AC3E}">
        <p14:creationId xmlns:p14="http://schemas.microsoft.com/office/powerpoint/2010/main" val="307189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287</TotalTime>
  <Words>589</Words>
  <Application>Microsoft Office PowerPoint</Application>
  <PresentationFormat>Widescreen</PresentationFormat>
  <Paragraphs>63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Tuan Anh Nguyen</dc:creator>
  <cp:lastModifiedBy>Thắng Nguyễn</cp:lastModifiedBy>
  <cp:revision>4</cp:revision>
  <dcterms:created xsi:type="dcterms:W3CDTF">2025-04-02T00:31:23Z</dcterms:created>
  <dcterms:modified xsi:type="dcterms:W3CDTF">2025-05-30T02:55:21Z</dcterms:modified>
</cp:coreProperties>
</file>