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65" r:id="rId4"/>
    <p:sldId id="267" r:id="rId5"/>
    <p:sldId id="268" r:id="rId6"/>
    <p:sldId id="269" r:id="rId7"/>
    <p:sldId id="271" r:id="rId8"/>
    <p:sldId id="270" r:id="rId9"/>
    <p:sldId id="272" r:id="rId10"/>
    <p:sldId id="273" r:id="rId11"/>
    <p:sldId id="263" r:id="rId12"/>
    <p:sldId id="261" r:id="rId13"/>
    <p:sldId id="262" r:id="rId14"/>
    <p:sldId id="260" r:id="rId15"/>
    <p:sldId id="259" r:id="rId16"/>
    <p:sldId id="274" r:id="rId17"/>
    <p:sldId id="275" r:id="rId18"/>
  </p:sldIdLst>
  <p:sldSz cx="12192000" cy="6858000"/>
  <p:notesSz cx="6858000" cy="9144000"/>
  <p:defaultTextStyle>
    <a:defPPr>
      <a:defRPr lang="ru-M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93B4"/>
    <a:srgbClr val="DAE3F4"/>
    <a:srgbClr val="646872"/>
    <a:srgbClr val="87A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77"/>
  </p:normalViewPr>
  <p:slideViewPr>
    <p:cSldViewPr snapToGrid="0" snapToObjects="1" showGuides="1">
      <p:cViewPr varScale="1">
        <p:scale>
          <a:sx n="102" d="100"/>
          <a:sy n="102" d="100"/>
        </p:scale>
        <p:origin x="95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MD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59E57-6B48-F641-9EE4-5EA564C4CC43}" type="datetimeFigureOut">
              <a:rPr lang="ru-MD" smtClean="0"/>
              <a:t>16.09.2025</a:t>
            </a:fld>
            <a:endParaRPr lang="ru-MD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MD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MD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CDC3E-7694-2240-91A6-44F2DAEBC9F5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6937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MD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CDC3E-7694-2240-91A6-44F2DAEBC9F5}" type="slidenum">
              <a:rPr lang="ru-MD" smtClean="0"/>
              <a:t>12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7012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CDC3E-7694-2240-91A6-44F2DAEBC9F5}" type="slidenum">
              <a:rPr lang="ru-MD" smtClean="0"/>
              <a:t>13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22633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BDDB5-D020-DE4E-9159-6DA5A682E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28E70C-0525-1741-A72D-43AE568FB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D97220-91F8-084A-9EF1-92B0FF05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16.09.2025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6F973C-BB92-294D-AFBB-7E63927E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738247-91BA-3B4F-9464-761486A6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93572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408EF-B97A-AA42-BF95-F2F06E19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B17022-9372-E94B-AF3E-C293C128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5B9685-4DA7-B84D-AA22-C586E4FC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16.09.2025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B37BDC-9AD0-2545-80BE-F26533D7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86ECA9-DECC-1544-9F44-C8CA1883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56186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E1488B-6147-4C4A-B11E-1CF3DCD6E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1C08AD-88C5-0F46-8796-70BAF63C5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98E139-311F-7849-A9E9-C9E786CE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16.09.2025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EF3E1-B7BE-2649-95F5-DE2154BF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A4EA5F-6C89-D744-8BD1-4B621A6D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06009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0D807-8E43-4F46-A17F-5667D436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9FA42B-DA84-AB4D-9F6E-037C5AC7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F788A8-CBCA-AC46-990D-20CFBCF2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16.09.2025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E5AAF2-5198-7140-B9F8-FF4DF28E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99E185-6AD0-274D-9309-44650526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73811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40277-1CC4-6B42-B1F4-3E50C746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655F24-04F0-3243-BC44-4CE2212AD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786F28-C9E8-5F40-98FF-B79D3672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16.09.2025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20DE3-0E72-054E-A2C7-D5CA813E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69547-F88C-104E-9EB2-54D71442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46658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E64E9-85F2-754A-AC54-B8AA522E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8935E6-A40D-7E42-9BE7-23BDD5BF5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FA42D7-A53A-6742-9EF9-7F1EA6E56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B055C5-DED3-ED45-A60F-981F4C57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16.09.2025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55CE8A-8A59-864D-916C-1D8237CF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E141F7-C450-9348-81F5-3C01D0B1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8417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533C5-B8AE-C740-98A1-C3F0AFCA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D2AC25-1021-E340-9967-86DBAEFD4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E6EE28-7349-6943-BC3A-5C794C13B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CEE499-1FC3-A04E-B0D3-6DABE3484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8C65DC-F60C-9F4A-878B-364B8CD97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F0AB0F-9D57-3440-A497-B043A4B4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16.09.2025</a:t>
            </a:fld>
            <a:endParaRPr lang="ru-MD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CA4750-9ABA-6048-8BAA-FFD7FF22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D61B14-50D5-5A44-A8F8-BC6E13D8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55413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368E7-42B4-5348-8787-2F7308B3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9F1798-4038-8D4C-B7E8-9DC6EA89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16.09.2025</a:t>
            </a:fld>
            <a:endParaRPr lang="ru-MD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DF6E98-2C65-BE45-B588-BD1C733F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37F15D-9237-2648-8C3F-8B0FCBA5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85169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FAD9F3-7A97-8845-AB44-E0BEEA0E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16.09.2025</a:t>
            </a:fld>
            <a:endParaRPr lang="ru-MD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798C65-9E5D-9C48-9CF5-D3F5EC33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17853E-C286-0146-8393-1DFE3857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96196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059D2-E165-AD4D-ADCB-D79F8D17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6406B-617A-B746-95A7-FD6368DF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7315A3-A843-A844-B482-E8CD0CBE3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00A97E-C6A1-1E49-B0A7-6029811C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16.09.2025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5ABEAD-2229-BC49-AEFC-981A1C79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0D729B-956B-3A49-BACC-322EFAA4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90511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C02EE-BA6D-074A-BF2F-20A6576B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066FEE5-9CFF-A34B-BA83-905E29EC1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MD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F68B58-6503-A049-87F5-1A6294D5E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89D694-FE71-DE4F-9FF9-79615C35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85DDC-1C67-144A-81A6-42D83C187609}" type="datetimeFigureOut">
              <a:rPr lang="ru-MD" smtClean="0"/>
              <a:t>16.09.2025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4E13FF-5009-5E4C-A460-053F0259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497570-0DCD-FE4D-9495-AEF46A82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53357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052F8-9B87-0748-8EF8-1B37671D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84C313-C6A9-AE40-AB8B-5698126E1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36DF44-C282-404D-80DB-9018F13DF3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5DDC-1C67-144A-81A6-42D83C187609}" type="datetimeFigureOut">
              <a:rPr lang="ru-MD" smtClean="0"/>
              <a:t>16.09.2025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71EEB6-213C-0C49-A12E-0F30E7DCB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4CA6C2-EBE0-C547-B623-A9679C762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12CA-EFDB-AB44-8F96-B6BA3EBC2039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9195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M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zt3sTEe5rQ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microsoft.com/office/2007/relationships/hdphoto" Target="../media/hdphoto2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070F03-4C66-2A44-AE65-EA9FE767A3FE}"/>
              </a:ext>
            </a:extLst>
          </p:cNvPr>
          <p:cNvSpPr txBox="1"/>
          <p:nvPr/>
        </p:nvSpPr>
        <p:spPr>
          <a:xfrm>
            <a:off x="1851889" y="2505670"/>
            <a:ext cx="8488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AI-Parking Assistant</a:t>
            </a:r>
            <a:endParaRPr lang="ru-MD" sz="5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AFEE6-4714-864E-81EB-1C95C5DD41F1}"/>
              </a:ext>
            </a:extLst>
          </p:cNvPr>
          <p:cNvSpPr txBox="1"/>
          <p:nvPr/>
        </p:nvSpPr>
        <p:spPr>
          <a:xfrm>
            <a:off x="1851889" y="3275111"/>
            <a:ext cx="35670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by </a:t>
            </a:r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FalcoNS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18208-A6C1-044B-8D77-95DA4B0BCD6C}"/>
              </a:ext>
            </a:extLst>
          </p:cNvPr>
          <p:cNvSpPr txBox="1"/>
          <p:nvPr/>
        </p:nvSpPr>
        <p:spPr>
          <a:xfrm>
            <a:off x="1851889" y="3942986"/>
            <a:ext cx="4581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GigaHack</a:t>
            </a:r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2025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7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0C95F11-80A5-8948-A7CD-A5380172F13B}"/>
              </a:ext>
            </a:extLst>
          </p:cNvPr>
          <p:cNvCxnSpPr/>
          <p:nvPr/>
        </p:nvCxnSpPr>
        <p:spPr>
          <a:xfrm>
            <a:off x="6096000" y="0"/>
            <a:ext cx="0" cy="706581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1E60F07D-DFED-9E49-AF45-E5023ADF9855}"/>
              </a:ext>
            </a:extLst>
          </p:cNvPr>
          <p:cNvSpPr/>
          <p:nvPr/>
        </p:nvSpPr>
        <p:spPr>
          <a:xfrm>
            <a:off x="4554070" y="1887070"/>
            <a:ext cx="3083859" cy="30838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11991-0BC6-1446-A7E4-45D8D0E7CB06}"/>
              </a:ext>
            </a:extLst>
          </p:cNvPr>
          <p:cNvSpPr txBox="1"/>
          <p:nvPr/>
        </p:nvSpPr>
        <p:spPr>
          <a:xfrm>
            <a:off x="501762" y="521651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The Question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75C6821-CA14-F340-B569-795EADEB2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76" b="91309" l="0" r="99805">
                        <a14:foregroundMark x1="82422" y1="10156" x2="89551" y2="7031"/>
                        <a14:foregroundMark x1="89551" y1="7031" x2="97070" y2="7031"/>
                        <a14:foregroundMark x1="97070" y1="7031" x2="96680" y2="14355"/>
                        <a14:foregroundMark x1="96680" y1="14355" x2="90430" y2="19141"/>
                        <a14:foregroundMark x1="90430" y1="19141" x2="93359" y2="11426"/>
                        <a14:foregroundMark x1="93359" y1="11426" x2="88574" y2="12012"/>
                        <a14:foregroundMark x1="97168" y1="12012" x2="94531" y2="5273"/>
                        <a14:foregroundMark x1="94531" y1="5273" x2="90820" y2="6348"/>
                        <a14:foregroundMark x1="95996" y1="11035" x2="99902" y2="11328"/>
                        <a14:foregroundMark x1="14258" y1="39355" x2="19922" y2="34082"/>
                        <a14:foregroundMark x1="19922" y1="34082" x2="17285" y2="40527"/>
                        <a14:foregroundMark x1="17285" y1="40527" x2="12012" y2="35840"/>
                        <a14:foregroundMark x1="12012" y1="35840" x2="11719" y2="34375"/>
                        <a14:foregroundMark x1="25293" y1="26660" x2="8203" y2="27637"/>
                        <a14:foregroundMark x1="8203" y1="27637" x2="5371" y2="34863"/>
                        <a14:foregroundMark x1="5371" y1="34863" x2="5371" y2="38184"/>
                        <a14:foregroundMark x1="7227" y1="19629" x2="15332" y2="19922"/>
                        <a14:foregroundMark x1="15332" y1="19922" x2="22363" y2="18945"/>
                        <a14:foregroundMark x1="22363" y1="18945" x2="25781" y2="19434"/>
                        <a14:foregroundMark x1="4980" y1="54688" x2="5273" y2="79590"/>
                        <a14:foregroundMark x1="5273" y1="79590" x2="12500" y2="84082"/>
                        <a14:foregroundMark x1="12500" y1="84082" x2="15137" y2="84473"/>
                        <a14:foregroundMark x1="0" y1="91309" x2="0" y2="913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801348" y="1641478"/>
            <a:ext cx="1525651" cy="152565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5A858CD-4474-674E-949D-88DDD9838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0473" y="1721650"/>
            <a:ext cx="1728000" cy="172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2CA588-B57E-384E-9E69-6131EF72983B}"/>
              </a:ext>
            </a:extLst>
          </p:cNvPr>
          <p:cNvSpPr txBox="1"/>
          <p:nvPr/>
        </p:nvSpPr>
        <p:spPr>
          <a:xfrm>
            <a:off x="8988698" y="3249595"/>
            <a:ext cx="172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Let him go</a:t>
            </a:r>
            <a:endParaRPr lang="ru-MD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CCF56C9-7B13-DB46-80EC-978418D6F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221527" y="1653775"/>
            <a:ext cx="1581229" cy="158122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36F1579-0DA4-8C45-9680-FE85B1668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776" y="1721650"/>
            <a:ext cx="1728000" cy="172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210738-591F-7749-B2E0-753023FE2E74}"/>
              </a:ext>
            </a:extLst>
          </p:cNvPr>
          <p:cNvSpPr txBox="1"/>
          <p:nvPr/>
        </p:nvSpPr>
        <p:spPr>
          <a:xfrm>
            <a:off x="794827" y="3167129"/>
            <a:ext cx="308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the car stay until paid</a:t>
            </a:r>
            <a:endParaRPr lang="ru-M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E55CC07-CFD7-E644-B37A-9F23C7933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0871" y="4887052"/>
            <a:ext cx="1728000" cy="17280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8C2F1BE-2326-604C-9EB9-EBA46A28A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99" y="4887052"/>
            <a:ext cx="1728000" cy="172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9D5001-6164-A84B-B91E-E9B249112C6E}"/>
              </a:ext>
            </a:extLst>
          </p:cNvPr>
          <p:cNvSpPr txBox="1"/>
          <p:nvPr/>
        </p:nvSpPr>
        <p:spPr>
          <a:xfrm>
            <a:off x="1883594" y="3938467"/>
            <a:ext cx="90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2800" b="1" dirty="0"/>
              <a:t>BUT</a:t>
            </a:r>
            <a:endParaRPr lang="ru-MD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2D5D5A-12A9-FC4D-9042-A4628193D41F}"/>
              </a:ext>
            </a:extLst>
          </p:cNvPr>
          <p:cNvSpPr txBox="1"/>
          <p:nvPr/>
        </p:nvSpPr>
        <p:spPr>
          <a:xfrm>
            <a:off x="9397310" y="3938467"/>
            <a:ext cx="90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2800" b="1" dirty="0"/>
              <a:t>BUT</a:t>
            </a:r>
            <a:endParaRPr lang="ru-MD" sz="2800" b="1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181375A-B7DD-C848-8EAC-2302FCD38EDE}"/>
              </a:ext>
            </a:extLst>
          </p:cNvPr>
          <p:cNvGrpSpPr/>
          <p:nvPr/>
        </p:nvGrpSpPr>
        <p:grpSpPr>
          <a:xfrm>
            <a:off x="3746436" y="4904061"/>
            <a:ext cx="543889" cy="579109"/>
            <a:chOff x="3783448" y="4869035"/>
            <a:chExt cx="543889" cy="5791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0DFEAE-BE80-5040-ACF5-7E3BA8857A2A}"/>
                </a:ext>
              </a:extLst>
            </p:cNvPr>
            <p:cNvSpPr txBox="1"/>
            <p:nvPr/>
          </p:nvSpPr>
          <p:spPr>
            <a:xfrm rot="5400000">
              <a:off x="3815498" y="4936305"/>
              <a:ext cx="500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:-(</a:t>
              </a:r>
              <a:endParaRPr lang="ru-MD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23DD8A-11C6-A04F-98E9-A1744AFACCBC}"/>
                </a:ext>
              </a:extLst>
            </p:cNvPr>
            <p:cNvSpPr txBox="1"/>
            <p:nvPr/>
          </p:nvSpPr>
          <p:spPr>
            <a:xfrm>
              <a:off x="3838306" y="4869035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`</a:t>
              </a:r>
              <a:endParaRPr lang="ru-MD" sz="2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092C88-A89E-344D-A10D-E10798C3248B}"/>
                </a:ext>
              </a:extLst>
            </p:cNvPr>
            <p:cNvSpPr txBox="1"/>
            <p:nvPr/>
          </p:nvSpPr>
          <p:spPr>
            <a:xfrm rot="5242889">
              <a:off x="3877064" y="4796753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`</a:t>
              </a:r>
              <a:endParaRPr lang="ru-MD" sz="2400" dirty="0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747FA67-13A0-A240-A80E-5AC0F42BC68E}"/>
              </a:ext>
            </a:extLst>
          </p:cNvPr>
          <p:cNvGrpSpPr/>
          <p:nvPr/>
        </p:nvGrpSpPr>
        <p:grpSpPr>
          <a:xfrm>
            <a:off x="1736812" y="4887445"/>
            <a:ext cx="543889" cy="579109"/>
            <a:chOff x="3783448" y="4869035"/>
            <a:chExt cx="543889" cy="57910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E2BF91-E9DB-9245-A6D0-877C6A32E0EE}"/>
                </a:ext>
              </a:extLst>
            </p:cNvPr>
            <p:cNvSpPr txBox="1"/>
            <p:nvPr/>
          </p:nvSpPr>
          <p:spPr>
            <a:xfrm rot="5400000">
              <a:off x="3815498" y="4936305"/>
              <a:ext cx="500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:-(</a:t>
              </a:r>
              <a:endParaRPr lang="ru-MD" sz="28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727AE4-8846-114E-9371-281CF35575F6}"/>
                </a:ext>
              </a:extLst>
            </p:cNvPr>
            <p:cNvSpPr txBox="1"/>
            <p:nvPr/>
          </p:nvSpPr>
          <p:spPr>
            <a:xfrm>
              <a:off x="3838306" y="4869035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`</a:t>
              </a:r>
              <a:endParaRPr lang="ru-MD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570C73-7C9C-364C-B78B-80297C4F78F3}"/>
                </a:ext>
              </a:extLst>
            </p:cNvPr>
            <p:cNvSpPr txBox="1"/>
            <p:nvPr/>
          </p:nvSpPr>
          <p:spPr>
            <a:xfrm rot="5242889">
              <a:off x="3877064" y="4796753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`</a:t>
              </a:r>
              <a:endParaRPr lang="ru-MD" sz="2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49F6539-5AF1-EE49-A937-6895F091E3F9}"/>
              </a:ext>
            </a:extLst>
          </p:cNvPr>
          <p:cNvSpPr txBox="1"/>
          <p:nvPr/>
        </p:nvSpPr>
        <p:spPr>
          <a:xfrm>
            <a:off x="562090" y="4469698"/>
            <a:ext cx="3570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Dissatisfied customers</a:t>
            </a:r>
            <a:endParaRPr lang="ru-M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DD47D-A944-2248-9581-BD96539D0EEC}"/>
              </a:ext>
            </a:extLst>
          </p:cNvPr>
          <p:cNvSpPr txBox="1"/>
          <p:nvPr/>
        </p:nvSpPr>
        <p:spPr>
          <a:xfrm>
            <a:off x="8059701" y="4454695"/>
            <a:ext cx="3570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Money loss</a:t>
            </a:r>
            <a:endParaRPr lang="ru-MD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BFF34A2-7DAD-4E4D-B19B-AF5D84D6D2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5071" y="5012491"/>
            <a:ext cx="1259467" cy="1259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80229C-F1EA-7947-9376-3AED89BC6CA7}"/>
              </a:ext>
            </a:extLst>
          </p:cNvPr>
          <p:cNvSpPr txBox="1"/>
          <p:nvPr/>
        </p:nvSpPr>
        <p:spPr>
          <a:xfrm>
            <a:off x="4624149" y="2767279"/>
            <a:ext cx="29437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 need to choose</a:t>
            </a:r>
            <a:endParaRPr lang="ru-MD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4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C42C526-88D4-3D4D-BB99-6329EA6B64AF}"/>
              </a:ext>
            </a:extLst>
          </p:cNvPr>
          <p:cNvSpPr/>
          <p:nvPr/>
        </p:nvSpPr>
        <p:spPr>
          <a:xfrm>
            <a:off x="-232012" y="-150125"/>
            <a:ext cx="5727242" cy="7383438"/>
          </a:xfrm>
          <a:prstGeom prst="rect">
            <a:avLst/>
          </a:prstGeom>
          <a:solidFill>
            <a:srgbClr val="DAE3F4"/>
          </a:solidFill>
          <a:ln>
            <a:solidFill>
              <a:srgbClr val="DAE3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8F66B8-D788-284E-91A6-635A05C94054}"/>
              </a:ext>
            </a:extLst>
          </p:cNvPr>
          <p:cNvSpPr txBox="1"/>
          <p:nvPr/>
        </p:nvSpPr>
        <p:spPr>
          <a:xfrm>
            <a:off x="1728619" y="1613757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LatePay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system</a:t>
            </a:r>
            <a:endParaRPr lang="ru-M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8E236F2-E55A-0446-96C0-8D2281BAB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56" y="1519232"/>
            <a:ext cx="751117" cy="751117"/>
          </a:xfrm>
          <a:prstGeom prst="rect">
            <a:avLst/>
          </a:prstGeom>
        </p:spPr>
      </p:pic>
      <p:sp>
        <p:nvSpPr>
          <p:cNvPr id="16" name="Треугольник 15">
            <a:extLst>
              <a:ext uri="{FF2B5EF4-FFF2-40B4-BE49-F238E27FC236}">
                <a16:creationId xmlns:a16="http://schemas.microsoft.com/office/drawing/2014/main" id="{0B5C2A93-08DF-8C46-BE18-8265BCCC23BD}"/>
              </a:ext>
            </a:extLst>
          </p:cNvPr>
          <p:cNvSpPr/>
          <p:nvPr/>
        </p:nvSpPr>
        <p:spPr>
          <a:xfrm rot="5400000">
            <a:off x="1766763" y="2917548"/>
            <a:ext cx="8484072" cy="1141329"/>
          </a:xfrm>
          <a:prstGeom prst="triangle">
            <a:avLst/>
          </a:prstGeom>
          <a:solidFill>
            <a:srgbClr val="8093B4"/>
          </a:solidFill>
          <a:ln>
            <a:solidFill>
              <a:srgbClr val="809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6230B-8F95-E342-A045-724E49B484B2}"/>
              </a:ext>
            </a:extLst>
          </p:cNvPr>
          <p:cNvSpPr txBox="1"/>
          <p:nvPr/>
        </p:nvSpPr>
        <p:spPr>
          <a:xfrm>
            <a:off x="1759745" y="2668346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AI-Assistant</a:t>
            </a:r>
            <a:endParaRPr lang="ru-M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9BDED-54C0-7649-9CD4-6AB9614BE416}"/>
              </a:ext>
            </a:extLst>
          </p:cNvPr>
          <p:cNvSpPr txBox="1"/>
          <p:nvPr/>
        </p:nvSpPr>
        <p:spPr>
          <a:xfrm>
            <a:off x="1728619" y="3722935"/>
            <a:ext cx="43440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User-friendly Interaction</a:t>
            </a:r>
            <a:endParaRPr lang="ru-M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F8F55-3D2E-BB48-A568-DDE28FCB52C5}"/>
              </a:ext>
            </a:extLst>
          </p:cNvPr>
          <p:cNvSpPr txBox="1"/>
          <p:nvPr/>
        </p:nvSpPr>
        <p:spPr>
          <a:xfrm>
            <a:off x="1728619" y="5208410"/>
            <a:ext cx="4550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Fully fact-based decisions</a:t>
            </a:r>
            <a:endParaRPr lang="ru-M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48842-BB07-A243-A60F-D4CAA61F95B0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A6B8B-2F80-8841-8720-C5F2B5F66B8B}"/>
              </a:ext>
            </a:extLst>
          </p:cNvPr>
          <p:cNvSpPr txBox="1"/>
          <p:nvPr/>
        </p:nvSpPr>
        <p:spPr>
          <a:xfrm>
            <a:off x="7636817" y="3196996"/>
            <a:ext cx="5676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Conflicts </a:t>
            </a:r>
            <a:endParaRPr lang="ru-M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64E15-D8B0-134B-90C6-50BED9A387D3}"/>
              </a:ext>
            </a:extLst>
          </p:cNvPr>
          <p:cNvSpPr txBox="1"/>
          <p:nvPr/>
        </p:nvSpPr>
        <p:spPr>
          <a:xfrm>
            <a:off x="7636817" y="223107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Lane congestions</a:t>
            </a:r>
            <a:endParaRPr lang="ru-M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03CA02-5786-384B-87F5-6D96AFDBC0B5}"/>
              </a:ext>
            </a:extLst>
          </p:cNvPr>
          <p:cNvSpPr txBox="1"/>
          <p:nvPr/>
        </p:nvSpPr>
        <p:spPr>
          <a:xfrm>
            <a:off x="7636817" y="4244825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Revenue loss</a:t>
            </a:r>
            <a:endParaRPr lang="ru-MD" dirty="0"/>
          </a:p>
        </p:txBody>
      </p:sp>
      <p:sp>
        <p:nvSpPr>
          <p:cNvPr id="13" name="Треугольник 12">
            <a:extLst>
              <a:ext uri="{FF2B5EF4-FFF2-40B4-BE49-F238E27FC236}">
                <a16:creationId xmlns:a16="http://schemas.microsoft.com/office/drawing/2014/main" id="{C714875B-0181-CA4A-A6BE-2C484EAAEBE5}"/>
              </a:ext>
            </a:extLst>
          </p:cNvPr>
          <p:cNvSpPr/>
          <p:nvPr/>
        </p:nvSpPr>
        <p:spPr>
          <a:xfrm rot="5400000">
            <a:off x="2390292" y="2981553"/>
            <a:ext cx="6917213" cy="954108"/>
          </a:xfrm>
          <a:prstGeom prst="triangle">
            <a:avLst/>
          </a:prstGeom>
          <a:solidFill>
            <a:srgbClr val="DAE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5603FCF0-AE1D-C541-99C1-534068ADB8BA}"/>
              </a:ext>
            </a:extLst>
          </p:cNvPr>
          <p:cNvSpPr/>
          <p:nvPr/>
        </p:nvSpPr>
        <p:spPr>
          <a:xfrm>
            <a:off x="7233089" y="1748119"/>
            <a:ext cx="4342529" cy="3496979"/>
          </a:xfrm>
          <a:prstGeom prst="roundRect">
            <a:avLst/>
          </a:prstGeom>
          <a:noFill/>
          <a:ln w="57150">
            <a:solidFill>
              <a:srgbClr val="8093B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19" name="Скругленный прямоугольник 18">
            <a:extLst>
              <a:ext uri="{FF2B5EF4-FFF2-40B4-BE49-F238E27FC236}">
                <a16:creationId xmlns:a16="http://schemas.microsoft.com/office/drawing/2014/main" id="{C24AF37E-C485-3C42-99AE-7DCD4CDFD969}"/>
              </a:ext>
            </a:extLst>
          </p:cNvPr>
          <p:cNvSpPr/>
          <p:nvPr/>
        </p:nvSpPr>
        <p:spPr>
          <a:xfrm>
            <a:off x="9976757" y="1291092"/>
            <a:ext cx="1598861" cy="798965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8093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92D6D8-BEDD-1F46-9A9B-FE1B67BFCD5A}"/>
              </a:ext>
            </a:extLst>
          </p:cNvPr>
          <p:cNvSpPr txBox="1"/>
          <p:nvPr/>
        </p:nvSpPr>
        <p:spPr>
          <a:xfrm>
            <a:off x="10199408" y="1152471"/>
            <a:ext cx="12009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ru-MD" sz="6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097A596-304D-1F4B-8DA9-030D22F3E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82" y="2568384"/>
            <a:ext cx="751117" cy="75111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577A38E-4AE8-4E4A-973B-BB2B4250E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61" y="3755613"/>
            <a:ext cx="954107" cy="95410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1350FAD-59FC-B040-B593-8E2122E84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61" y="5145832"/>
            <a:ext cx="954107" cy="9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6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140652-97AE-E94D-BFDD-32DB3D306619}"/>
              </a:ext>
            </a:extLst>
          </p:cNvPr>
          <p:cNvSpPr txBox="1"/>
          <p:nvPr/>
        </p:nvSpPr>
        <p:spPr>
          <a:xfrm>
            <a:off x="501762" y="521651"/>
            <a:ext cx="6272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Technical Approach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C943F-E224-9944-96E4-19D60FB2DD9F}"/>
              </a:ext>
            </a:extLst>
          </p:cNvPr>
          <p:cNvSpPr txBox="1"/>
          <p:nvPr/>
        </p:nvSpPr>
        <p:spPr>
          <a:xfrm>
            <a:off x="1963096" y="2428001"/>
            <a:ext cx="533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Speech recognition model</a:t>
            </a:r>
            <a:endParaRPr lang="ru-M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AE740-92D5-654C-82CD-ECD7837CB8BB}"/>
              </a:ext>
            </a:extLst>
          </p:cNvPr>
          <p:cNvSpPr txBox="1"/>
          <p:nvPr/>
        </p:nvSpPr>
        <p:spPr>
          <a:xfrm>
            <a:off x="1963096" y="1707217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Deterministic AI</a:t>
            </a:r>
            <a:endParaRPr lang="ru-M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408AF-03C4-5048-9BDE-8C6FD15353D5}"/>
              </a:ext>
            </a:extLst>
          </p:cNvPr>
          <p:cNvSpPr txBox="1"/>
          <p:nvPr/>
        </p:nvSpPr>
        <p:spPr>
          <a:xfrm>
            <a:off x="1963096" y="3217692"/>
            <a:ext cx="834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Server – Database – Client – Admin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73E08-4507-3146-8D1C-1449BCBFD76E}"/>
              </a:ext>
            </a:extLst>
          </p:cNvPr>
          <p:cNvSpPr txBox="1"/>
          <p:nvPr/>
        </p:nvSpPr>
        <p:spPr>
          <a:xfrm>
            <a:off x="1963096" y="3995441"/>
            <a:ext cx="340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Voice synthesis</a:t>
            </a:r>
            <a:endParaRPr lang="ru-M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DB6463-AA7E-454A-A520-86BBF924A385}"/>
              </a:ext>
            </a:extLst>
          </p:cNvPr>
          <p:cNvSpPr txBox="1"/>
          <p:nvPr/>
        </p:nvSpPr>
        <p:spPr>
          <a:xfrm>
            <a:off x="1963096" y="4778760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Contextual response</a:t>
            </a:r>
            <a:endParaRPr lang="ru-M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DB1B75E-5EE6-8F4F-9E83-92D42E845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05" y="1578560"/>
            <a:ext cx="661034" cy="66103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3F7D775-29BB-0343-A67B-D6A8E7C39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05" y="2359094"/>
            <a:ext cx="661034" cy="66103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52C63D9-1A44-0F4B-A100-4AED1D198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05" y="3148785"/>
            <a:ext cx="661034" cy="66103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6C8C351-9734-DD4E-8B66-5CB70ED20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05" y="3929319"/>
            <a:ext cx="661034" cy="66103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5B767C1-F35F-FF48-A13D-15460C2F5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05" y="4709853"/>
            <a:ext cx="661034" cy="6610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D73B4EC-BEF0-264B-820E-9C043D0A19DC}"/>
              </a:ext>
            </a:extLst>
          </p:cNvPr>
          <p:cNvSpPr txBox="1"/>
          <p:nvPr/>
        </p:nvSpPr>
        <p:spPr>
          <a:xfrm>
            <a:off x="1963096" y="5556509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Event Log</a:t>
            </a:r>
            <a:endParaRPr lang="ru-MD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9A7F712-9FC0-2A4A-A555-21F607D24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05" y="5490386"/>
            <a:ext cx="661034" cy="66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5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71A735-E238-F241-987A-E7E99ABC283F}"/>
              </a:ext>
            </a:extLst>
          </p:cNvPr>
          <p:cNvSpPr txBox="1"/>
          <p:nvPr/>
        </p:nvSpPr>
        <p:spPr>
          <a:xfrm>
            <a:off x="501762" y="521651"/>
            <a:ext cx="45817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Deterministic</a:t>
            </a:r>
          </a:p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953717-D95F-D343-BDE5-CC0BA2F9B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441" y="93688"/>
            <a:ext cx="9948192" cy="667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64FBF6-82ED-9646-A2C4-15DF52044FD4}"/>
              </a:ext>
            </a:extLst>
          </p:cNvPr>
          <p:cNvSpPr txBox="1"/>
          <p:nvPr/>
        </p:nvSpPr>
        <p:spPr>
          <a:xfrm>
            <a:off x="975002" y="2751302"/>
            <a:ext cx="4262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sz="2400" dirty="0"/>
              <a:t>Unpaid session at the exit station</a:t>
            </a:r>
            <a:endParaRPr lang="ru-M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FA106-A002-2046-9002-9C266223BDD9}"/>
              </a:ext>
            </a:extLst>
          </p:cNvPr>
          <p:cNvSpPr txBox="1"/>
          <p:nvPr/>
        </p:nvSpPr>
        <p:spPr>
          <a:xfrm>
            <a:off x="8065637" y="2935660"/>
            <a:ext cx="221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Lost ticket</a:t>
            </a:r>
            <a:endParaRPr lang="ru-M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D1FC7A-7B10-A44B-AE00-F2A3C1E6A96B}"/>
              </a:ext>
            </a:extLst>
          </p:cNvPr>
          <p:cNvSpPr txBox="1"/>
          <p:nvPr/>
        </p:nvSpPr>
        <p:spPr>
          <a:xfrm>
            <a:off x="620852" y="5679057"/>
            <a:ext cx="4900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sz="2400" dirty="0"/>
              <a:t>License Plate Mismatch </a:t>
            </a:r>
            <a:endParaRPr lang="ru-MD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37595-E6AE-0046-9018-6B1AD3E5B56A}"/>
              </a:ext>
            </a:extLst>
          </p:cNvPr>
          <p:cNvSpPr txBox="1"/>
          <p:nvPr/>
        </p:nvSpPr>
        <p:spPr>
          <a:xfrm>
            <a:off x="501762" y="521651"/>
            <a:ext cx="5596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Solved Use Cases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7F161F-BDBE-2046-A9F2-E8ABD377E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510" y="4116381"/>
            <a:ext cx="1700822" cy="17008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CCAF39D-D4C6-4241-B99E-CB5ACBB62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826" y="1333588"/>
            <a:ext cx="1420091" cy="142009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E5A66D5-FAF2-E849-AC77-59A7D3A66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083" y="1333588"/>
            <a:ext cx="1530373" cy="1530373"/>
          </a:xfrm>
          <a:prstGeom prst="rect">
            <a:avLst/>
          </a:prstGeom>
        </p:spPr>
      </p:pic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54C8ED4-A3C6-8E42-A4E6-57F17189B936}"/>
              </a:ext>
            </a:extLst>
          </p:cNvPr>
          <p:cNvCxnSpPr/>
          <p:nvPr/>
        </p:nvCxnSpPr>
        <p:spPr>
          <a:xfrm>
            <a:off x="6096000" y="0"/>
            <a:ext cx="0" cy="7065818"/>
          </a:xfrm>
          <a:prstGeom prst="line">
            <a:avLst/>
          </a:prstGeom>
          <a:ln w="38100">
            <a:solidFill>
              <a:srgbClr val="8093B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301AD4B1-605D-964E-9667-D70C75FF17F0}"/>
              </a:ext>
            </a:extLst>
          </p:cNvPr>
          <p:cNvCxnSpPr>
            <a:cxnSpLocks/>
          </p:cNvCxnSpPr>
          <p:nvPr/>
        </p:nvCxnSpPr>
        <p:spPr>
          <a:xfrm flipH="1">
            <a:off x="0" y="3767677"/>
            <a:ext cx="12613019" cy="0"/>
          </a:xfrm>
          <a:prstGeom prst="line">
            <a:avLst/>
          </a:prstGeom>
          <a:ln w="38100">
            <a:solidFill>
              <a:srgbClr val="8093B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B7D884-5A1F-B148-840F-C3720ABE1F83}"/>
              </a:ext>
            </a:extLst>
          </p:cNvPr>
          <p:cNvSpPr txBox="1"/>
          <p:nvPr/>
        </p:nvSpPr>
        <p:spPr>
          <a:xfrm>
            <a:off x="7040579" y="5679057"/>
            <a:ext cx="426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ctr"/>
            <a:r>
              <a:rPr lang="en-US" sz="2400" dirty="0"/>
              <a:t>Payment not registered</a:t>
            </a:r>
            <a:endParaRPr lang="ru-MD" sz="24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1EDB1AB-3D37-7B43-A8A7-9F1F90E8A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742" y="4301918"/>
            <a:ext cx="1329748" cy="13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7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9670FD-C2B0-E84A-8C83-E0453D2F34DB}"/>
              </a:ext>
            </a:extLst>
          </p:cNvPr>
          <p:cNvSpPr txBox="1"/>
          <p:nvPr/>
        </p:nvSpPr>
        <p:spPr>
          <a:xfrm>
            <a:off x="501762" y="521651"/>
            <a:ext cx="1537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Demo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59CB2-A54C-2C47-A4C7-864E176EE97C}"/>
              </a:ext>
            </a:extLst>
          </p:cNvPr>
          <p:cNvSpPr txBox="1"/>
          <p:nvPr/>
        </p:nvSpPr>
        <p:spPr>
          <a:xfrm>
            <a:off x="1905000" y="3274814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i="1" u="sng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Use Demonstration</a:t>
            </a:r>
            <a:endParaRPr lang="ru-MD" sz="3200" i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91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D29F17F-7977-CE44-9E51-DC23464CC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9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3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D7C34-D12E-5147-A5A7-BB9A6BCEBABB}"/>
              </a:ext>
            </a:extLst>
          </p:cNvPr>
          <p:cNvSpPr txBox="1"/>
          <p:nvPr/>
        </p:nvSpPr>
        <p:spPr>
          <a:xfrm>
            <a:off x="4143382" y="3044279"/>
            <a:ext cx="3905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MD"/>
            </a:defPPr>
            <a:lvl1pPr>
              <a:defRPr sz="4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Q&amp;A Session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197311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62C0F9-D1AA-7E4C-A77B-4E503B88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172147" y="3221182"/>
            <a:ext cx="2288315" cy="22883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1AA508-76EA-BE41-B22D-34FCF4BF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07" y="3221181"/>
            <a:ext cx="2520000" cy="252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D1E7CC-1697-4F41-9881-47492DA58404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72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62C0F9-D1AA-7E4C-A77B-4E503B88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172147" y="3221182"/>
            <a:ext cx="2288315" cy="22883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AB5B4C-24AE-D641-9651-9A26CD44E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07" y="3221181"/>
            <a:ext cx="2520000" cy="252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E0A31F-490E-0141-BF29-131ACAE64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32055" y="3221181"/>
            <a:ext cx="2520000" cy="252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E9B031-98AB-9B43-8365-F4B93A77D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79819" y="3221181"/>
            <a:ext cx="2520000" cy="25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B6159F-E794-B043-8405-FDEA053C3B9D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36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62C0F9-D1AA-7E4C-A77B-4E503B88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172147" y="3221182"/>
            <a:ext cx="2288315" cy="22883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00EEE9-E1A2-9644-B94C-3887A52B4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07" y="3221181"/>
            <a:ext cx="2520000" cy="252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5FE3652-5C04-3C43-897B-5C9C71AF8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017" y="3221181"/>
            <a:ext cx="2520000" cy="252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CB2E8EF-6A9A-334F-BC1A-86EB4BA74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793" y="3221181"/>
            <a:ext cx="2520000" cy="25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A761EB-2935-8747-93C0-9E7CFE974AD5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22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62C0F9-D1AA-7E4C-A77B-4E503B88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172147" y="3221182"/>
            <a:ext cx="2288315" cy="22883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8F21A-024F-D64B-9345-65139E753D60}"/>
              </a:ext>
            </a:extLst>
          </p:cNvPr>
          <p:cNvSpPr txBox="1"/>
          <p:nvPr/>
        </p:nvSpPr>
        <p:spPr>
          <a:xfrm>
            <a:off x="6810017" y="3167390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Forgot to pay</a:t>
            </a:r>
            <a:endParaRPr lang="ru-MD" sz="2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014662-7404-6147-81B9-9DF88966F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07" y="3221181"/>
            <a:ext cx="2520000" cy="252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C7EF59-1946-AC41-B3D2-D5129117B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017" y="3221181"/>
            <a:ext cx="2520000" cy="2520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6B06CA-32A7-B842-AA88-55C3BBA03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793" y="3221181"/>
            <a:ext cx="2520000" cy="25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C3576A-0036-374E-9CFC-E17341627F1D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94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62C0F9-D1AA-7E4C-A77B-4E503B88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172147" y="3221182"/>
            <a:ext cx="2288315" cy="2288315"/>
          </a:xfrm>
          <a:prstGeom prst="rect">
            <a:avLst/>
          </a:prstGeom>
        </p:spPr>
      </p:pic>
      <p:sp>
        <p:nvSpPr>
          <p:cNvPr id="3" name="Стрелка вниз 2">
            <a:extLst>
              <a:ext uri="{FF2B5EF4-FFF2-40B4-BE49-F238E27FC236}">
                <a16:creationId xmlns:a16="http://schemas.microsoft.com/office/drawing/2014/main" id="{6555D267-0901-2447-A3CB-D0CDF29D8E36}"/>
              </a:ext>
            </a:extLst>
          </p:cNvPr>
          <p:cNvSpPr/>
          <p:nvPr/>
        </p:nvSpPr>
        <p:spPr>
          <a:xfrm rot="5400000">
            <a:off x="3429597" y="-1413459"/>
            <a:ext cx="919266" cy="7778459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6DA20-C83A-EF41-A3F3-E682F7833BE7}"/>
              </a:ext>
            </a:extLst>
          </p:cNvPr>
          <p:cNvSpPr txBox="1"/>
          <p:nvPr/>
        </p:nvSpPr>
        <p:spPr>
          <a:xfrm>
            <a:off x="-328716" y="2242907"/>
            <a:ext cx="866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>
              <a:defRPr sz="2800" b="1" i="1"/>
            </a:lvl1pPr>
          </a:lstStyle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Payment Machine is somewhere THEEERE</a:t>
            </a:r>
            <a:endParaRPr lang="ru-M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638D1B-0EB3-8E4B-8FCE-B7A0B765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07" y="3221181"/>
            <a:ext cx="2520000" cy="2520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33EA3F-B2EA-504F-B0BA-2E040A19C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017" y="3221181"/>
            <a:ext cx="2520000" cy="252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491F3E6-9191-B34B-A636-997F9A44D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793" y="3221181"/>
            <a:ext cx="2520000" cy="25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5EBB68-24E3-8D44-8133-9104AD47B3B8}"/>
              </a:ext>
            </a:extLst>
          </p:cNvPr>
          <p:cNvSpPr txBox="1"/>
          <p:nvPr/>
        </p:nvSpPr>
        <p:spPr>
          <a:xfrm>
            <a:off x="6810017" y="3167390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Forgot to pay</a:t>
            </a:r>
            <a:endParaRPr lang="ru-MD" sz="2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B208DC-BF3B-8243-9372-CF9BDA9D310A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50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62C0F9-D1AA-7E4C-A77B-4E503B88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172147" y="3221182"/>
            <a:ext cx="2288315" cy="2288315"/>
          </a:xfrm>
          <a:prstGeom prst="rect">
            <a:avLst/>
          </a:prstGeom>
        </p:spPr>
      </p:pic>
      <p:sp>
        <p:nvSpPr>
          <p:cNvPr id="3" name="Стрелка вниз 2">
            <a:extLst>
              <a:ext uri="{FF2B5EF4-FFF2-40B4-BE49-F238E27FC236}">
                <a16:creationId xmlns:a16="http://schemas.microsoft.com/office/drawing/2014/main" id="{6555D267-0901-2447-A3CB-D0CDF29D8E36}"/>
              </a:ext>
            </a:extLst>
          </p:cNvPr>
          <p:cNvSpPr/>
          <p:nvPr/>
        </p:nvSpPr>
        <p:spPr>
          <a:xfrm rot="5400000">
            <a:off x="3429597" y="-1413459"/>
            <a:ext cx="919266" cy="7778459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6DA20-C83A-EF41-A3F3-E682F7833BE7}"/>
              </a:ext>
            </a:extLst>
          </p:cNvPr>
          <p:cNvSpPr txBox="1"/>
          <p:nvPr/>
        </p:nvSpPr>
        <p:spPr>
          <a:xfrm>
            <a:off x="-328716" y="2242907"/>
            <a:ext cx="8668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>
              <a:defRPr sz="2800" b="1" i="1"/>
            </a:lvl1pPr>
          </a:lstStyle>
          <a:p>
            <a:pPr algn="ctr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Payment Machine is somewhere THEEERE</a:t>
            </a:r>
            <a:endParaRPr lang="ru-MD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638D1B-0EB3-8E4B-8FCE-B7A0B765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207" y="3221181"/>
            <a:ext cx="2520000" cy="2520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33EA3F-B2EA-504F-B0BA-2E040A19C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017" y="3221181"/>
            <a:ext cx="2520000" cy="2520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491F3E6-9191-B34B-A636-997F9A44D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793" y="3221181"/>
            <a:ext cx="2520000" cy="25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5EBB68-24E3-8D44-8133-9104AD47B3B8}"/>
              </a:ext>
            </a:extLst>
          </p:cNvPr>
          <p:cNvSpPr txBox="1"/>
          <p:nvPr/>
        </p:nvSpPr>
        <p:spPr>
          <a:xfrm>
            <a:off x="6810017" y="3167390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Forgot to pay</a:t>
            </a:r>
            <a:endParaRPr lang="ru-MD" sz="2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961D6-6B61-034F-B0B4-BE290E6F901A}"/>
              </a:ext>
            </a:extLst>
          </p:cNvPr>
          <p:cNvSpPr txBox="1"/>
          <p:nvPr/>
        </p:nvSpPr>
        <p:spPr>
          <a:xfrm>
            <a:off x="4271505" y="521651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The Question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2BBD90-E02A-9241-98E0-1AE4B4E23B08}"/>
              </a:ext>
            </a:extLst>
          </p:cNvPr>
          <p:cNvSpPr txBox="1"/>
          <p:nvPr/>
        </p:nvSpPr>
        <p:spPr>
          <a:xfrm>
            <a:off x="501762" y="521651"/>
            <a:ext cx="2890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Courier New" panose="02070309020205020404" pitchFamily="49" charset="0"/>
                <a:cs typeface="Courier New" panose="02070309020205020404" pitchFamily="49" charset="0"/>
              </a:rPr>
              <a:t>Use Case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EF9D3475-1390-E24D-9023-3C827571740C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3392297" y="906372"/>
            <a:ext cx="87920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9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0C95F11-80A5-8948-A7CD-A5380172F13B}"/>
              </a:ext>
            </a:extLst>
          </p:cNvPr>
          <p:cNvCxnSpPr/>
          <p:nvPr/>
        </p:nvCxnSpPr>
        <p:spPr>
          <a:xfrm>
            <a:off x="6096000" y="0"/>
            <a:ext cx="0" cy="706581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1E60F07D-DFED-9E49-AF45-E5023ADF9855}"/>
              </a:ext>
            </a:extLst>
          </p:cNvPr>
          <p:cNvSpPr/>
          <p:nvPr/>
        </p:nvSpPr>
        <p:spPr>
          <a:xfrm>
            <a:off x="4554070" y="1887070"/>
            <a:ext cx="3083859" cy="30838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11991-0BC6-1446-A7E4-45D8D0E7CB06}"/>
              </a:ext>
            </a:extLst>
          </p:cNvPr>
          <p:cNvSpPr txBox="1"/>
          <p:nvPr/>
        </p:nvSpPr>
        <p:spPr>
          <a:xfrm>
            <a:off x="501762" y="521651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The Question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8A21E6-3FE0-0A4A-9147-3CCB4879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142627"/>
            <a:ext cx="2438400" cy="24384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75C6821-CA14-F340-B569-795EADEB2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76" b="91309" l="0" r="99805">
                        <a14:foregroundMark x1="82422" y1="10156" x2="89551" y2="7031"/>
                        <a14:foregroundMark x1="89551" y1="7031" x2="97070" y2="7031"/>
                        <a14:foregroundMark x1="97070" y1="7031" x2="96680" y2="14355"/>
                        <a14:foregroundMark x1="96680" y1="14355" x2="90430" y2="19141"/>
                        <a14:foregroundMark x1="90430" y1="19141" x2="93359" y2="11426"/>
                        <a14:foregroundMark x1="93359" y1="11426" x2="88574" y2="12012"/>
                        <a14:foregroundMark x1="97168" y1="12012" x2="94531" y2="5273"/>
                        <a14:foregroundMark x1="94531" y1="5273" x2="90820" y2="6348"/>
                        <a14:foregroundMark x1="95996" y1="11035" x2="99902" y2="11328"/>
                        <a14:foregroundMark x1="14258" y1="39355" x2="19922" y2="34082"/>
                        <a14:foregroundMark x1="19922" y1="34082" x2="17285" y2="40527"/>
                        <a14:foregroundMark x1="17285" y1="40527" x2="12012" y2="35840"/>
                        <a14:foregroundMark x1="12012" y1="35840" x2="11719" y2="34375"/>
                        <a14:foregroundMark x1="25293" y1="26660" x2="8203" y2="27637"/>
                        <a14:foregroundMark x1="8203" y1="27637" x2="5371" y2="34863"/>
                        <a14:foregroundMark x1="5371" y1="34863" x2="5371" y2="38184"/>
                        <a14:foregroundMark x1="7227" y1="19629" x2="15332" y2="19922"/>
                        <a14:foregroundMark x1="15332" y1="19922" x2="22363" y2="18945"/>
                        <a14:foregroundMark x1="22363" y1="18945" x2="25781" y2="19434"/>
                        <a14:foregroundMark x1="4980" y1="54688" x2="5273" y2="79590"/>
                        <a14:foregroundMark x1="5273" y1="79590" x2="12500" y2="84082"/>
                        <a14:foregroundMark x1="12500" y1="84082" x2="15137" y2="84473"/>
                        <a14:foregroundMark x1="0" y1="91309" x2="0" y2="913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801348" y="1641478"/>
            <a:ext cx="1525651" cy="152565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5A858CD-4474-674E-949D-88DDD9838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0473" y="1721650"/>
            <a:ext cx="1728000" cy="172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2CA588-B57E-384E-9E69-6131EF72983B}"/>
              </a:ext>
            </a:extLst>
          </p:cNvPr>
          <p:cNvSpPr txBox="1"/>
          <p:nvPr/>
        </p:nvSpPr>
        <p:spPr>
          <a:xfrm>
            <a:off x="8988698" y="3249595"/>
            <a:ext cx="172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Let him go</a:t>
            </a:r>
            <a:endParaRPr lang="ru-MD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CCF56C9-7B13-DB46-80EC-978418D6FA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221527" y="1653775"/>
            <a:ext cx="1581229" cy="158122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36F1579-0DA4-8C45-9680-FE85B1668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76" y="1721650"/>
            <a:ext cx="1728000" cy="172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210738-591F-7749-B2E0-753023FE2E74}"/>
              </a:ext>
            </a:extLst>
          </p:cNvPr>
          <p:cNvSpPr txBox="1"/>
          <p:nvPr/>
        </p:nvSpPr>
        <p:spPr>
          <a:xfrm>
            <a:off x="794827" y="3167129"/>
            <a:ext cx="308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the car stay until paid</a:t>
            </a:r>
            <a:endParaRPr lang="ru-M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5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0C95F11-80A5-8948-A7CD-A5380172F13B}"/>
              </a:ext>
            </a:extLst>
          </p:cNvPr>
          <p:cNvCxnSpPr/>
          <p:nvPr/>
        </p:nvCxnSpPr>
        <p:spPr>
          <a:xfrm>
            <a:off x="6096000" y="0"/>
            <a:ext cx="0" cy="706581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1E60F07D-DFED-9E49-AF45-E5023ADF9855}"/>
              </a:ext>
            </a:extLst>
          </p:cNvPr>
          <p:cNvSpPr/>
          <p:nvPr/>
        </p:nvSpPr>
        <p:spPr>
          <a:xfrm>
            <a:off x="4554070" y="1887070"/>
            <a:ext cx="3083859" cy="308385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11991-0BC6-1446-A7E4-45D8D0E7CB06}"/>
              </a:ext>
            </a:extLst>
          </p:cNvPr>
          <p:cNvSpPr txBox="1"/>
          <p:nvPr/>
        </p:nvSpPr>
        <p:spPr>
          <a:xfrm>
            <a:off x="501762" y="521651"/>
            <a:ext cx="42434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The Question</a:t>
            </a:r>
            <a:endParaRPr lang="ru-MD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8A21E6-3FE0-0A4A-9147-3CCB4879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142627"/>
            <a:ext cx="2438400" cy="24384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75C6821-CA14-F340-B569-795EADEB2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76" b="91309" l="0" r="99805">
                        <a14:foregroundMark x1="82422" y1="10156" x2="89551" y2="7031"/>
                        <a14:foregroundMark x1="89551" y1="7031" x2="97070" y2="7031"/>
                        <a14:foregroundMark x1="97070" y1="7031" x2="96680" y2="14355"/>
                        <a14:foregroundMark x1="96680" y1="14355" x2="90430" y2="19141"/>
                        <a14:foregroundMark x1="90430" y1="19141" x2="93359" y2="11426"/>
                        <a14:foregroundMark x1="93359" y1="11426" x2="88574" y2="12012"/>
                        <a14:foregroundMark x1="97168" y1="12012" x2="94531" y2="5273"/>
                        <a14:foregroundMark x1="94531" y1="5273" x2="90820" y2="6348"/>
                        <a14:foregroundMark x1="95996" y1="11035" x2="99902" y2="11328"/>
                        <a14:foregroundMark x1="14258" y1="39355" x2="19922" y2="34082"/>
                        <a14:foregroundMark x1="19922" y1="34082" x2="17285" y2="40527"/>
                        <a14:foregroundMark x1="17285" y1="40527" x2="12012" y2="35840"/>
                        <a14:foregroundMark x1="12012" y1="35840" x2="11719" y2="34375"/>
                        <a14:foregroundMark x1="25293" y1="26660" x2="8203" y2="27637"/>
                        <a14:foregroundMark x1="8203" y1="27637" x2="5371" y2="34863"/>
                        <a14:foregroundMark x1="5371" y1="34863" x2="5371" y2="38184"/>
                        <a14:foregroundMark x1="7227" y1="19629" x2="15332" y2="19922"/>
                        <a14:foregroundMark x1="15332" y1="19922" x2="22363" y2="18945"/>
                        <a14:foregroundMark x1="22363" y1="18945" x2="25781" y2="19434"/>
                        <a14:foregroundMark x1="4980" y1="54688" x2="5273" y2="79590"/>
                        <a14:foregroundMark x1="5273" y1="79590" x2="12500" y2="84082"/>
                        <a14:foregroundMark x1="12500" y1="84082" x2="15137" y2="84473"/>
                        <a14:foregroundMark x1="0" y1="91309" x2="0" y2="913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801348" y="1641478"/>
            <a:ext cx="1525651" cy="152565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5A858CD-4474-674E-949D-88DDD9838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0473" y="1721650"/>
            <a:ext cx="1728000" cy="172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2CA588-B57E-384E-9E69-6131EF72983B}"/>
              </a:ext>
            </a:extLst>
          </p:cNvPr>
          <p:cNvSpPr txBox="1"/>
          <p:nvPr/>
        </p:nvSpPr>
        <p:spPr>
          <a:xfrm>
            <a:off x="8988698" y="3249595"/>
            <a:ext cx="172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Let him go</a:t>
            </a:r>
            <a:endParaRPr lang="ru-MD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CCF56C9-7B13-DB46-80EC-978418D6FA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221527" y="1653775"/>
            <a:ext cx="1581229" cy="158122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36F1579-0DA4-8C45-9680-FE85B1668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76" y="1721650"/>
            <a:ext cx="1728000" cy="172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210738-591F-7749-B2E0-753023FE2E74}"/>
              </a:ext>
            </a:extLst>
          </p:cNvPr>
          <p:cNvSpPr txBox="1"/>
          <p:nvPr/>
        </p:nvSpPr>
        <p:spPr>
          <a:xfrm>
            <a:off x="794827" y="3167129"/>
            <a:ext cx="3083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the car stay until paid</a:t>
            </a:r>
            <a:endParaRPr lang="ru-MD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E55CC07-CFD7-E644-B37A-9F23C79338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0871" y="4887052"/>
            <a:ext cx="1728000" cy="17280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8C2F1BE-2326-604C-9EB9-EBA46A28A6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99" y="4887052"/>
            <a:ext cx="1728000" cy="172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9D5001-6164-A84B-B91E-E9B249112C6E}"/>
              </a:ext>
            </a:extLst>
          </p:cNvPr>
          <p:cNvSpPr txBox="1"/>
          <p:nvPr/>
        </p:nvSpPr>
        <p:spPr>
          <a:xfrm>
            <a:off x="1883594" y="3938467"/>
            <a:ext cx="90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2800" b="1" dirty="0"/>
              <a:t>BUT</a:t>
            </a:r>
            <a:endParaRPr lang="ru-MD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2D5D5A-12A9-FC4D-9042-A4628193D41F}"/>
              </a:ext>
            </a:extLst>
          </p:cNvPr>
          <p:cNvSpPr txBox="1"/>
          <p:nvPr/>
        </p:nvSpPr>
        <p:spPr>
          <a:xfrm>
            <a:off x="9397310" y="3938467"/>
            <a:ext cx="906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2800" b="1" dirty="0"/>
              <a:t>BUT</a:t>
            </a:r>
            <a:endParaRPr lang="ru-MD" sz="2800" b="1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181375A-B7DD-C848-8EAC-2302FCD38EDE}"/>
              </a:ext>
            </a:extLst>
          </p:cNvPr>
          <p:cNvGrpSpPr/>
          <p:nvPr/>
        </p:nvGrpSpPr>
        <p:grpSpPr>
          <a:xfrm>
            <a:off x="3746436" y="4904061"/>
            <a:ext cx="543889" cy="579109"/>
            <a:chOff x="3783448" y="4869035"/>
            <a:chExt cx="543889" cy="5791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0DFEAE-BE80-5040-ACF5-7E3BA8857A2A}"/>
                </a:ext>
              </a:extLst>
            </p:cNvPr>
            <p:cNvSpPr txBox="1"/>
            <p:nvPr/>
          </p:nvSpPr>
          <p:spPr>
            <a:xfrm rot="5400000">
              <a:off x="3815498" y="4936305"/>
              <a:ext cx="500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:-(</a:t>
              </a:r>
              <a:endParaRPr lang="ru-MD" sz="2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23DD8A-11C6-A04F-98E9-A1744AFACCBC}"/>
                </a:ext>
              </a:extLst>
            </p:cNvPr>
            <p:cNvSpPr txBox="1"/>
            <p:nvPr/>
          </p:nvSpPr>
          <p:spPr>
            <a:xfrm>
              <a:off x="3838306" y="4869035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`</a:t>
              </a:r>
              <a:endParaRPr lang="ru-MD" sz="2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092C88-A89E-344D-A10D-E10798C3248B}"/>
                </a:ext>
              </a:extLst>
            </p:cNvPr>
            <p:cNvSpPr txBox="1"/>
            <p:nvPr/>
          </p:nvSpPr>
          <p:spPr>
            <a:xfrm rot="5242889">
              <a:off x="3877064" y="4796753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`</a:t>
              </a:r>
              <a:endParaRPr lang="ru-MD" sz="2400" dirty="0"/>
            </a:p>
          </p:txBody>
        </p:sp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0747FA67-13A0-A240-A80E-5AC0F42BC68E}"/>
              </a:ext>
            </a:extLst>
          </p:cNvPr>
          <p:cNvGrpSpPr/>
          <p:nvPr/>
        </p:nvGrpSpPr>
        <p:grpSpPr>
          <a:xfrm>
            <a:off x="1736812" y="4887445"/>
            <a:ext cx="543889" cy="579109"/>
            <a:chOff x="3783448" y="4869035"/>
            <a:chExt cx="543889" cy="57910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E2BF91-E9DB-9245-A6D0-877C6A32E0EE}"/>
                </a:ext>
              </a:extLst>
            </p:cNvPr>
            <p:cNvSpPr txBox="1"/>
            <p:nvPr/>
          </p:nvSpPr>
          <p:spPr>
            <a:xfrm rot="5400000">
              <a:off x="3815498" y="4936305"/>
              <a:ext cx="500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:-(</a:t>
              </a:r>
              <a:endParaRPr lang="ru-MD" sz="28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727AE4-8846-114E-9371-281CF35575F6}"/>
                </a:ext>
              </a:extLst>
            </p:cNvPr>
            <p:cNvSpPr txBox="1"/>
            <p:nvPr/>
          </p:nvSpPr>
          <p:spPr>
            <a:xfrm>
              <a:off x="3838306" y="4869035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`</a:t>
              </a:r>
              <a:endParaRPr lang="ru-MD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570C73-7C9C-364C-B78B-80297C4F78F3}"/>
                </a:ext>
              </a:extLst>
            </p:cNvPr>
            <p:cNvSpPr txBox="1"/>
            <p:nvPr/>
          </p:nvSpPr>
          <p:spPr>
            <a:xfrm rot="5242889">
              <a:off x="3877064" y="4796753"/>
              <a:ext cx="2744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`</a:t>
              </a:r>
              <a:endParaRPr lang="ru-MD" sz="2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49F6539-5AF1-EE49-A937-6895F091E3F9}"/>
              </a:ext>
            </a:extLst>
          </p:cNvPr>
          <p:cNvSpPr txBox="1"/>
          <p:nvPr/>
        </p:nvSpPr>
        <p:spPr>
          <a:xfrm>
            <a:off x="562090" y="4469698"/>
            <a:ext cx="3570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Dissatisfied customers</a:t>
            </a:r>
            <a:endParaRPr lang="ru-MD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FDD47D-A944-2248-9581-BD96539D0EEC}"/>
              </a:ext>
            </a:extLst>
          </p:cNvPr>
          <p:cNvSpPr txBox="1"/>
          <p:nvPr/>
        </p:nvSpPr>
        <p:spPr>
          <a:xfrm>
            <a:off x="8059701" y="4454695"/>
            <a:ext cx="3570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MD"/>
            </a:defPPr>
            <a:lvl1pPr algn="ctr">
              <a:defRPr sz="2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Money loss</a:t>
            </a:r>
            <a:endParaRPr lang="ru-MD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5BFF34A2-7DAD-4E4D-B19B-AF5D84D6D2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5071" y="5012491"/>
            <a:ext cx="1259467" cy="125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138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164</Words>
  <Application>Microsoft Macintosh PowerPoint</Application>
  <PresentationFormat>Широкоэкранный</PresentationFormat>
  <Paragraphs>73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23</cp:revision>
  <dcterms:created xsi:type="dcterms:W3CDTF">2025-09-13T16:18:54Z</dcterms:created>
  <dcterms:modified xsi:type="dcterms:W3CDTF">2025-09-16T09:28:28Z</dcterms:modified>
</cp:coreProperties>
</file>