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79" r:id="rId5"/>
    <p:sldId id="289" r:id="rId6"/>
    <p:sldId id="260" r:id="rId7"/>
    <p:sldId id="295" r:id="rId8"/>
    <p:sldId id="271" r:id="rId9"/>
    <p:sldId id="285" r:id="rId10"/>
    <p:sldId id="294" r:id="rId11"/>
    <p:sldId id="278" r:id="rId12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E6EF"/>
    <a:srgbClr val="01757C"/>
    <a:srgbClr val="01A1AC"/>
    <a:srgbClr val="69BDC3"/>
    <a:srgbClr val="01A1AA"/>
    <a:srgbClr val="000000"/>
    <a:srgbClr val="A385FF"/>
    <a:srgbClr val="F2DB49"/>
    <a:srgbClr val="D9C340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howGuides="1">
      <p:cViewPr varScale="1">
        <p:scale>
          <a:sx n="91" d="100"/>
          <a:sy n="91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93F6-0AAE-BD45-8D8C-5272D930F741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MD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731F-7AD9-704A-AF9C-8B0D200CE83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6532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MD" dirty="0"/>
              <a:t>???????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731F-7AD9-704A-AF9C-8B0D200CE835}" type="slidenum">
              <a:rPr lang="ru-MD" smtClean="0"/>
              <a:t>2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55459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Какое-то 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34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55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Дополнительный*</a:t>
            </a:r>
            <a:r>
              <a:rPr lang="ru-RU" baseline="0" dirty="0"/>
              <a:t> 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5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Планы дальнейшие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4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прогнозы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4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мы заработаем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7947C-3DBE-498D-9678-F71296E81A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80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B2C8A-3DF0-E46C-DD4A-B88389A8A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CF5B7B-4C59-2238-7EC7-7D7F9875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637AD-11C9-35F8-8DDF-9ACD7333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0FE9F1-9727-0D60-83EB-0417AEDA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B5020-B572-5D61-49EF-141BA50A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87984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2F033-E594-F880-804C-BB67BCAD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155E2A-57BD-0E04-1E11-C9652FB0C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AB4AD-E494-229B-497B-D4BA5415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C5833-2E6D-7540-2BAC-53AC3D1A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374EFA-AB27-C76A-F815-6EEE82DC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7430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E0100F-75A4-59FB-F8BB-ECF36E0A5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CD6028-F818-AF79-F82A-388256A96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83710-DB94-57A1-353E-B702BB46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41BD6-C424-BEE8-4842-E225D535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CC4BF-E142-3DF4-3CE0-B24E4E6A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54698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E4074-6B23-8461-F869-6B400349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3F1CB3-4066-22D7-5B8F-BEC103DA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A5684-CEC0-7707-EF01-40D57CC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A354A-6863-D08F-0A73-D5C5AFE2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DEBE5-5AC5-BDF9-0B81-E88980E8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0429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85947-6E6D-73D9-19CE-0D8A7B45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307A6D-FEB6-A9D0-108D-96E1813F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D7839E-3BCE-8E9E-44D4-0A02A600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D4D9A-E9D0-EDAB-8BA2-4ED0E69A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19CB14-37D8-F9DC-644D-812B989F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3287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3D9C4-3DF3-6158-3286-9411A7D1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FB50BC-1711-631B-FEBF-0BCB9AA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1815E-E39B-7D5D-AF25-9AC5ABBE3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D93A0A-ECD9-A3C0-681C-821AB799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776DDA-465B-E741-39E7-5CA79134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6DE42-5186-A0BC-6C0B-522DB8C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2614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71A4-0DC3-632E-D794-C621371D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C505C1-B730-C491-B854-04A4E5C4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4FFC0A-48A7-2742-994A-084FB710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BA74E6-979F-2499-C730-F6E0573C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50C17F-D197-E5AC-C4FA-E56C30FA3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359E68-0C18-1B4F-43E8-4828CBF2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2424F-54B7-7AF8-067A-4F2DCDB5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B9ED74-B5A9-4D4F-B2AE-0611218E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8096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C93E-C48B-FE70-D2E1-5715BB7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3A2037-20C8-5D43-6B50-83F28FD0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50F80E-04B2-A564-3616-8C0BCAC9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3A3858-A144-B23B-5651-1BC220BD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6525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6B204A-77FA-104A-C7C3-7C0B5B54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2AA787-8DAE-9BD8-2A86-E5B841E7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256FA-3B6E-5C62-F46D-CC5083FB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29996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F42C8-973D-D89C-ECD5-71BC0D61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D11B5-B9DA-90F8-36B7-D66C9FB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28B4C7-55BD-BC25-7251-6B4D84478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59FA4D-C5EE-61D6-9AC3-9494DB14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E42C14-C9F1-C45F-0C1D-949303FC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9E6200-5DFA-1AAD-E2D1-5C870A49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93237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75E1F-D32C-B31D-40E3-D30BF8CC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B2467F-98A4-E80B-F88F-106667647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DD93CD-F7AD-4C52-A518-5101826D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7BEE75-74AD-1F8F-E51B-61A80294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5E76E4-6A83-D32D-FFBE-54969CE1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289A77-7382-FAA0-09EA-D7A0BA3D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968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B0E25-728C-2E56-E742-C743AF81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B581E-7F3B-7FFE-0166-26FF33172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7BA98E-F5E3-AD20-3830-1A30919E5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AD36D-093E-CB46-9C6F-E3B7FF11DAE9}" type="datetimeFigureOut">
              <a:rPr lang="ru-MD" smtClean="0"/>
              <a:t>22.07.2024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87657-EE0F-61E5-502E-820D859CA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C076C-9DC4-477E-6DF4-BA698F521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F685-7F9D-BE49-A42D-BBE2CBD4ACE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4325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48FDEAC-F472-512C-0651-B4E7B7266FDD}"/>
              </a:ext>
            </a:extLst>
          </p:cNvPr>
          <p:cNvSpPr/>
          <p:nvPr/>
        </p:nvSpPr>
        <p:spPr>
          <a:xfrm>
            <a:off x="-213360" y="-36500"/>
            <a:ext cx="12542520" cy="6894500"/>
          </a:xfrm>
          <a:prstGeom prst="rect">
            <a:avLst/>
          </a:prstGeom>
          <a:solidFill>
            <a:srgbClr val="01A1AA"/>
          </a:solidFill>
          <a:ln>
            <a:solidFill>
              <a:srgbClr val="01A1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394064-BA14-3479-53D9-F95C62B3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24" y="980146"/>
            <a:ext cx="3710751" cy="3734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86E9E-3711-E544-9A7D-1DF3504020E2}"/>
              </a:ext>
            </a:extLst>
          </p:cNvPr>
          <p:cNvSpPr txBox="1"/>
          <p:nvPr/>
        </p:nvSpPr>
        <p:spPr>
          <a:xfrm>
            <a:off x="2956559" y="4715070"/>
            <a:ext cx="5958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  <a:latin typeface="PT Mono" panose="02060509020205020204" pitchFamily="49" charset="0"/>
              </a:rPr>
              <a:t>Guguța</a:t>
            </a:r>
            <a:r>
              <a:rPr lang="en-US" sz="6600" dirty="0">
                <a:solidFill>
                  <a:schemeClr val="bg1"/>
                </a:solidFill>
                <a:latin typeface="PT Mono" panose="02060509020205020204" pitchFamily="49" charset="0"/>
              </a:rPr>
              <a:t> maps</a:t>
            </a:r>
            <a:endParaRPr lang="ru-MD" sz="6600" dirty="0">
              <a:solidFill>
                <a:schemeClr val="bg1"/>
              </a:solidFill>
              <a:latin typeface="PT Mono" panose="02060509020205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8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1799725" y="352548"/>
            <a:ext cx="10739717" cy="6920753"/>
          </a:xfrm>
          <a:custGeom>
            <a:avLst/>
            <a:gdLst>
              <a:gd name="connsiteX0" fmla="*/ 0 w 8054788"/>
              <a:gd name="connsiteY0" fmla="*/ 5056094 h 5190565"/>
              <a:gd name="connsiteX1" fmla="*/ 914400 w 8054788"/>
              <a:gd name="connsiteY1" fmla="*/ 3576918 h 5190565"/>
              <a:gd name="connsiteX2" fmla="*/ 2554941 w 8054788"/>
              <a:gd name="connsiteY2" fmla="*/ 3845859 h 5190565"/>
              <a:gd name="connsiteX3" fmla="*/ 3496235 w 8054788"/>
              <a:gd name="connsiteY3" fmla="*/ 2353236 h 5190565"/>
              <a:gd name="connsiteX4" fmla="*/ 5325035 w 8054788"/>
              <a:gd name="connsiteY4" fmla="*/ 2030506 h 5190565"/>
              <a:gd name="connsiteX5" fmla="*/ 6010835 w 8054788"/>
              <a:gd name="connsiteY5" fmla="*/ 941294 h 5190565"/>
              <a:gd name="connsiteX6" fmla="*/ 8054788 w 8054788"/>
              <a:gd name="connsiteY6" fmla="*/ 0 h 5190565"/>
              <a:gd name="connsiteX7" fmla="*/ 8041341 w 8054788"/>
              <a:gd name="connsiteY7" fmla="*/ 5190565 h 5190565"/>
              <a:gd name="connsiteX8" fmla="*/ 0 w 8054788"/>
              <a:gd name="connsiteY8" fmla="*/ 5056094 h 519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54788" h="5190565">
                <a:moveTo>
                  <a:pt x="0" y="5056094"/>
                </a:moveTo>
                <a:lnTo>
                  <a:pt x="914400" y="3576918"/>
                </a:lnTo>
                <a:lnTo>
                  <a:pt x="2554941" y="3845859"/>
                </a:lnTo>
                <a:lnTo>
                  <a:pt x="3496235" y="2353236"/>
                </a:lnTo>
                <a:lnTo>
                  <a:pt x="5325035" y="2030506"/>
                </a:lnTo>
                <a:lnTo>
                  <a:pt x="6010835" y="941294"/>
                </a:lnTo>
                <a:lnTo>
                  <a:pt x="8054788" y="0"/>
                </a:lnTo>
                <a:cubicBezTo>
                  <a:pt x="8050306" y="1730188"/>
                  <a:pt x="8045823" y="3460377"/>
                  <a:pt x="8041341" y="5190565"/>
                </a:cubicBezTo>
                <a:lnTo>
                  <a:pt x="0" y="5056094"/>
                </a:lnTo>
                <a:close/>
              </a:path>
            </a:pathLst>
          </a:custGeom>
          <a:solidFill>
            <a:srgbClr val="01757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" name="Овал 2"/>
          <p:cNvSpPr/>
          <p:nvPr/>
        </p:nvSpPr>
        <p:spPr>
          <a:xfrm>
            <a:off x="6215369" y="3284925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Овал 3"/>
          <p:cNvSpPr/>
          <p:nvPr/>
        </p:nvSpPr>
        <p:spPr>
          <a:xfrm>
            <a:off x="4847861" y="5157192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2806376" y="4878215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8592277" y="2901000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9525781" y="1347472"/>
            <a:ext cx="528000" cy="528000"/>
          </a:xfrm>
          <a:prstGeom prst="ellipse">
            <a:avLst/>
          </a:prstGeom>
          <a:solidFill>
            <a:srgbClr val="80E6E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TextBox 10"/>
          <p:cNvSpPr txBox="1"/>
          <p:nvPr/>
        </p:nvSpPr>
        <p:spPr>
          <a:xfrm>
            <a:off x="8856277" y="855030"/>
            <a:ext cx="18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202</a:t>
            </a:r>
            <a:r>
              <a:rPr lang="en-US" sz="2400" dirty="0"/>
              <a:t>5-26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46905" y="489907"/>
            <a:ext cx="6096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>
                <a:latin typeface="Intro " pitchFamily="50" charset="0"/>
              </a:rPr>
              <a:t>Long-term plan</a:t>
            </a:r>
            <a:endParaRPr lang="ru-RU" sz="3733" dirty="0">
              <a:latin typeface="Intro 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B4335-8FDB-303D-DC84-ED6F6BC70FF5}"/>
              </a:ext>
            </a:extLst>
          </p:cNvPr>
          <p:cNvSpPr txBox="1"/>
          <p:nvPr/>
        </p:nvSpPr>
        <p:spPr>
          <a:xfrm>
            <a:off x="2876966" y="5458120"/>
            <a:ext cx="2183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AI-driven </a:t>
            </a:r>
            <a:r>
              <a:rPr lang="en-US" sz="2400" dirty="0" err="1">
                <a:solidFill>
                  <a:schemeClr val="bg1"/>
                </a:solidFill>
              </a:rPr>
              <a:t>recoms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2A51C-58AA-76CB-1F4A-E14E4AE3B826}"/>
              </a:ext>
            </a:extLst>
          </p:cNvPr>
          <p:cNvSpPr txBox="1"/>
          <p:nvPr/>
        </p:nvSpPr>
        <p:spPr>
          <a:xfrm>
            <a:off x="5430564" y="5227287"/>
            <a:ext cx="209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Ask the locals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586AD-4D3B-2E0A-74BF-BE83C6032C8B}"/>
              </a:ext>
            </a:extLst>
          </p:cNvPr>
          <p:cNvSpPr txBox="1"/>
          <p:nvPr/>
        </p:nvSpPr>
        <p:spPr>
          <a:xfrm>
            <a:off x="6814120" y="3877952"/>
            <a:ext cx="171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Travel alerts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ADEED-2795-01F7-A7CB-5AD600D6BB4F}"/>
              </a:ext>
            </a:extLst>
          </p:cNvPr>
          <p:cNvSpPr txBox="1"/>
          <p:nvPr/>
        </p:nvSpPr>
        <p:spPr>
          <a:xfrm>
            <a:off x="6707631" y="3528677"/>
            <a:ext cx="192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Weather API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9DAF1C-F539-691D-6F29-78D2A8C993D4}"/>
              </a:ext>
            </a:extLst>
          </p:cNvPr>
          <p:cNvSpPr txBox="1"/>
          <p:nvPr/>
        </p:nvSpPr>
        <p:spPr>
          <a:xfrm>
            <a:off x="2806376" y="6248414"/>
            <a:ext cx="218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Emergency info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A7CDF-BBE8-FB22-D5BA-950E6C8E091F}"/>
              </a:ext>
            </a:extLst>
          </p:cNvPr>
          <p:cNvSpPr txBox="1"/>
          <p:nvPr/>
        </p:nvSpPr>
        <p:spPr>
          <a:xfrm>
            <a:off x="2158274" y="4339617"/>
            <a:ext cx="18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Summer 24</a:t>
            </a:r>
            <a:endParaRPr lang="ru-RU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B48253-9C94-4BCA-5ECD-9917390736B1}"/>
              </a:ext>
            </a:extLst>
          </p:cNvPr>
          <p:cNvSpPr txBox="1"/>
          <p:nvPr/>
        </p:nvSpPr>
        <p:spPr>
          <a:xfrm>
            <a:off x="4077026" y="4520799"/>
            <a:ext cx="18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5E662B-2E34-982D-0097-0CBEC706095F}"/>
              </a:ext>
            </a:extLst>
          </p:cNvPr>
          <p:cNvSpPr txBox="1"/>
          <p:nvPr/>
        </p:nvSpPr>
        <p:spPr>
          <a:xfrm>
            <a:off x="10191622" y="1459973"/>
            <a:ext cx="1714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Syncing with events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3F27AF-CB26-7EC0-0768-AAF4B1F3A21F}"/>
              </a:ext>
            </a:extLst>
          </p:cNvPr>
          <p:cNvSpPr txBox="1"/>
          <p:nvPr/>
        </p:nvSpPr>
        <p:spPr>
          <a:xfrm>
            <a:off x="9174647" y="2837694"/>
            <a:ext cx="247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Booking flights, buses, rent-a-cars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1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35239"/>
            <a:ext cx="12192000" cy="70769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1757C"/>
                </a:solidFill>
                <a:latin typeface="Intro " pitchFamily="50" charset="0"/>
              </a:rPr>
              <a:t>Financial growth</a:t>
            </a:r>
            <a:endParaRPr lang="ru-RU" sz="4400" dirty="0">
              <a:solidFill>
                <a:srgbClr val="01757C"/>
              </a:solidFill>
              <a:latin typeface="Intro " pitchFamily="50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11424" y="2320049"/>
            <a:ext cx="2688299" cy="316635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592277" y="2320049"/>
            <a:ext cx="2688299" cy="3166351"/>
          </a:xfrm>
          <a:prstGeom prst="roundRect">
            <a:avLst/>
          </a:prstGeom>
          <a:solidFill>
            <a:srgbClr val="80E6EF"/>
          </a:solidFill>
          <a:ln w="38100"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37461" y="2302138"/>
            <a:ext cx="2688299" cy="318254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911424" y="3219468"/>
            <a:ext cx="2688299" cy="830996"/>
          </a:xfrm>
          <a:prstGeom prst="rect">
            <a:avLst/>
          </a:prstGeom>
          <a:solidFill>
            <a:srgbClr val="01757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729692" y="3179246"/>
            <a:ext cx="2688299" cy="882515"/>
          </a:xfrm>
          <a:prstGeom prst="rect">
            <a:avLst/>
          </a:prstGeom>
          <a:solidFill>
            <a:srgbClr val="01757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2354" y="3230765"/>
            <a:ext cx="241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2400" dirty="0">
                <a:solidFill>
                  <a:schemeClr val="bg1"/>
                </a:solidFill>
                <a:latin typeface="Bebas Neue Book" pitchFamily="2" charset="0"/>
              </a:rPr>
              <a:t>Launch and Initial Marketing</a:t>
            </a:r>
            <a:endParaRPr lang="ru-RU" sz="2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2331" y="3233836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40 ЕВРО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9648" y="2809099"/>
            <a:ext cx="26882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Intro " pitchFamily="50" charset="0"/>
              </a:rPr>
              <a:t>survival</a:t>
            </a:r>
            <a:endParaRPr lang="ru-RU" sz="1867" dirty="0">
              <a:latin typeface="Intro 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09500" y="2794365"/>
            <a:ext cx="26882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Intro " pitchFamily="50" charset="0"/>
              </a:rPr>
              <a:t>prosperity</a:t>
            </a:r>
            <a:endParaRPr lang="ru-RU" sz="1867" dirty="0">
              <a:latin typeface="Intro 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37461" y="2824000"/>
            <a:ext cx="26882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Intro " pitchFamily="50" charset="0"/>
              </a:rPr>
              <a:t>life</a:t>
            </a:r>
            <a:endParaRPr lang="ru-RU" sz="1867" dirty="0">
              <a:latin typeface="Intro " pitchFamily="50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07" y="4156387"/>
            <a:ext cx="216000" cy="216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20608" y="4071202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Ads</a:t>
            </a:r>
            <a:endParaRPr lang="ru-RU" sz="1867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56" y="4149377"/>
            <a:ext cx="216000" cy="21600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356" y="4462562"/>
            <a:ext cx="216000" cy="216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07" y="4151046"/>
            <a:ext cx="216000" cy="21600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07" y="4473356"/>
            <a:ext cx="216000" cy="216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07" y="4804195"/>
            <a:ext cx="216000" cy="216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525357" y="4052193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Ads</a:t>
            </a:r>
            <a:endParaRPr lang="ru-RU" sz="1867" dirty="0"/>
          </a:p>
        </p:txBody>
      </p:sp>
      <p:sp>
        <p:nvSpPr>
          <p:cNvPr id="37" name="TextBox 36"/>
          <p:cNvSpPr txBox="1"/>
          <p:nvPr/>
        </p:nvSpPr>
        <p:spPr>
          <a:xfrm>
            <a:off x="5525357" y="4365377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Partnerships</a:t>
            </a:r>
            <a:endParaRPr lang="ru-RU" sz="1867" dirty="0"/>
          </a:p>
        </p:txBody>
      </p:sp>
      <p:sp>
        <p:nvSpPr>
          <p:cNvPr id="39" name="TextBox 38"/>
          <p:cNvSpPr txBox="1"/>
          <p:nvPr/>
        </p:nvSpPr>
        <p:spPr>
          <a:xfrm>
            <a:off x="9253307" y="4062987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More Ads</a:t>
            </a:r>
            <a:endParaRPr lang="ru-RU" sz="1867" dirty="0"/>
          </a:p>
        </p:txBody>
      </p:sp>
      <p:sp>
        <p:nvSpPr>
          <p:cNvPr id="40" name="TextBox 39"/>
          <p:cNvSpPr txBox="1"/>
          <p:nvPr/>
        </p:nvSpPr>
        <p:spPr>
          <a:xfrm>
            <a:off x="9273614" y="4376171"/>
            <a:ext cx="200696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More Partnerships</a:t>
            </a:r>
            <a:endParaRPr lang="ru-RU" sz="1867" dirty="0"/>
          </a:p>
        </p:txBody>
      </p:sp>
      <p:sp>
        <p:nvSpPr>
          <p:cNvPr id="41" name="TextBox 40"/>
          <p:cNvSpPr txBox="1"/>
          <p:nvPr/>
        </p:nvSpPr>
        <p:spPr>
          <a:xfrm>
            <a:off x="9237498" y="4707010"/>
            <a:ext cx="16719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Subscription</a:t>
            </a:r>
            <a:endParaRPr lang="ru-RU" sz="1867" dirty="0"/>
          </a:p>
        </p:txBody>
      </p:sp>
      <p:pic>
        <p:nvPicPr>
          <p:cNvPr id="46" name="Рисунок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992" y="2447964"/>
            <a:ext cx="385611" cy="385611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47" y="2423488"/>
            <a:ext cx="385611" cy="385611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00" y="2423488"/>
            <a:ext cx="385611" cy="385611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039" y="2408753"/>
            <a:ext cx="385611" cy="385611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20" y="2408753"/>
            <a:ext cx="385611" cy="385611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30" y="2408753"/>
            <a:ext cx="385611" cy="38561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7FD8A8-0BE8-1AE1-AEB3-5C6826CE9D5C}"/>
              </a:ext>
            </a:extLst>
          </p:cNvPr>
          <p:cNvSpPr/>
          <p:nvPr/>
        </p:nvSpPr>
        <p:spPr>
          <a:xfrm>
            <a:off x="8600888" y="3174021"/>
            <a:ext cx="2688299" cy="882515"/>
          </a:xfrm>
          <a:prstGeom prst="rect">
            <a:avLst/>
          </a:prstGeom>
          <a:solidFill>
            <a:srgbClr val="01757C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1E8C1-3C7B-28F6-D075-D8BD459880A0}"/>
              </a:ext>
            </a:extLst>
          </p:cNvPr>
          <p:cNvSpPr txBox="1"/>
          <p:nvPr/>
        </p:nvSpPr>
        <p:spPr>
          <a:xfrm>
            <a:off x="4872242" y="3197011"/>
            <a:ext cx="241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MD" sz="2400" dirty="0">
                <a:solidFill>
                  <a:schemeClr val="bg1"/>
                </a:solidFill>
                <a:latin typeface="Bebas Neue Book" pitchFamily="2" charset="0"/>
              </a:rPr>
              <a:t>Growth and monetization</a:t>
            </a:r>
            <a:endParaRPr lang="ru-RU" sz="2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9ED2C6-8B20-1645-9411-04691417B0AE}"/>
              </a:ext>
            </a:extLst>
          </p:cNvPr>
          <p:cNvSpPr txBox="1"/>
          <p:nvPr/>
        </p:nvSpPr>
        <p:spPr>
          <a:xfrm>
            <a:off x="8735669" y="3219467"/>
            <a:ext cx="2418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400">
                <a:solidFill>
                  <a:schemeClr val="bg1"/>
                </a:solidFill>
                <a:latin typeface="Bebas Neue Book" pitchFamily="2" charset="0"/>
              </a:defRPr>
            </a:lvl1pPr>
          </a:lstStyle>
          <a:p>
            <a:r>
              <a:rPr lang="ro-MD" dirty="0"/>
              <a:t>Recoupment and </a:t>
            </a:r>
          </a:p>
          <a:p>
            <a:r>
              <a:rPr lang="ro-MD" dirty="0"/>
              <a:t>Post-Recoupment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72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есплатная Бесплатное стоковое фото с за городом, пейзаж, поля Стоковое фото">
            <a:extLst>
              <a:ext uri="{FF2B5EF4-FFF2-40B4-BE49-F238E27FC236}">
                <a16:creationId xmlns:a16="http://schemas.microsoft.com/office/drawing/2014/main" id="{DA25F67D-7B56-FFA6-350F-14D4FDEF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56" y="-788242"/>
            <a:ext cx="12431413" cy="827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-1531773" y="-217690"/>
            <a:ext cx="14689632" cy="729338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-168358" y="-135469"/>
            <a:ext cx="12528715" cy="1356223"/>
          </a:xfrm>
          <a:prstGeom prst="rect">
            <a:avLst/>
          </a:prstGeom>
          <a:solidFill>
            <a:srgbClr val="016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TextBox 4"/>
          <p:cNvSpPr txBox="1"/>
          <p:nvPr/>
        </p:nvSpPr>
        <p:spPr>
          <a:xfrm>
            <a:off x="2073458" y="36387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Bebas Neue Book" pitchFamily="2" charset="0"/>
              </a:rPr>
              <a:t>Roots of idea</a:t>
            </a:r>
            <a:endParaRPr lang="ru-RU" sz="66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 flipH="1" flipV="1">
            <a:off x="1456991" y="3318943"/>
            <a:ext cx="616467" cy="616467"/>
            <a:chOff x="2389972" y="1511340"/>
            <a:chExt cx="828000" cy="828000"/>
          </a:xfrm>
        </p:grpSpPr>
        <p:sp>
          <p:nvSpPr>
            <p:cNvPr id="8" name="Овал 7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9" name="Овал 8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 flipH="1" flipV="1">
            <a:off x="5753732" y="3318943"/>
            <a:ext cx="616467" cy="616467"/>
            <a:chOff x="2389972" y="1511340"/>
            <a:chExt cx="828000" cy="828000"/>
          </a:xfrm>
        </p:grpSpPr>
        <p:sp>
          <p:nvSpPr>
            <p:cNvPr id="16" name="Овал 15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 flipH="1" flipV="1">
            <a:off x="9801957" y="3318943"/>
            <a:ext cx="616467" cy="616467"/>
            <a:chOff x="2389972" y="1511340"/>
            <a:chExt cx="828000" cy="828000"/>
          </a:xfrm>
        </p:grpSpPr>
        <p:sp>
          <p:nvSpPr>
            <p:cNvPr id="20" name="Овал 19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755" y="3983664"/>
            <a:ext cx="338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Moldova is not only about Chisinau and wineries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04974" y="4011784"/>
            <a:ext cx="320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Planning a journey may be easier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  <a:p>
            <a:pPr algn="ctr"/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64943" y="4032238"/>
            <a:ext cx="30904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Locals are the best guides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  <a:p>
            <a:pPr algn="ctr"/>
            <a:endParaRPr lang="ru-RU" sz="20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cxnSp>
        <p:nvCxnSpPr>
          <p:cNvPr id="36" name="Прямая соединительная линия 35"/>
          <p:cNvCxnSpPr>
            <a:endCxn id="8" idx="4"/>
          </p:cNvCxnSpPr>
          <p:nvPr/>
        </p:nvCxnSpPr>
        <p:spPr>
          <a:xfrm>
            <a:off x="1765224" y="1220755"/>
            <a:ext cx="1" cy="2098188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6061966" y="1220755"/>
            <a:ext cx="1" cy="2098188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10115888" y="1249715"/>
            <a:ext cx="1" cy="2098188"/>
          </a:xfrm>
          <a:prstGeom prst="line">
            <a:avLst/>
          </a:prstGeom>
          <a:ln w="381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ая Бесплатное стоковое фото с молдова, облака, облачное небо Стоковое фото">
            <a:extLst>
              <a:ext uri="{FF2B5EF4-FFF2-40B4-BE49-F238E27FC236}">
                <a16:creationId xmlns:a16="http://schemas.microsoft.com/office/drawing/2014/main" id="{86E358FD-742D-9595-6D30-91E78D52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-144694" y="-368684"/>
            <a:ext cx="12769419" cy="768085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latin typeface="Exo 2 Thin" pitchFamily="2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3503712" y="922206"/>
            <a:ext cx="5173221" cy="5099076"/>
          </a:xfrm>
          <a:prstGeom prst="ellipse">
            <a:avLst/>
          </a:prstGeom>
          <a:noFill/>
          <a:ln w="76200">
            <a:solidFill>
              <a:srgbClr val="016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TextBox 4"/>
          <p:cNvSpPr txBox="1"/>
          <p:nvPr/>
        </p:nvSpPr>
        <p:spPr>
          <a:xfrm>
            <a:off x="3413675" y="2611177"/>
            <a:ext cx="5322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Bebas Neue Book" pitchFamily="2" charset="0"/>
              </a:rPr>
              <a:t>Strategical Goals</a:t>
            </a:r>
            <a:endParaRPr lang="ru-RU" sz="6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cxnSp>
        <p:nvCxnSpPr>
          <p:cNvPr id="9" name="Прямая соединительная линия 8"/>
          <p:cNvCxnSpPr>
            <a:stCxn id="4" idx="1"/>
            <a:endCxn id="36" idx="2"/>
          </p:cNvCxnSpPr>
          <p:nvPr/>
        </p:nvCxnSpPr>
        <p:spPr>
          <a:xfrm flipH="1">
            <a:off x="2250769" y="1668948"/>
            <a:ext cx="2010545" cy="0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325" y="4249025"/>
            <a:ext cx="1195351" cy="1195351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906514" y="1859908"/>
            <a:ext cx="2420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xo 2 Light" panose="00000400000000000000" pitchFamily="2" charset="-52"/>
              </a:rPr>
              <a:t>Promoting national tourism</a:t>
            </a:r>
            <a:endParaRPr lang="ru-RU" sz="28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grpSp>
        <p:nvGrpSpPr>
          <p:cNvPr id="34" name="Группа 33"/>
          <p:cNvGrpSpPr/>
          <p:nvPr/>
        </p:nvGrpSpPr>
        <p:grpSpPr>
          <a:xfrm flipH="1" flipV="1">
            <a:off x="1952435" y="1507435"/>
            <a:ext cx="328256" cy="323027"/>
            <a:chOff x="2389972" y="1511340"/>
            <a:chExt cx="828000" cy="828000"/>
          </a:xfrm>
        </p:grpSpPr>
        <p:sp>
          <p:nvSpPr>
            <p:cNvPr id="35" name="Овал 34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sp>
        <p:nvSpPr>
          <p:cNvPr id="40" name="Прямоугольник 39"/>
          <p:cNvSpPr/>
          <p:nvPr/>
        </p:nvSpPr>
        <p:spPr>
          <a:xfrm>
            <a:off x="286682" y="5420587"/>
            <a:ext cx="3659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xo 2 Light" panose="00000400000000000000" pitchFamily="2" charset="-52"/>
              </a:rPr>
              <a:t>Sustainable travelling</a:t>
            </a:r>
            <a:endParaRPr lang="ru-RU" sz="28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cxnSp>
        <p:nvCxnSpPr>
          <p:cNvPr id="46" name="Прямая соединительная линия 45"/>
          <p:cNvCxnSpPr>
            <a:stCxn id="4" idx="3"/>
          </p:cNvCxnSpPr>
          <p:nvPr/>
        </p:nvCxnSpPr>
        <p:spPr>
          <a:xfrm flipH="1">
            <a:off x="2023027" y="5274539"/>
            <a:ext cx="2238287" cy="13980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/>
          <p:cNvGrpSpPr/>
          <p:nvPr/>
        </p:nvGrpSpPr>
        <p:grpSpPr>
          <a:xfrm flipH="1" flipV="1">
            <a:off x="1952435" y="5113025"/>
            <a:ext cx="328256" cy="323027"/>
            <a:chOff x="2389972" y="1511340"/>
            <a:chExt cx="828000" cy="828000"/>
          </a:xfrm>
        </p:grpSpPr>
        <p:sp>
          <p:nvSpPr>
            <p:cNvPr id="48" name="Овал 47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cxnSp>
        <p:nvCxnSpPr>
          <p:cNvPr id="52" name="Прямая соединительная линия 51"/>
          <p:cNvCxnSpPr>
            <a:endCxn id="4" idx="7"/>
          </p:cNvCxnSpPr>
          <p:nvPr/>
        </p:nvCxnSpPr>
        <p:spPr>
          <a:xfrm flipH="1">
            <a:off x="7919332" y="1668948"/>
            <a:ext cx="2062261" cy="0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/>
          <p:cNvGrpSpPr/>
          <p:nvPr/>
        </p:nvGrpSpPr>
        <p:grpSpPr>
          <a:xfrm flipH="1" flipV="1">
            <a:off x="9847600" y="1520357"/>
            <a:ext cx="328256" cy="323027"/>
            <a:chOff x="2389972" y="1511340"/>
            <a:chExt cx="828000" cy="828000"/>
          </a:xfrm>
        </p:grpSpPr>
        <p:sp>
          <p:nvSpPr>
            <p:cNvPr id="54" name="Овал 53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 dirty="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094941" y="5419335"/>
            <a:ext cx="3833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sz="1600">
                <a:solidFill>
                  <a:schemeClr val="bg1"/>
                </a:solidFill>
                <a:latin typeface="Exo 2 Light" panose="00000400000000000000" pitchFamily="2" charset="-52"/>
              </a:defRPr>
            </a:lvl1pPr>
          </a:lstStyle>
          <a:p>
            <a:pPr algn="ctr"/>
            <a:r>
              <a:rPr lang="en-US" sz="2800" dirty="0"/>
              <a:t>Ensuring safety and convenience</a:t>
            </a:r>
            <a:endParaRPr lang="ru-RU" sz="2800" dirty="0"/>
          </a:p>
          <a:p>
            <a:pPr algn="l"/>
            <a:endParaRPr lang="ru-RU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8483004" y="1859908"/>
            <a:ext cx="3057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r">
              <a:defRPr sz="1600">
                <a:solidFill>
                  <a:schemeClr val="bg1"/>
                </a:solidFill>
                <a:latin typeface="Exo 2 Light" panose="00000400000000000000" pitchFamily="2" charset="-52"/>
              </a:defRPr>
            </a:lvl1pPr>
          </a:lstStyle>
          <a:p>
            <a:pPr algn="ctr"/>
            <a:r>
              <a:rPr lang="en-US" sz="2800" dirty="0"/>
              <a:t>Cultural exchange</a:t>
            </a:r>
            <a:endParaRPr lang="ru-RU" sz="2800" dirty="0"/>
          </a:p>
        </p:txBody>
      </p:sp>
      <p:cxnSp>
        <p:nvCxnSpPr>
          <p:cNvPr id="64" name="Прямая соединительная линия 63"/>
          <p:cNvCxnSpPr>
            <a:stCxn id="68" idx="2"/>
            <a:endCxn id="4" idx="5"/>
          </p:cNvCxnSpPr>
          <p:nvPr/>
        </p:nvCxnSpPr>
        <p:spPr>
          <a:xfrm flipH="1" flipV="1">
            <a:off x="7919333" y="5274539"/>
            <a:ext cx="2185935" cy="4303"/>
          </a:xfrm>
          <a:prstGeom prst="line">
            <a:avLst/>
          </a:prstGeom>
          <a:ln w="76200">
            <a:solidFill>
              <a:srgbClr val="016A7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Группа 64"/>
          <p:cNvGrpSpPr/>
          <p:nvPr/>
        </p:nvGrpSpPr>
        <p:grpSpPr>
          <a:xfrm flipH="1" flipV="1">
            <a:off x="9847600" y="5117328"/>
            <a:ext cx="328256" cy="323027"/>
            <a:chOff x="2389972" y="1511340"/>
            <a:chExt cx="828000" cy="828000"/>
          </a:xfrm>
        </p:grpSpPr>
        <p:sp>
          <p:nvSpPr>
            <p:cNvPr id="66" name="Овал 65"/>
            <p:cNvSpPr/>
            <p:nvPr/>
          </p:nvSpPr>
          <p:spPr>
            <a:xfrm>
              <a:off x="2389972" y="151134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67" name="Овал 66"/>
            <p:cNvSpPr/>
            <p:nvPr/>
          </p:nvSpPr>
          <p:spPr>
            <a:xfrm>
              <a:off x="2465450" y="1586818"/>
              <a:ext cx="677044" cy="677044"/>
            </a:xfrm>
            <a:prstGeom prst="ellipse">
              <a:avLst/>
            </a:prstGeom>
            <a:solidFill>
              <a:srgbClr val="016A70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68" name="Овал 67"/>
            <p:cNvSpPr/>
            <p:nvPr/>
          </p:nvSpPr>
          <p:spPr>
            <a:xfrm>
              <a:off x="2568030" y="1689398"/>
              <a:ext cx="471884" cy="471884"/>
            </a:xfrm>
            <a:prstGeom prst="ellipse">
              <a:avLst/>
            </a:prstGeom>
            <a:solidFill>
              <a:srgbClr val="016A70"/>
            </a:solidFill>
            <a:ln>
              <a:solidFill>
                <a:srgbClr val="016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</p:spTree>
    <p:extLst>
      <p:ext uri="{BB962C8B-B14F-4D97-AF65-F5344CB8AC3E}">
        <p14:creationId xmlns:p14="http://schemas.microsoft.com/office/powerpoint/2010/main" val="105714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бесплатная Подпись коричневая деревянная стрелка Стоковое фото">
            <a:extLst>
              <a:ext uri="{FF2B5EF4-FFF2-40B4-BE49-F238E27FC236}">
                <a16:creationId xmlns:a16="http://schemas.microsoft.com/office/drawing/2014/main" id="{614443C5-7485-DC7D-3AAA-6F605AAE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1593">
            <a:off x="-713054" y="-479398"/>
            <a:ext cx="8100287" cy="702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лилиния 2"/>
          <p:cNvSpPr/>
          <p:nvPr/>
        </p:nvSpPr>
        <p:spPr>
          <a:xfrm>
            <a:off x="-2496071" y="3778096"/>
            <a:ext cx="10606663" cy="3465197"/>
          </a:xfrm>
          <a:custGeom>
            <a:avLst/>
            <a:gdLst>
              <a:gd name="connsiteX0" fmla="*/ 379761 w 7954997"/>
              <a:gd name="connsiteY0" fmla="*/ 250503 h 2598898"/>
              <a:gd name="connsiteX1" fmla="*/ 1919194 w 7954997"/>
              <a:gd name="connsiteY1" fmla="*/ 169480 h 2598898"/>
              <a:gd name="connsiteX2" fmla="*/ 3111387 w 7954997"/>
              <a:gd name="connsiteY2" fmla="*/ 1338523 h 2598898"/>
              <a:gd name="connsiteX3" fmla="*/ 4500349 w 7954997"/>
              <a:gd name="connsiteY3" fmla="*/ 1269075 h 2598898"/>
              <a:gd name="connsiteX4" fmla="*/ 5704116 w 7954997"/>
              <a:gd name="connsiteY4" fmla="*/ 1859384 h 2598898"/>
              <a:gd name="connsiteX5" fmla="*/ 6861584 w 7954997"/>
              <a:gd name="connsiteY5" fmla="*/ 1824660 h 2598898"/>
              <a:gd name="connsiteX6" fmla="*/ 7590789 w 7954997"/>
              <a:gd name="connsiteY6" fmla="*/ 2368670 h 2598898"/>
              <a:gd name="connsiteX7" fmla="*/ 692278 w 7954997"/>
              <a:gd name="connsiteY7" fmla="*/ 2438118 h 2598898"/>
              <a:gd name="connsiteX8" fmla="*/ 379761 w 7954997"/>
              <a:gd name="connsiteY8" fmla="*/ 250503 h 259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4997" h="2598898">
                <a:moveTo>
                  <a:pt x="379761" y="250503"/>
                </a:moveTo>
                <a:cubicBezTo>
                  <a:pt x="584247" y="-127603"/>
                  <a:pt x="1463923" y="-11857"/>
                  <a:pt x="1919194" y="169480"/>
                </a:cubicBezTo>
                <a:cubicBezTo>
                  <a:pt x="2374465" y="350817"/>
                  <a:pt x="2681195" y="1155257"/>
                  <a:pt x="3111387" y="1338523"/>
                </a:cubicBezTo>
                <a:cubicBezTo>
                  <a:pt x="3541579" y="1521789"/>
                  <a:pt x="4068227" y="1182265"/>
                  <a:pt x="4500349" y="1269075"/>
                </a:cubicBezTo>
                <a:cubicBezTo>
                  <a:pt x="4932471" y="1355885"/>
                  <a:pt x="5310577" y="1766787"/>
                  <a:pt x="5704116" y="1859384"/>
                </a:cubicBezTo>
                <a:cubicBezTo>
                  <a:pt x="6097655" y="1951982"/>
                  <a:pt x="6547139" y="1739779"/>
                  <a:pt x="6861584" y="1824660"/>
                </a:cubicBezTo>
                <a:cubicBezTo>
                  <a:pt x="7176029" y="1909541"/>
                  <a:pt x="8619007" y="2266427"/>
                  <a:pt x="7590789" y="2368670"/>
                </a:cubicBezTo>
                <a:cubicBezTo>
                  <a:pt x="6562571" y="2470913"/>
                  <a:pt x="1894116" y="2789217"/>
                  <a:pt x="692278" y="2438118"/>
                </a:cubicBezTo>
                <a:cubicBezTo>
                  <a:pt x="-509560" y="2087019"/>
                  <a:pt x="175275" y="628609"/>
                  <a:pt x="379761" y="25050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олилиния 5"/>
          <p:cNvSpPr/>
          <p:nvPr/>
        </p:nvSpPr>
        <p:spPr>
          <a:xfrm>
            <a:off x="4559829" y="-1672993"/>
            <a:ext cx="7504592" cy="10094545"/>
          </a:xfrm>
          <a:custGeom>
            <a:avLst/>
            <a:gdLst>
              <a:gd name="connsiteX0" fmla="*/ 709328 w 5844468"/>
              <a:gd name="connsiteY0" fmla="*/ 91865 h 6715116"/>
              <a:gd name="connsiteX1" fmla="*/ 1859255 w 5844468"/>
              <a:gd name="connsiteY1" fmla="*/ 1879102 h 6715116"/>
              <a:gd name="connsiteX2" fmla="*/ 931000 w 5844468"/>
              <a:gd name="connsiteY2" fmla="*/ 3167575 h 6715116"/>
              <a:gd name="connsiteX3" fmla="*/ 1499037 w 5844468"/>
              <a:gd name="connsiteY3" fmla="*/ 5176484 h 6715116"/>
              <a:gd name="connsiteX4" fmla="*/ 141291 w 5844468"/>
              <a:gd name="connsiteY4" fmla="*/ 6257138 h 6715116"/>
              <a:gd name="connsiteX5" fmla="*/ 5489146 w 5844468"/>
              <a:gd name="connsiteY5" fmla="*/ 6451102 h 6715116"/>
              <a:gd name="connsiteX6" fmla="*/ 5378309 w 5844468"/>
              <a:gd name="connsiteY6" fmla="*/ 2654956 h 6715116"/>
              <a:gd name="connsiteX7" fmla="*/ 5669255 w 5844468"/>
              <a:gd name="connsiteY7" fmla="*/ 1934520 h 6715116"/>
              <a:gd name="connsiteX8" fmla="*/ 5738528 w 5844468"/>
              <a:gd name="connsiteY8" fmla="*/ 1671284 h 6715116"/>
              <a:gd name="connsiteX9" fmla="*/ 5544564 w 5844468"/>
              <a:gd name="connsiteY9" fmla="*/ 1324920 h 6715116"/>
              <a:gd name="connsiteX10" fmla="*/ 5059655 w 5844468"/>
              <a:gd name="connsiteY10" fmla="*/ 1338775 h 6715116"/>
              <a:gd name="connsiteX11" fmla="*/ 4283800 w 5844468"/>
              <a:gd name="connsiteY11" fmla="*/ 1629720 h 6715116"/>
              <a:gd name="connsiteX12" fmla="*/ 1596018 w 5844468"/>
              <a:gd name="connsiteY12" fmla="*/ 396665 h 6715116"/>
              <a:gd name="connsiteX13" fmla="*/ 709328 w 5844468"/>
              <a:gd name="connsiteY13" fmla="*/ 91865 h 6715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44468" h="6715116">
                <a:moveTo>
                  <a:pt x="709328" y="91865"/>
                </a:moveTo>
                <a:cubicBezTo>
                  <a:pt x="753201" y="338938"/>
                  <a:pt x="1822310" y="1366484"/>
                  <a:pt x="1859255" y="1879102"/>
                </a:cubicBezTo>
                <a:cubicBezTo>
                  <a:pt x="1896200" y="2391720"/>
                  <a:pt x="991036" y="2618011"/>
                  <a:pt x="931000" y="3167575"/>
                </a:cubicBezTo>
                <a:cubicBezTo>
                  <a:pt x="870964" y="3717139"/>
                  <a:pt x="1630655" y="4661557"/>
                  <a:pt x="1499037" y="5176484"/>
                </a:cubicBezTo>
                <a:cubicBezTo>
                  <a:pt x="1367419" y="5691411"/>
                  <a:pt x="-523727" y="6044702"/>
                  <a:pt x="141291" y="6257138"/>
                </a:cubicBezTo>
                <a:cubicBezTo>
                  <a:pt x="806309" y="6469574"/>
                  <a:pt x="4616310" y="7051466"/>
                  <a:pt x="5489146" y="6451102"/>
                </a:cubicBezTo>
                <a:cubicBezTo>
                  <a:pt x="6361982" y="5850738"/>
                  <a:pt x="5348291" y="3407720"/>
                  <a:pt x="5378309" y="2654956"/>
                </a:cubicBezTo>
                <a:cubicBezTo>
                  <a:pt x="5408327" y="1902192"/>
                  <a:pt x="5609219" y="2098465"/>
                  <a:pt x="5669255" y="1934520"/>
                </a:cubicBezTo>
                <a:cubicBezTo>
                  <a:pt x="5729292" y="1770575"/>
                  <a:pt x="5759310" y="1772884"/>
                  <a:pt x="5738528" y="1671284"/>
                </a:cubicBezTo>
                <a:cubicBezTo>
                  <a:pt x="5717746" y="1569684"/>
                  <a:pt x="5657709" y="1380338"/>
                  <a:pt x="5544564" y="1324920"/>
                </a:cubicBezTo>
                <a:cubicBezTo>
                  <a:pt x="5431419" y="1269502"/>
                  <a:pt x="5269782" y="1287975"/>
                  <a:pt x="5059655" y="1338775"/>
                </a:cubicBezTo>
                <a:cubicBezTo>
                  <a:pt x="4849528" y="1389575"/>
                  <a:pt x="4861073" y="1786738"/>
                  <a:pt x="4283800" y="1629720"/>
                </a:cubicBezTo>
                <a:cubicBezTo>
                  <a:pt x="3706527" y="1472702"/>
                  <a:pt x="2187145" y="646047"/>
                  <a:pt x="1596018" y="396665"/>
                </a:cubicBezTo>
                <a:cubicBezTo>
                  <a:pt x="1004891" y="147283"/>
                  <a:pt x="665455" y="-155208"/>
                  <a:pt x="709328" y="91865"/>
                </a:cubicBezTo>
                <a:close/>
              </a:path>
            </a:pathLst>
          </a:cu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rgbClr val="FF000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 rot="21305434">
            <a:off x="9461833" y="108193"/>
            <a:ext cx="2588912" cy="1411881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0" name="Полилиния 9"/>
          <p:cNvSpPr/>
          <p:nvPr/>
        </p:nvSpPr>
        <p:spPr>
          <a:xfrm rot="2128153">
            <a:off x="7968936" y="-811568"/>
            <a:ext cx="2847597" cy="2097247"/>
          </a:xfrm>
          <a:custGeom>
            <a:avLst/>
            <a:gdLst>
              <a:gd name="connsiteX0" fmla="*/ 43306 w 2135698"/>
              <a:gd name="connsiteY0" fmla="*/ 848759 h 1572935"/>
              <a:gd name="connsiteX1" fmla="*/ 597488 w 2135698"/>
              <a:gd name="connsiteY1" fmla="*/ 959595 h 1572935"/>
              <a:gd name="connsiteX2" fmla="*/ 1262506 w 2135698"/>
              <a:gd name="connsiteY2" fmla="*/ 737923 h 1572935"/>
              <a:gd name="connsiteX3" fmla="*/ 2093779 w 2135698"/>
              <a:gd name="connsiteY3" fmla="*/ 17486 h 1572935"/>
              <a:gd name="connsiteX4" fmla="*/ 1802834 w 2135698"/>
              <a:gd name="connsiteY4" fmla="*/ 1555341 h 1572935"/>
              <a:gd name="connsiteX5" fmla="*/ 43306 w 2135698"/>
              <a:gd name="connsiteY5" fmla="*/ 848759 h 157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698" h="1572935">
                <a:moveTo>
                  <a:pt x="43306" y="848759"/>
                </a:moveTo>
                <a:cubicBezTo>
                  <a:pt x="-157585" y="749468"/>
                  <a:pt x="394288" y="978068"/>
                  <a:pt x="597488" y="959595"/>
                </a:cubicBezTo>
                <a:cubicBezTo>
                  <a:pt x="800688" y="941122"/>
                  <a:pt x="1013124" y="894941"/>
                  <a:pt x="1262506" y="737923"/>
                </a:cubicBezTo>
                <a:cubicBezTo>
                  <a:pt x="1511888" y="580905"/>
                  <a:pt x="2003724" y="-118750"/>
                  <a:pt x="2093779" y="17486"/>
                </a:cubicBezTo>
                <a:cubicBezTo>
                  <a:pt x="2183834" y="153722"/>
                  <a:pt x="2146888" y="1414486"/>
                  <a:pt x="1802834" y="1555341"/>
                </a:cubicBezTo>
                <a:cubicBezTo>
                  <a:pt x="1458780" y="1696196"/>
                  <a:pt x="244197" y="948050"/>
                  <a:pt x="43306" y="848759"/>
                </a:cubicBezTo>
                <a:close/>
              </a:path>
            </a:pathLst>
          </a:cu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Прямоугольник 10"/>
          <p:cNvSpPr/>
          <p:nvPr/>
        </p:nvSpPr>
        <p:spPr>
          <a:xfrm>
            <a:off x="10752517" y="3374279"/>
            <a:ext cx="1745704" cy="5193389"/>
          </a:xfrm>
          <a:prstGeom prst="rect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2" name="Полилиния 11"/>
          <p:cNvSpPr/>
          <p:nvPr/>
        </p:nvSpPr>
        <p:spPr>
          <a:xfrm rot="903696">
            <a:off x="9525838" y="471928"/>
            <a:ext cx="4199061" cy="4287953"/>
          </a:xfrm>
          <a:custGeom>
            <a:avLst/>
            <a:gdLst>
              <a:gd name="connsiteX0" fmla="*/ 1375894 w 3149296"/>
              <a:gd name="connsiteY0" fmla="*/ 14118 h 3215965"/>
              <a:gd name="connsiteX1" fmla="*/ 1846948 w 3149296"/>
              <a:gd name="connsiteY1" fmla="*/ 1676664 h 3215965"/>
              <a:gd name="connsiteX2" fmla="*/ 3149275 w 3149296"/>
              <a:gd name="connsiteY2" fmla="*/ 2840445 h 3215965"/>
              <a:gd name="connsiteX3" fmla="*/ 1874657 w 3149296"/>
              <a:gd name="connsiteY3" fmla="*/ 3089827 h 3215965"/>
              <a:gd name="connsiteX4" fmla="*/ 4294 w 3149296"/>
              <a:gd name="connsiteY4" fmla="*/ 997791 h 3215965"/>
              <a:gd name="connsiteX5" fmla="*/ 1375894 w 3149296"/>
              <a:gd name="connsiteY5" fmla="*/ 14118 h 321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9296" h="3215965">
                <a:moveTo>
                  <a:pt x="1375894" y="14118"/>
                </a:moveTo>
                <a:cubicBezTo>
                  <a:pt x="1683003" y="127264"/>
                  <a:pt x="1551385" y="1205610"/>
                  <a:pt x="1846948" y="1676664"/>
                </a:cubicBezTo>
                <a:cubicBezTo>
                  <a:pt x="2142512" y="2147719"/>
                  <a:pt x="3144657" y="2604918"/>
                  <a:pt x="3149275" y="2840445"/>
                </a:cubicBezTo>
                <a:cubicBezTo>
                  <a:pt x="3153893" y="3075972"/>
                  <a:pt x="2398820" y="3396936"/>
                  <a:pt x="1874657" y="3089827"/>
                </a:cubicBezTo>
                <a:cubicBezTo>
                  <a:pt x="1350494" y="2782718"/>
                  <a:pt x="87421" y="1505791"/>
                  <a:pt x="4294" y="997791"/>
                </a:cubicBezTo>
                <a:cubicBezTo>
                  <a:pt x="-78833" y="489791"/>
                  <a:pt x="1068785" y="-99028"/>
                  <a:pt x="1375894" y="14118"/>
                </a:cubicBezTo>
                <a:close/>
              </a:path>
            </a:pathLst>
          </a:cu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359514" y="1239767"/>
            <a:ext cx="5743127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>
                <a:solidFill>
                  <a:schemeClr val="bg1"/>
                </a:solidFill>
                <a:latin typeface="Exo 2 Semi Bold" panose="00000700000000000000" pitchFamily="2" charset="-52"/>
              </a:rPr>
              <a:t>Most appreciated*</a:t>
            </a:r>
            <a:endParaRPr lang="ru-RU" sz="3733" dirty="0">
              <a:solidFill>
                <a:schemeClr val="bg1"/>
              </a:solidFill>
              <a:latin typeface="Exo 2 Semi Bold" panose="00000700000000000000" pitchFamily="2" charset="-52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971593" y="5021990"/>
            <a:ext cx="924136" cy="50885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8610640" y="4101076"/>
            <a:ext cx="924136" cy="547543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0290449" y="3525011"/>
            <a:ext cx="924136" cy="60486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9" name="TextBox 18"/>
          <p:cNvSpPr txBox="1"/>
          <p:nvPr/>
        </p:nvSpPr>
        <p:spPr>
          <a:xfrm>
            <a:off x="6773823" y="4147989"/>
            <a:ext cx="131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Nature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0997" y="3270592"/>
            <a:ext cx="131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Wines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3344" y="2254282"/>
            <a:ext cx="1698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Local hospitality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872D1-F4F3-B2D0-69AB-8DF82677C41F}"/>
              </a:ext>
            </a:extLst>
          </p:cNvPr>
          <p:cNvSpPr txBox="1"/>
          <p:nvPr/>
        </p:nvSpPr>
        <p:spPr>
          <a:xfrm rot="21420778">
            <a:off x="2526588" y="2267532"/>
            <a:ext cx="1991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1757C"/>
                </a:solidFill>
              </a:rPr>
              <a:t>MOLDOVA</a:t>
            </a:r>
            <a:endParaRPr lang="ru-MD" sz="3200" b="1" dirty="0">
              <a:solidFill>
                <a:srgbClr val="01757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18009-96E3-50A9-72C3-7B5FD4284CB3}"/>
              </a:ext>
            </a:extLst>
          </p:cNvPr>
          <p:cNvSpPr txBox="1"/>
          <p:nvPr/>
        </p:nvSpPr>
        <p:spPr>
          <a:xfrm rot="21420778">
            <a:off x="2490548" y="2227902"/>
            <a:ext cx="20512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bg2"/>
                </a:solidFill>
              </a:rPr>
              <a:t>MOLDOVA</a:t>
            </a:r>
            <a:endParaRPr lang="ru-MD" sz="3300" b="1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7F6C0-9108-47D1-D785-A24E0DA6BA04}"/>
              </a:ext>
            </a:extLst>
          </p:cNvPr>
          <p:cNvSpPr txBox="1"/>
          <p:nvPr/>
        </p:nvSpPr>
        <p:spPr>
          <a:xfrm>
            <a:off x="9985217" y="2978204"/>
            <a:ext cx="169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71%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17AFA-1C1B-2083-71AF-22EAB9B30A10}"/>
              </a:ext>
            </a:extLst>
          </p:cNvPr>
          <p:cNvSpPr txBox="1"/>
          <p:nvPr/>
        </p:nvSpPr>
        <p:spPr>
          <a:xfrm>
            <a:off x="8277275" y="3573768"/>
            <a:ext cx="169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65%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BDE83F-218B-C676-7A1F-20B07ADD5980}"/>
              </a:ext>
            </a:extLst>
          </p:cNvPr>
          <p:cNvSpPr txBox="1"/>
          <p:nvPr/>
        </p:nvSpPr>
        <p:spPr>
          <a:xfrm>
            <a:off x="6586627" y="4461719"/>
            <a:ext cx="169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62%</a:t>
            </a:r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077E93-497D-32B3-56C9-A13EDFCEA9B2}"/>
              </a:ext>
            </a:extLst>
          </p:cNvPr>
          <p:cNvSpPr txBox="1"/>
          <p:nvPr/>
        </p:nvSpPr>
        <p:spPr>
          <a:xfrm>
            <a:off x="97965" y="6183777"/>
            <a:ext cx="4829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o-MD" sz="1600" b="1" i="0" cap="all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*USAID: FACT SHEET: MOLDOVA COMPETITIVENESS PROJECT. TOURISM INDUSTRY.</a:t>
            </a:r>
          </a:p>
        </p:txBody>
      </p:sp>
    </p:spTree>
    <p:extLst>
      <p:ext uri="{BB962C8B-B14F-4D97-AF65-F5344CB8AC3E}">
        <p14:creationId xmlns:p14="http://schemas.microsoft.com/office/powerpoint/2010/main" val="360726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68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C30365D-333B-1B49-CC60-35494232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331302"/>
            <a:ext cx="910855" cy="91085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2F4A85B-8547-1660-BA5F-F5852CA0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1393912"/>
            <a:ext cx="910855" cy="91085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8DFCD4C-AC33-DC94-251F-AB9A0D2F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2456522"/>
            <a:ext cx="910855" cy="91085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38DD764-70CC-1D97-68B8-DB00948E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4906" y="3519132"/>
            <a:ext cx="910855" cy="910855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8000" y="5633736"/>
            <a:ext cx="12048492" cy="1056000"/>
          </a:xfrm>
          <a:prstGeom prst="rect">
            <a:avLst/>
          </a:prstGeom>
          <a:solidFill>
            <a:srgbClr val="0175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Прямоугольник 13"/>
          <p:cNvSpPr/>
          <p:nvPr/>
        </p:nvSpPr>
        <p:spPr>
          <a:xfrm>
            <a:off x="38000" y="4506583"/>
            <a:ext cx="12048492" cy="1056000"/>
          </a:xfrm>
          <a:prstGeom prst="rect">
            <a:avLst/>
          </a:prstGeom>
          <a:solidFill>
            <a:srgbClr val="01757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1" name="Прямая соединительная линия 20"/>
          <p:cNvCxnSpPr>
            <a:cxnSpLocks/>
          </p:cNvCxnSpPr>
          <p:nvPr/>
        </p:nvCxnSpPr>
        <p:spPr>
          <a:xfrm>
            <a:off x="-885825" y="3439667"/>
            <a:ext cx="1448183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cxnSpLocks/>
          </p:cNvCxnSpPr>
          <p:nvPr/>
        </p:nvCxnSpPr>
        <p:spPr>
          <a:xfrm>
            <a:off x="-885825" y="2372751"/>
            <a:ext cx="1427863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>
            <a:off x="-256895" y="249835"/>
            <a:ext cx="13649706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cxnSpLocks/>
          </p:cNvCxnSpPr>
          <p:nvPr/>
        </p:nvCxnSpPr>
        <p:spPr>
          <a:xfrm flipV="1">
            <a:off x="-1128713" y="1305835"/>
            <a:ext cx="15633581" cy="8311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02112" y="442106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Interactive map navigation</a:t>
            </a:r>
            <a:endParaRPr lang="ru-RU" sz="4400" dirty="0">
              <a:latin typeface="Bebas Neue Book" pitchFamily="2" charset="0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333" y="4581742"/>
            <a:ext cx="912000" cy="91200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333" y="5711934"/>
            <a:ext cx="912000" cy="91200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407" y="5988008"/>
            <a:ext cx="359852" cy="359852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60907" y="4880836"/>
            <a:ext cx="480000" cy="4800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0F71752-0C20-3434-5D03-FC1F0E615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4840" y="641150"/>
            <a:ext cx="290986" cy="30444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520AF00-8637-6936-A599-FE807FECB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4840" y="1698277"/>
            <a:ext cx="290986" cy="304442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601B2DA-57E5-DB74-8774-1A4FAF9BB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4840" y="2755786"/>
            <a:ext cx="290986" cy="30444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912B315-4027-EA45-25A8-C32AAF81C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9167" y="3802915"/>
            <a:ext cx="290986" cy="304442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7C462BC3-DFE1-23FB-509F-DF953D7AC8C3}"/>
              </a:ext>
            </a:extLst>
          </p:cNvPr>
          <p:cNvSpPr/>
          <p:nvPr/>
        </p:nvSpPr>
        <p:spPr>
          <a:xfrm>
            <a:off x="1679712" y="641150"/>
            <a:ext cx="2004015" cy="3553163"/>
          </a:xfrm>
          <a:prstGeom prst="rect">
            <a:avLst/>
          </a:prstGeom>
          <a:solidFill>
            <a:srgbClr val="69BDC3"/>
          </a:solidFill>
          <a:ln>
            <a:solidFill>
              <a:srgbClr val="84CA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DD77BF-EE82-54E1-749E-595A77119DDC}"/>
              </a:ext>
            </a:extLst>
          </p:cNvPr>
          <p:cNvSpPr txBox="1"/>
          <p:nvPr/>
        </p:nvSpPr>
        <p:spPr>
          <a:xfrm>
            <a:off x="-853440" y="-502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MD" dirty="0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57FA340-DC39-C7BD-FA9E-3B1F4D443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2329" y="1461507"/>
            <a:ext cx="1667224" cy="16780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D72424-BD36-FAAD-FA92-FF42497E77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078" y="131695"/>
            <a:ext cx="6774874" cy="677487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B8F3504-7C7B-FB4C-5DDB-9FB240E26F85}"/>
              </a:ext>
            </a:extLst>
          </p:cNvPr>
          <p:cNvSpPr txBox="1"/>
          <p:nvPr/>
        </p:nvSpPr>
        <p:spPr>
          <a:xfrm>
            <a:off x="4802112" y="1504161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Advanced searching</a:t>
            </a:r>
            <a:endParaRPr lang="ru-RU" sz="4400" dirty="0">
              <a:latin typeface="Bebas Neue Book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D45547-47F0-EEF8-E849-1E00F5251AA1}"/>
              </a:ext>
            </a:extLst>
          </p:cNvPr>
          <p:cNvSpPr txBox="1"/>
          <p:nvPr/>
        </p:nvSpPr>
        <p:spPr>
          <a:xfrm>
            <a:off x="4802112" y="2531261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Implemented booking</a:t>
            </a:r>
            <a:endParaRPr lang="ru-RU" sz="4400" dirty="0">
              <a:latin typeface="Bebas Neue Book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D89725-A7E8-FF36-DF2B-9AE07F6B8F41}"/>
              </a:ext>
            </a:extLst>
          </p:cNvPr>
          <p:cNvSpPr txBox="1"/>
          <p:nvPr/>
        </p:nvSpPr>
        <p:spPr>
          <a:xfrm>
            <a:off x="4802112" y="3557892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ebas Neue Book" pitchFamily="2" charset="0"/>
              </a:rPr>
              <a:t>Review &amp; rating system</a:t>
            </a:r>
            <a:endParaRPr lang="ru-RU" sz="4400" dirty="0">
              <a:latin typeface="Bebas Neue Book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C76993-9749-BD8B-2408-E152C5F1D03B}"/>
              </a:ext>
            </a:extLst>
          </p:cNvPr>
          <p:cNvSpPr txBox="1"/>
          <p:nvPr/>
        </p:nvSpPr>
        <p:spPr>
          <a:xfrm>
            <a:off x="4802112" y="4639603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bas Neue Book" pitchFamily="2" charset="0"/>
              </a:rPr>
              <a:t>Ask the locals</a:t>
            </a:r>
            <a:endParaRPr lang="ru-RU" sz="4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27655C-B8AE-3B24-A047-5199869DDC11}"/>
              </a:ext>
            </a:extLst>
          </p:cNvPr>
          <p:cNvSpPr txBox="1"/>
          <p:nvPr/>
        </p:nvSpPr>
        <p:spPr>
          <a:xfrm>
            <a:off x="4802111" y="5735958"/>
            <a:ext cx="6205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ebas Neue Book" pitchFamily="2" charset="0"/>
              </a:rPr>
              <a:t>Ai-driven recommendations</a:t>
            </a:r>
            <a:endParaRPr lang="ru-RU" sz="4400" dirty="0">
              <a:solidFill>
                <a:schemeClr val="bg1"/>
              </a:solidFill>
              <a:latin typeface="Bebas Neu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6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DCB23F-B16E-DAEE-612C-7025F0888ACE}"/>
              </a:ext>
            </a:extLst>
          </p:cNvPr>
          <p:cNvSpPr/>
          <p:nvPr/>
        </p:nvSpPr>
        <p:spPr>
          <a:xfrm>
            <a:off x="6096000" y="-36500"/>
            <a:ext cx="6233160" cy="6894500"/>
          </a:xfrm>
          <a:prstGeom prst="rect">
            <a:avLst/>
          </a:prstGeom>
          <a:solidFill>
            <a:srgbClr val="01A1AA"/>
          </a:solidFill>
          <a:ln>
            <a:solidFill>
              <a:srgbClr val="01A1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Прямоугольник 1"/>
          <p:cNvSpPr/>
          <p:nvPr/>
        </p:nvSpPr>
        <p:spPr>
          <a:xfrm>
            <a:off x="6548657" y="0"/>
            <a:ext cx="37353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Bebas Neue Bold" pitchFamily="2" charset="0"/>
              </a:rPr>
              <a:t> 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Bebas Neue Bold" pitchFamily="2" charset="0"/>
              </a:rPr>
              <a:t>OPPORTUNITIES</a:t>
            </a:r>
            <a:endParaRPr lang="ru-RU" sz="6000" b="1" dirty="0">
              <a:solidFill>
                <a:schemeClr val="bg1"/>
              </a:solidFill>
              <a:latin typeface="Bebas Neue Bold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55126" y="2262128"/>
            <a:ext cx="5376597" cy="960107"/>
          </a:xfrm>
          <a:prstGeom prst="rect">
            <a:avLst/>
          </a:prstGeom>
          <a:solidFill>
            <a:srgbClr val="01A1AA">
              <a:alpha val="69804"/>
            </a:srgbClr>
          </a:solidFill>
          <a:ln w="381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-155126" y="3656994"/>
            <a:ext cx="5376597" cy="960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979355" y="2288697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ebas Neue Book" pitchFamily="2" charset="0"/>
              </a:rPr>
              <a:t>FOR LOCALS</a:t>
            </a:r>
            <a:endParaRPr lang="ru-RU" sz="5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591B68-8391-4452-7D07-9FA909FCE021}"/>
              </a:ext>
            </a:extLst>
          </p:cNvPr>
          <p:cNvSpPr/>
          <p:nvPr/>
        </p:nvSpPr>
        <p:spPr>
          <a:xfrm>
            <a:off x="1026373" y="3736681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ebas Neue Book" pitchFamily="2" charset="0"/>
              </a:rPr>
              <a:t>FOR TOURISTS</a:t>
            </a:r>
            <a:endParaRPr lang="ru-RU" sz="5400" dirty="0">
              <a:latin typeface="Bebas Neue Book" pitchFamily="2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2A546C3-F11C-F9E8-48AB-D0E8EBDF25D4}"/>
              </a:ext>
            </a:extLst>
          </p:cNvPr>
          <p:cNvSpPr/>
          <p:nvPr/>
        </p:nvSpPr>
        <p:spPr>
          <a:xfrm>
            <a:off x="6862499" y="1998409"/>
            <a:ext cx="4350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unexpected insights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F06FBD-AC6E-4876-3D6C-C32F2658AE44}"/>
              </a:ext>
            </a:extLst>
          </p:cNvPr>
          <p:cNvSpPr/>
          <p:nvPr/>
        </p:nvSpPr>
        <p:spPr>
          <a:xfrm>
            <a:off x="6862498" y="2644184"/>
            <a:ext cx="4595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Supporting communities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15073DD2-2C38-4BEB-BF5B-E2C5AEB36993}"/>
              </a:ext>
            </a:extLst>
          </p:cNvPr>
          <p:cNvSpPr/>
          <p:nvPr/>
        </p:nvSpPr>
        <p:spPr>
          <a:xfrm>
            <a:off x="6862499" y="3302251"/>
            <a:ext cx="4041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infrastructure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9F25508-0D96-491D-0019-CE04FB19389A}"/>
              </a:ext>
            </a:extLst>
          </p:cNvPr>
          <p:cNvSpPr/>
          <p:nvPr/>
        </p:nvSpPr>
        <p:spPr>
          <a:xfrm>
            <a:off x="6862499" y="3967038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Sense of accomplishment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A14C381-F194-D4FE-0D72-0B0D12AD39FE}"/>
              </a:ext>
            </a:extLst>
          </p:cNvPr>
          <p:cNvSpPr/>
          <p:nvPr/>
        </p:nvSpPr>
        <p:spPr>
          <a:xfrm>
            <a:off x="6862497" y="4674924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Traditions preservation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DCB23F-B16E-DAEE-612C-7025F0888ACE}"/>
              </a:ext>
            </a:extLst>
          </p:cNvPr>
          <p:cNvSpPr/>
          <p:nvPr/>
        </p:nvSpPr>
        <p:spPr>
          <a:xfrm>
            <a:off x="6096000" y="-36500"/>
            <a:ext cx="6233160" cy="6894500"/>
          </a:xfrm>
          <a:prstGeom prst="rect">
            <a:avLst/>
          </a:prstGeom>
          <a:solidFill>
            <a:srgbClr val="01A1AA"/>
          </a:solidFill>
          <a:ln>
            <a:solidFill>
              <a:srgbClr val="01A1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Прямоугольник 1"/>
          <p:cNvSpPr/>
          <p:nvPr/>
        </p:nvSpPr>
        <p:spPr>
          <a:xfrm>
            <a:off x="6548657" y="0"/>
            <a:ext cx="373531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Bebas Neue Bold" pitchFamily="2" charset="0"/>
              </a:rPr>
              <a:t> 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Bebas Neue Bold" pitchFamily="2" charset="0"/>
              </a:rPr>
              <a:t>OPPORTUNITIES</a:t>
            </a:r>
            <a:endParaRPr lang="ru-RU" sz="6000" b="1" dirty="0">
              <a:solidFill>
                <a:schemeClr val="bg1"/>
              </a:solidFill>
              <a:latin typeface="Bebas Neue Bold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55126" y="2262128"/>
            <a:ext cx="5376597" cy="96010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-155126" y="3656994"/>
            <a:ext cx="5376597" cy="960107"/>
          </a:xfrm>
          <a:prstGeom prst="rect">
            <a:avLst/>
          </a:prstGeom>
          <a:solidFill>
            <a:srgbClr val="01A1AA">
              <a:alpha val="69804"/>
            </a:srgbClr>
          </a:solidFill>
          <a:ln w="38100">
            <a:solidFill>
              <a:srgbClr val="00000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Прямоугольник 8"/>
          <p:cNvSpPr/>
          <p:nvPr/>
        </p:nvSpPr>
        <p:spPr>
          <a:xfrm>
            <a:off x="979355" y="2288697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ebas Neue Book" pitchFamily="2" charset="0"/>
              </a:rPr>
              <a:t>FOR LOCALS</a:t>
            </a:r>
            <a:endParaRPr lang="ru-RU" sz="5400" dirty="0">
              <a:latin typeface="Bebas Neue Book" pitchFamily="2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591B68-8391-4452-7D07-9FA909FCE021}"/>
              </a:ext>
            </a:extLst>
          </p:cNvPr>
          <p:cNvSpPr/>
          <p:nvPr/>
        </p:nvSpPr>
        <p:spPr>
          <a:xfrm>
            <a:off x="1026373" y="3736681"/>
            <a:ext cx="310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Bebas Neue Book" pitchFamily="2" charset="0"/>
              </a:rPr>
              <a:t>FOR TOURISTS</a:t>
            </a:r>
            <a:endParaRPr lang="ru-RU" sz="54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879636A-E3E5-533D-EEF0-7ADB6779C52C}"/>
              </a:ext>
            </a:extLst>
          </p:cNvPr>
          <p:cNvSpPr/>
          <p:nvPr/>
        </p:nvSpPr>
        <p:spPr>
          <a:xfrm>
            <a:off x="6862498" y="1998409"/>
            <a:ext cx="491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exclusive info from locals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44DD72A-CB47-E651-652A-6563CBC7B8AA}"/>
              </a:ext>
            </a:extLst>
          </p:cNvPr>
          <p:cNvSpPr/>
          <p:nvPr/>
        </p:nvSpPr>
        <p:spPr>
          <a:xfrm>
            <a:off x="6862498" y="2644184"/>
            <a:ext cx="4595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Ease of use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8B7665F-3ED1-B8AB-0AA0-ED6F25443DF9}"/>
              </a:ext>
            </a:extLst>
          </p:cNvPr>
          <p:cNvSpPr/>
          <p:nvPr/>
        </p:nvSpPr>
        <p:spPr>
          <a:xfrm>
            <a:off x="6862499" y="3302251"/>
            <a:ext cx="4804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reliable recommendations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8E95C80-AE70-F7B1-0698-DE4AEAB43D14}"/>
              </a:ext>
            </a:extLst>
          </p:cNvPr>
          <p:cNvSpPr/>
          <p:nvPr/>
        </p:nvSpPr>
        <p:spPr>
          <a:xfrm>
            <a:off x="6862499" y="3967038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discovering hidden gems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2DFBB50-32F8-99AB-0D70-021B5B37DA79}"/>
              </a:ext>
            </a:extLst>
          </p:cNvPr>
          <p:cNvSpPr/>
          <p:nvPr/>
        </p:nvSpPr>
        <p:spPr>
          <a:xfrm>
            <a:off x="6862497" y="4674924"/>
            <a:ext cx="459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ebas Neue Book" pitchFamily="2" charset="0"/>
              </a:rPr>
              <a:t>- local culture immersion</a:t>
            </a:r>
            <a:endParaRPr lang="ru-RU" sz="4000" dirty="0">
              <a:solidFill>
                <a:schemeClr val="bg1"/>
              </a:solidFill>
              <a:latin typeface="Bebas Neue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00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20758" y="3429000"/>
            <a:ext cx="13633515" cy="3840427"/>
          </a:xfrm>
          <a:prstGeom prst="rect">
            <a:avLst/>
          </a:prstGeom>
          <a:solidFill>
            <a:srgbClr val="017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" name="TextBox 2"/>
          <p:cNvSpPr txBox="1"/>
          <p:nvPr/>
        </p:nvSpPr>
        <p:spPr>
          <a:xfrm>
            <a:off x="1549521" y="3730220"/>
            <a:ext cx="9092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Intro " pitchFamily="50" charset="0"/>
              </a:rPr>
              <a:t>Why we make a difference</a:t>
            </a:r>
            <a:endParaRPr lang="ru-RU" sz="4400" dirty="0">
              <a:solidFill>
                <a:schemeClr val="bg1"/>
              </a:solidFill>
              <a:latin typeface="Intro " pitchFamily="50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345259" y="986103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1355979" y="2164340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622955" y="3237000"/>
            <a:ext cx="384000" cy="384000"/>
          </a:xfrm>
          <a:prstGeom prst="ellipse">
            <a:avLst/>
          </a:prstGeom>
          <a:solidFill>
            <a:srgbClr val="69BDC3"/>
          </a:solidFill>
          <a:ln w="12700"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8" name="Прямая соединительная линия 7"/>
          <p:cNvCxnSpPr>
            <a:endCxn id="5" idx="7"/>
          </p:cNvCxnSpPr>
          <p:nvPr/>
        </p:nvCxnSpPr>
        <p:spPr>
          <a:xfrm flipV="1">
            <a:off x="814955" y="2220577"/>
            <a:ext cx="868788" cy="1208425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5" idx="4"/>
            <a:endCxn id="4" idx="4"/>
          </p:cNvCxnSpPr>
          <p:nvPr/>
        </p:nvCxnSpPr>
        <p:spPr>
          <a:xfrm flipH="1" flipV="1">
            <a:off x="1537259" y="1370103"/>
            <a:ext cx="10720" cy="1178237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39979" y="754550"/>
            <a:ext cx="240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Intro " pitchFamily="50" charset="0"/>
              </a:rPr>
              <a:t>25</a:t>
            </a:r>
            <a:r>
              <a:rPr lang="ru-RU" sz="7200" b="1" dirty="0">
                <a:latin typeface="Exo 2"/>
              </a:rPr>
              <a:t>%</a:t>
            </a:r>
            <a:endParaRPr lang="ru-RU" sz="7200" b="1" dirty="0">
              <a:latin typeface="Intro " pitchFamily="50" charset="0"/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5098516" y="986103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7" name="Овал 36"/>
          <p:cNvSpPr/>
          <p:nvPr/>
        </p:nvSpPr>
        <p:spPr>
          <a:xfrm>
            <a:off x="5109236" y="2164340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8" name="Овал 37"/>
          <p:cNvSpPr/>
          <p:nvPr/>
        </p:nvSpPr>
        <p:spPr>
          <a:xfrm>
            <a:off x="4376212" y="3237000"/>
            <a:ext cx="384000" cy="384000"/>
          </a:xfrm>
          <a:prstGeom prst="ellipse">
            <a:avLst/>
          </a:prstGeom>
          <a:solidFill>
            <a:srgbClr val="69BDC3"/>
          </a:solidFill>
          <a:ln w="12700"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39" name="Прямая соединительная линия 38"/>
          <p:cNvCxnSpPr>
            <a:endCxn id="37" idx="7"/>
          </p:cNvCxnSpPr>
          <p:nvPr/>
        </p:nvCxnSpPr>
        <p:spPr>
          <a:xfrm flipV="1">
            <a:off x="4568213" y="2220577"/>
            <a:ext cx="868788" cy="1208425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7" idx="4"/>
            <a:endCxn id="36" idx="4"/>
          </p:cNvCxnSpPr>
          <p:nvPr/>
        </p:nvCxnSpPr>
        <p:spPr>
          <a:xfrm flipH="1" flipV="1">
            <a:off x="5290516" y="1370103"/>
            <a:ext cx="10720" cy="1178237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8141" y="754550"/>
            <a:ext cx="2400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Intro " pitchFamily="50" charset="0"/>
              </a:rPr>
              <a:t>25</a:t>
            </a:r>
            <a:r>
              <a:rPr lang="ru-RU" sz="7200" b="1" dirty="0">
                <a:latin typeface="Exo 2"/>
              </a:rPr>
              <a:t>%</a:t>
            </a:r>
            <a:endParaRPr lang="ru-RU" sz="7200" b="1" dirty="0">
              <a:latin typeface="Intro " pitchFamily="50" charset="0"/>
            </a:endParaRPr>
          </a:p>
          <a:p>
            <a:endParaRPr lang="ru-RU" sz="7200" dirty="0">
              <a:latin typeface="Intro " pitchFamily="50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90673" y="754550"/>
            <a:ext cx="24002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Intro " pitchFamily="50" charset="0"/>
              </a:rPr>
              <a:t>25</a:t>
            </a:r>
            <a:r>
              <a:rPr lang="ru-RU" sz="7200" b="1" dirty="0">
                <a:latin typeface="Exo 2"/>
              </a:rPr>
              <a:t>%</a:t>
            </a:r>
            <a:endParaRPr lang="ru-RU" sz="7200" b="1" dirty="0">
              <a:latin typeface="Intro " pitchFamily="50" charset="0"/>
            </a:endParaRPr>
          </a:p>
          <a:p>
            <a:endParaRPr lang="ru-RU" sz="7200" dirty="0">
              <a:latin typeface="Intro " pitchFamily="50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8736251" y="1012537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4" name="Овал 43"/>
          <p:cNvSpPr/>
          <p:nvPr/>
        </p:nvSpPr>
        <p:spPr>
          <a:xfrm>
            <a:off x="8746971" y="2190775"/>
            <a:ext cx="384000" cy="384000"/>
          </a:xfrm>
          <a:prstGeom prst="ellipse">
            <a:avLst/>
          </a:prstGeom>
          <a:solidFill>
            <a:srgbClr val="69BDC3"/>
          </a:solidFill>
          <a:ln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45" name="Овал 44"/>
          <p:cNvSpPr/>
          <p:nvPr/>
        </p:nvSpPr>
        <p:spPr>
          <a:xfrm>
            <a:off x="8173117" y="3237000"/>
            <a:ext cx="384000" cy="384000"/>
          </a:xfrm>
          <a:prstGeom prst="ellipse">
            <a:avLst/>
          </a:prstGeom>
          <a:solidFill>
            <a:srgbClr val="69BDC3"/>
          </a:solidFill>
          <a:ln w="12700">
            <a:solidFill>
              <a:srgbClr val="69B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46" name="Прямая соединительная линия 45"/>
          <p:cNvCxnSpPr>
            <a:endCxn id="44" idx="7"/>
          </p:cNvCxnSpPr>
          <p:nvPr/>
        </p:nvCxnSpPr>
        <p:spPr>
          <a:xfrm flipV="1">
            <a:off x="8205947" y="2247012"/>
            <a:ext cx="868788" cy="1208425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4" idx="4"/>
            <a:endCxn id="43" idx="4"/>
          </p:cNvCxnSpPr>
          <p:nvPr/>
        </p:nvCxnSpPr>
        <p:spPr>
          <a:xfrm flipH="1" flipV="1">
            <a:off x="8928251" y="1396538"/>
            <a:ext cx="10720" cy="1178237"/>
          </a:xfrm>
          <a:prstGeom prst="line">
            <a:avLst/>
          </a:prstGeom>
          <a:ln w="57150">
            <a:solidFill>
              <a:srgbClr val="69B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39979" y="1789687"/>
            <a:ext cx="262797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Exo 2 Light" panose="00000400000000000000" pitchFamily="2" charset="-52"/>
              </a:rPr>
              <a:t>All-in-one platform</a:t>
            </a:r>
            <a:endParaRPr lang="ru-RU" sz="2133" dirty="0">
              <a:latin typeface="Exo 2 Light" panose="00000400000000000000" pitchFamily="2" charset="-5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17359" y="1787744"/>
            <a:ext cx="323857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Exo 2 Light" panose="00000400000000000000" pitchFamily="2" charset="-52"/>
              </a:rPr>
              <a:t>Cultural exchange</a:t>
            </a:r>
          </a:p>
        </p:txBody>
      </p:sp>
      <p:sp>
        <p:nvSpPr>
          <p:cNvPr id="52" name="Овал 51"/>
          <p:cNvSpPr/>
          <p:nvPr/>
        </p:nvSpPr>
        <p:spPr>
          <a:xfrm>
            <a:off x="1200534" y="4615874"/>
            <a:ext cx="384000" cy="38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3" name="Овал 52"/>
          <p:cNvSpPr/>
          <p:nvPr/>
        </p:nvSpPr>
        <p:spPr>
          <a:xfrm>
            <a:off x="1835551" y="5517997"/>
            <a:ext cx="384000" cy="38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4" name="Овал 53"/>
          <p:cNvSpPr/>
          <p:nvPr/>
        </p:nvSpPr>
        <p:spPr>
          <a:xfrm>
            <a:off x="4579049" y="5517997"/>
            <a:ext cx="384000" cy="38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-976486" y="4807874"/>
            <a:ext cx="235622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endCxn id="53" idx="5"/>
          </p:cNvCxnSpPr>
          <p:nvPr/>
        </p:nvCxnSpPr>
        <p:spPr>
          <a:xfrm>
            <a:off x="1392534" y="4807875"/>
            <a:ext cx="770781" cy="103788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cxnSpLocks/>
            <a:endCxn id="54" idx="6"/>
          </p:cNvCxnSpPr>
          <p:nvPr/>
        </p:nvCxnSpPr>
        <p:spPr>
          <a:xfrm>
            <a:off x="2027552" y="5709997"/>
            <a:ext cx="293549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033896" y="4892994"/>
            <a:ext cx="7910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Intro " pitchFamily="50" charset="0"/>
              </a:rPr>
              <a:t>+25</a:t>
            </a:r>
            <a:r>
              <a:rPr lang="ru-RU" sz="8800" b="1" dirty="0">
                <a:solidFill>
                  <a:schemeClr val="bg1"/>
                </a:solidFill>
                <a:latin typeface="Exo 2"/>
              </a:rPr>
              <a:t> % </a:t>
            </a:r>
            <a:r>
              <a:rPr lang="en-US" sz="8800" dirty="0">
                <a:solidFill>
                  <a:schemeClr val="bg1"/>
                </a:solidFill>
                <a:latin typeface="Intro " pitchFamily="50" charset="0"/>
              </a:rPr>
              <a:t>=</a:t>
            </a:r>
            <a:r>
              <a:rPr lang="ru-RU" sz="8800" dirty="0">
                <a:solidFill>
                  <a:schemeClr val="bg1"/>
                </a:solidFill>
                <a:latin typeface="Intro " pitchFamily="50" charset="0"/>
              </a:rPr>
              <a:t>100</a:t>
            </a:r>
            <a:r>
              <a:rPr lang="ru-RU" sz="8800" b="1" dirty="0">
                <a:solidFill>
                  <a:schemeClr val="bg1"/>
                </a:solidFill>
                <a:latin typeface="Exo 2"/>
              </a:rPr>
              <a:t>%</a:t>
            </a:r>
            <a:endParaRPr lang="ru-RU" sz="8800" b="1" dirty="0">
              <a:solidFill>
                <a:schemeClr val="bg1"/>
              </a:solidFill>
              <a:latin typeface="Intro " pitchFamily="50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78408" y="4662161"/>
            <a:ext cx="493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Value product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F62AB-5016-751A-6201-92B27AA7DAB8}"/>
              </a:ext>
            </a:extLst>
          </p:cNvPr>
          <p:cNvSpPr txBox="1"/>
          <p:nvPr/>
        </p:nvSpPr>
        <p:spPr>
          <a:xfrm>
            <a:off x="5550220" y="1794677"/>
            <a:ext cx="2627976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Exo 2 Light" panose="00000400000000000000" pitchFamily="2" charset="-52"/>
              </a:rPr>
              <a:t>Getting in touch with locals </a:t>
            </a:r>
            <a:endParaRPr lang="ru-RU" sz="2133" dirty="0">
              <a:latin typeface="Exo 2 Light" panose="00000400000000000000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A8F94-FD14-669F-9AD0-B131600E1170}"/>
              </a:ext>
            </a:extLst>
          </p:cNvPr>
          <p:cNvSpPr txBox="1"/>
          <p:nvPr/>
        </p:nvSpPr>
        <p:spPr>
          <a:xfrm>
            <a:off x="3855039" y="4685289"/>
            <a:ext cx="4933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Exo 2 Light" panose="00000400000000000000" pitchFamily="2" charset="-52"/>
              </a:rPr>
              <a:t>Love and soul</a:t>
            </a:r>
            <a:endParaRPr lang="ru-RU" sz="2400" dirty="0">
              <a:solidFill>
                <a:schemeClr val="bg1"/>
              </a:solidFill>
              <a:latin typeface="Exo 2 Light" panose="000004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8911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23392" y="0"/>
            <a:ext cx="3648405" cy="6858000"/>
          </a:xfrm>
          <a:prstGeom prst="rect">
            <a:avLst/>
          </a:prstGeom>
          <a:solidFill>
            <a:srgbClr val="01A1AC"/>
          </a:solidFill>
          <a:ln>
            <a:solidFill>
              <a:srgbClr val="01A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" name="Прямоугольник 5"/>
          <p:cNvSpPr/>
          <p:nvPr/>
        </p:nvSpPr>
        <p:spPr>
          <a:xfrm>
            <a:off x="4241684" y="0"/>
            <a:ext cx="3648405" cy="6858000"/>
          </a:xfrm>
          <a:prstGeom prst="rect">
            <a:avLst/>
          </a:prstGeom>
          <a:solidFill>
            <a:srgbClr val="69BDC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7890090" y="4891"/>
            <a:ext cx="3648405" cy="6858000"/>
          </a:xfrm>
          <a:prstGeom prst="rect">
            <a:avLst/>
          </a:prstGeom>
          <a:solidFill>
            <a:srgbClr val="80E6E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623392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11568608" y="12176"/>
            <a:ext cx="62339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" name="TextBox 8"/>
          <p:cNvSpPr txBox="1"/>
          <p:nvPr/>
        </p:nvSpPr>
        <p:spPr>
          <a:xfrm>
            <a:off x="1103445" y="3140969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3320538" y="3337416"/>
            <a:ext cx="7296811" cy="646331"/>
          </a:xfrm>
          <a:prstGeom prst="rect">
            <a:avLst/>
          </a:prstGeom>
          <a:solidFill>
            <a:srgbClr val="01757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Intro " pitchFamily="50" charset="0"/>
              </a:rPr>
              <a:t>We are here</a:t>
            </a:r>
            <a:r>
              <a:rPr lang="ru-RU" sz="3600" dirty="0">
                <a:solidFill>
                  <a:schemeClr val="bg1"/>
                </a:solidFill>
                <a:latin typeface="Intro " pitchFamily="50" charset="0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231898" y="3528012"/>
            <a:ext cx="729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1757C"/>
                </a:solidFill>
                <a:latin typeface="Intro " pitchFamily="50" charset="0"/>
              </a:rPr>
              <a:t>We will be here</a:t>
            </a:r>
            <a:endParaRPr lang="ru-RU" sz="3600" dirty="0">
              <a:solidFill>
                <a:srgbClr val="01757C"/>
              </a:solidFill>
              <a:latin typeface="Intro " pitchFamily="50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007435" y="2043040"/>
            <a:ext cx="2592000" cy="2592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4769887" y="3542240"/>
            <a:ext cx="2592000" cy="259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Овал 13"/>
          <p:cNvSpPr/>
          <p:nvPr/>
        </p:nvSpPr>
        <p:spPr>
          <a:xfrm>
            <a:off x="8688288" y="2043040"/>
            <a:ext cx="2592000" cy="259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Овал 14"/>
          <p:cNvSpPr/>
          <p:nvPr/>
        </p:nvSpPr>
        <p:spPr>
          <a:xfrm>
            <a:off x="1295323" y="2351978"/>
            <a:ext cx="2016224" cy="1974125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542" b="-2439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Овал 15"/>
          <p:cNvSpPr/>
          <p:nvPr/>
        </p:nvSpPr>
        <p:spPr>
          <a:xfrm>
            <a:off x="5057775" y="3851178"/>
            <a:ext cx="2016224" cy="197412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8983" t="-32960" r="-50131" b="-7832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" name="Овал 16"/>
          <p:cNvSpPr/>
          <p:nvPr/>
        </p:nvSpPr>
        <p:spPr>
          <a:xfrm>
            <a:off x="8976176" y="2400127"/>
            <a:ext cx="2016224" cy="1974125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0065" t="-18088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19" name="Прямая соединительная линия 18"/>
          <p:cNvCxnSpPr>
            <a:endCxn id="12" idx="2"/>
          </p:cNvCxnSpPr>
          <p:nvPr/>
        </p:nvCxnSpPr>
        <p:spPr>
          <a:xfrm flipV="1">
            <a:off x="619474" y="3339040"/>
            <a:ext cx="387961" cy="10213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2" idx="6"/>
          </p:cNvCxnSpPr>
          <p:nvPr/>
        </p:nvCxnSpPr>
        <p:spPr>
          <a:xfrm>
            <a:off x="3599435" y="3339040"/>
            <a:ext cx="1344437" cy="749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7361887" y="3851179"/>
            <a:ext cx="1422412" cy="65300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1180647" y="2859061"/>
            <a:ext cx="35784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9232" y="4636028"/>
            <a:ext cx="37624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Exo 2 Light" panose="00000400000000000000" pitchFamily="2" charset="-52"/>
              </a:rPr>
              <a:t>Security implementation</a:t>
            </a:r>
            <a:endParaRPr lang="ru-RU" sz="1867" dirty="0">
              <a:latin typeface="Exo 2 Light" panose="00000400000000000000" pitchFamily="2" charset="-5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22377" y="3110257"/>
            <a:ext cx="37624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Exo 2 Light" panose="00000400000000000000" pitchFamily="2" charset="-52"/>
              </a:rPr>
              <a:t>Deploying </a:t>
            </a:r>
            <a:endParaRPr lang="ru-RU" sz="1867" dirty="0">
              <a:latin typeface="Exo 2 Light" panose="00000400000000000000" pitchFamily="2" charset="-5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24888" y="4647390"/>
            <a:ext cx="271879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Exo 2 Light" panose="00000400000000000000" pitchFamily="2" charset="-52"/>
              </a:rPr>
              <a:t>Support and maintenance</a:t>
            </a:r>
            <a:endParaRPr lang="ru-RU" sz="1867" dirty="0">
              <a:latin typeface="Exo 2 Light" panose="00000400000000000000" pitchFamily="2" charset="-5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65270" y="2600376"/>
            <a:ext cx="187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ru-RU" sz="88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7722" y="4099576"/>
            <a:ext cx="187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46124" y="2600376"/>
            <a:ext cx="18763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56211"/>
          </a:xfrm>
          <a:prstGeom prst="rect">
            <a:avLst/>
          </a:prstGeom>
          <a:solidFill>
            <a:srgbClr val="01757C"/>
          </a:solidFill>
          <a:ln>
            <a:solidFill>
              <a:srgbClr val="017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" name="TextBox 2"/>
          <p:cNvSpPr txBox="1"/>
          <p:nvPr/>
        </p:nvSpPr>
        <p:spPr>
          <a:xfrm>
            <a:off x="2447595" y="76511"/>
            <a:ext cx="729681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bg1"/>
                </a:solidFill>
                <a:latin typeface="Intro " pitchFamily="50" charset="0"/>
              </a:rPr>
              <a:t>Platform integration</a:t>
            </a:r>
            <a:endParaRPr lang="ru-RU" sz="4267" dirty="0">
              <a:solidFill>
                <a:schemeClr val="bg1"/>
              </a:solidFill>
              <a:latin typeface="Intro 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02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248</Words>
  <Application>Microsoft Macintosh PowerPoint</Application>
  <PresentationFormat>Широкоэкранный</PresentationFormat>
  <Paragraphs>102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5" baseType="lpstr">
      <vt:lpstr>Arial</vt:lpstr>
      <vt:lpstr>Arial Black</vt:lpstr>
      <vt:lpstr>Bebas Neue Bold</vt:lpstr>
      <vt:lpstr>Bebas Neue Book</vt:lpstr>
      <vt:lpstr>Calibri</vt:lpstr>
      <vt:lpstr>Calibri Light</vt:lpstr>
      <vt:lpstr>Exo 2</vt:lpstr>
      <vt:lpstr>Exo 2 Light</vt:lpstr>
      <vt:lpstr>Exo 2 Semi Bold</vt:lpstr>
      <vt:lpstr>Exo 2 Thin</vt:lpstr>
      <vt:lpstr>Intro </vt:lpstr>
      <vt:lpstr>PT Mono</vt:lpstr>
      <vt:lpstr>Source Sans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Financial growth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11</cp:revision>
  <dcterms:created xsi:type="dcterms:W3CDTF">2024-07-20T20:28:24Z</dcterms:created>
  <dcterms:modified xsi:type="dcterms:W3CDTF">2024-07-22T10:58:23Z</dcterms:modified>
</cp:coreProperties>
</file>