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5"/>
  </p:notesMasterIdLst>
  <p:sldIdLst>
    <p:sldId id="256" r:id="rId2"/>
    <p:sldId id="257" r:id="rId3"/>
    <p:sldId id="258" r:id="rId4"/>
    <p:sldId id="260" r:id="rId5"/>
    <p:sldId id="261" r:id="rId6"/>
    <p:sldId id="262" r:id="rId7"/>
    <p:sldId id="267" r:id="rId8"/>
    <p:sldId id="264" r:id="rId9"/>
    <p:sldId id="265" r:id="rId10"/>
    <p:sldId id="266" r:id="rId11"/>
    <p:sldId id="263" r:id="rId12"/>
    <p:sldId id="268" r:id="rId13"/>
    <p:sldId id="281" r:id="rId14"/>
    <p:sldId id="282" r:id="rId15"/>
    <p:sldId id="283" r:id="rId16"/>
    <p:sldId id="272" r:id="rId17"/>
    <p:sldId id="293" r:id="rId18"/>
    <p:sldId id="291" r:id="rId19"/>
    <p:sldId id="292" r:id="rId20"/>
    <p:sldId id="287" r:id="rId21"/>
    <p:sldId id="290" r:id="rId22"/>
    <p:sldId id="288" r:id="rId23"/>
    <p:sldId id="289" r:id="rId24"/>
    <p:sldId id="284" r:id="rId25"/>
    <p:sldId id="273" r:id="rId26"/>
    <p:sldId id="274" r:id="rId27"/>
    <p:sldId id="275" r:id="rId28"/>
    <p:sldId id="276" r:id="rId29"/>
    <p:sldId id="277" r:id="rId30"/>
    <p:sldId id="278" r:id="rId31"/>
    <p:sldId id="279" r:id="rId32"/>
    <p:sldId id="285" r:id="rId33"/>
    <p:sldId id="28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p:scale>
          <a:sx n="75" d="100"/>
          <a:sy n="75" d="100"/>
        </p:scale>
        <p:origin x="-1522" y="-25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30DDB5-D47E-4ADF-851A-1B24AA2DDF3F}" type="datetimeFigureOut">
              <a:rPr lang="en-US" smtClean="0"/>
              <a:pPr/>
              <a:t>11/25/2021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AFD0E-D104-43E5-BA23-F0768381D7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55AFD0E-D104-43E5-BA23-F0768381D79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F8DABE6-E514-432F-9FAE-CED8F63D8999}" type="datetime1">
              <a:rPr lang="en-US" smtClean="0"/>
              <a:pPr/>
              <a:t>11/25/2021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93D059A-05DA-454B-91A5-9453FF69BC9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9D2130-1614-4664-9A7B-BCE0EB317493}" type="datetime1">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D059A-05DA-454B-91A5-9453FF69BC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D5D5707-A51B-47EE-8A63-C963637B0716}" type="datetime1">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D059A-05DA-454B-91A5-9453FF69BC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0D6340A9-050D-47E3-9C20-D737504D814B}" type="datetime1">
              <a:rPr lang="en-US" smtClean="0"/>
              <a:pPr/>
              <a:t>11/25/2021</a:t>
            </a:fld>
            <a:endParaRPr lang="en-US"/>
          </a:p>
        </p:txBody>
      </p:sp>
      <p:sp>
        <p:nvSpPr>
          <p:cNvPr id="9" name="Slide Number Placeholder 8"/>
          <p:cNvSpPr>
            <a:spLocks noGrp="1"/>
          </p:cNvSpPr>
          <p:nvPr>
            <p:ph type="sldNum" sz="quarter" idx="15"/>
          </p:nvPr>
        </p:nvSpPr>
        <p:spPr/>
        <p:txBody>
          <a:bodyPr rtlCol="0"/>
          <a:lstStyle/>
          <a:p>
            <a:fld id="{B93D059A-05DA-454B-91A5-9453FF69BC9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F968D26-A2A2-4D50-AEB1-2881DA373B83}" type="datetime1">
              <a:rPr lang="en-US" smtClean="0"/>
              <a:pPr/>
              <a:t>11/25/2021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93D059A-05DA-454B-91A5-9453FF69BC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0D92110-2E28-418D-B572-24A4527ACB70}" type="datetime1">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D059A-05DA-454B-91A5-9453FF69BC9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E8E9C40-5B12-4A73-9394-292754C32449}" type="datetime1">
              <a:rPr lang="en-US" smtClean="0"/>
              <a:pPr/>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3D059A-05DA-454B-91A5-9453FF69BC9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88C3224-92C5-4E7D-8DD8-CBCD0DFD9FE1}" type="datetime1">
              <a:rPr lang="en-US" smtClean="0"/>
              <a:pPr/>
              <a:t>11/25/2021</a:t>
            </a:fld>
            <a:endParaRPr lang="en-US"/>
          </a:p>
        </p:txBody>
      </p:sp>
      <p:sp>
        <p:nvSpPr>
          <p:cNvPr id="7" name="Slide Number Placeholder 6"/>
          <p:cNvSpPr>
            <a:spLocks noGrp="1"/>
          </p:cNvSpPr>
          <p:nvPr>
            <p:ph type="sldNum" sz="quarter" idx="11"/>
          </p:nvPr>
        </p:nvSpPr>
        <p:spPr/>
        <p:txBody>
          <a:bodyPr rtlCol="0"/>
          <a:lstStyle/>
          <a:p>
            <a:fld id="{B93D059A-05DA-454B-91A5-9453FF69BC9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CDB42-3F43-4548-B948-14B489DDD9B0}" type="datetime1">
              <a:rPr lang="en-US" smtClean="0"/>
              <a:pPr/>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3D059A-05DA-454B-91A5-9453FF69BC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98D4B2C-0A0E-4033-8E82-213031566C68}" type="datetime1">
              <a:rPr lang="en-US" smtClean="0"/>
              <a:pPr/>
              <a:t>11/25/2021</a:t>
            </a:fld>
            <a:endParaRPr lang="en-US"/>
          </a:p>
        </p:txBody>
      </p:sp>
      <p:sp>
        <p:nvSpPr>
          <p:cNvPr id="22" name="Slide Number Placeholder 21"/>
          <p:cNvSpPr>
            <a:spLocks noGrp="1"/>
          </p:cNvSpPr>
          <p:nvPr>
            <p:ph type="sldNum" sz="quarter" idx="15"/>
          </p:nvPr>
        </p:nvSpPr>
        <p:spPr/>
        <p:txBody>
          <a:bodyPr rtlCol="0"/>
          <a:lstStyle/>
          <a:p>
            <a:fld id="{B93D059A-05DA-454B-91A5-9453FF69BC9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351D449-0325-4592-9035-1B8BE7389085}" type="datetime1">
              <a:rPr lang="en-US" smtClean="0"/>
              <a:pPr/>
              <a:t>11/25/2021</a:t>
            </a:fld>
            <a:endParaRPr lang="en-US"/>
          </a:p>
        </p:txBody>
      </p:sp>
      <p:sp>
        <p:nvSpPr>
          <p:cNvPr id="18" name="Slide Number Placeholder 17"/>
          <p:cNvSpPr>
            <a:spLocks noGrp="1"/>
          </p:cNvSpPr>
          <p:nvPr>
            <p:ph type="sldNum" sz="quarter" idx="11"/>
          </p:nvPr>
        </p:nvSpPr>
        <p:spPr/>
        <p:txBody>
          <a:bodyPr rtlCol="0"/>
          <a:lstStyle/>
          <a:p>
            <a:fld id="{B93D059A-05DA-454B-91A5-9453FF69BC9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DC89395-AA67-4A4A-9643-0A0EA1D245A8}" type="datetime1">
              <a:rPr lang="en-US" smtClean="0"/>
              <a:pPr/>
              <a:t>11/25/2021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93D059A-05DA-454B-91A5-9453FF69BC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e.iitk.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iitk.ac.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142852"/>
            <a:ext cx="6672282" cy="3071834"/>
          </a:xfrm>
        </p:spPr>
        <p:txBody>
          <a:bodyPr>
            <a:normAutofit/>
          </a:bodyPr>
          <a:lstStyle/>
          <a:p>
            <a:r>
              <a:rPr lang="en-IN" sz="2800" dirty="0"/>
              <a:t>Human Activity Recognition Using Smartphone Sensors  </a:t>
            </a:r>
            <a:br>
              <a:rPr lang="en-IN" sz="2800" dirty="0"/>
            </a:br>
            <a:r>
              <a:rPr lang="en-IN" sz="2800" dirty="0"/>
              <a:t>(What Does Your Smartphone Know About You)</a:t>
            </a:r>
            <a:r>
              <a:rPr lang="en-IN" sz="2400" dirty="0"/>
              <a:t/>
            </a:r>
            <a:br>
              <a:rPr lang="en-IN" sz="2400" dirty="0"/>
            </a:br>
            <a:r>
              <a:rPr lang="en-IN" sz="2400" dirty="0"/>
              <a:t/>
            </a:r>
            <a:br>
              <a:rPr lang="en-IN" sz="2400" dirty="0"/>
            </a:br>
            <a:endParaRPr lang="en-US" sz="2400" dirty="0"/>
          </a:p>
        </p:txBody>
      </p:sp>
      <p:sp>
        <p:nvSpPr>
          <p:cNvPr id="3" name="Subtitle 2"/>
          <p:cNvSpPr>
            <a:spLocks noGrp="1"/>
          </p:cNvSpPr>
          <p:nvPr>
            <p:ph type="subTitle" idx="1"/>
          </p:nvPr>
        </p:nvSpPr>
        <p:spPr>
          <a:xfrm>
            <a:off x="2286000" y="4143380"/>
            <a:ext cx="6172200" cy="2428892"/>
          </a:xfrm>
        </p:spPr>
        <p:txBody>
          <a:bodyPr>
            <a:normAutofit lnSpcReduction="10000"/>
          </a:bodyPr>
          <a:lstStyle/>
          <a:p>
            <a:r>
              <a:rPr lang="en-IN" dirty="0"/>
              <a:t>Presented By:                       Presented To:</a:t>
            </a:r>
          </a:p>
          <a:p>
            <a:r>
              <a:rPr lang="en-IN" sz="1600" b="0" i="1" dirty="0"/>
              <a:t>Vijay Kumar (201454)                   Prof. </a:t>
            </a:r>
            <a:r>
              <a:rPr lang="en-IN" sz="1600" b="0" i="1" dirty="0" err="1"/>
              <a:t>Arnab</a:t>
            </a:r>
            <a:r>
              <a:rPr lang="en-IN" sz="1600" b="0" i="1" dirty="0"/>
              <a:t> Bhattacharya </a:t>
            </a:r>
          </a:p>
          <a:p>
            <a:r>
              <a:rPr lang="en-IN" sz="1600" b="0" i="1" dirty="0" err="1"/>
              <a:t>Koyel</a:t>
            </a:r>
            <a:r>
              <a:rPr lang="en-IN" sz="1600" b="0" i="1" dirty="0"/>
              <a:t> </a:t>
            </a:r>
            <a:r>
              <a:rPr lang="en-IN" sz="1600" b="0" i="1" dirty="0" err="1"/>
              <a:t>Pramanick</a:t>
            </a:r>
            <a:r>
              <a:rPr lang="en-IN" sz="1600" b="0" i="1" dirty="0"/>
              <a:t>(201333</a:t>
            </a:r>
            <a:r>
              <a:rPr lang="en-IN" sz="1600" b="0" i="1" dirty="0">
                <a:solidFill>
                  <a:schemeClr val="tx1">
                    <a:lumMod val="65000"/>
                    <a:lumOff val="35000"/>
                  </a:schemeClr>
                </a:solidFill>
              </a:rPr>
              <a:t>)                     </a:t>
            </a:r>
            <a:r>
              <a:rPr lang="en-US" sz="1600" b="0" i="1" dirty="0">
                <a:solidFill>
                  <a:schemeClr val="tx1">
                    <a:lumMod val="65000"/>
                    <a:lumOff val="35000"/>
                  </a:schemeClr>
                </a:solidFill>
                <a:hlinkClick r:id="rId3"/>
              </a:rPr>
              <a:t>Computer Science and </a:t>
            </a:r>
          </a:p>
          <a:p>
            <a:r>
              <a:rPr lang="en-IN" sz="1600" b="0" i="1" dirty="0" err="1">
                <a:solidFill>
                  <a:schemeClr val="tx1">
                    <a:lumMod val="65000"/>
                    <a:lumOff val="35000"/>
                  </a:schemeClr>
                </a:solidFill>
              </a:rPr>
              <a:t>Shahana</a:t>
            </a:r>
            <a:r>
              <a:rPr lang="en-IN" sz="1600" b="0" i="1" dirty="0">
                <a:solidFill>
                  <a:schemeClr val="tx1">
                    <a:lumMod val="65000"/>
                    <a:lumOff val="35000"/>
                  </a:schemeClr>
                </a:solidFill>
              </a:rPr>
              <a:t> M A (191132)                     </a:t>
            </a:r>
            <a:r>
              <a:rPr lang="en-US" sz="1600" b="0" i="1" dirty="0">
                <a:solidFill>
                  <a:schemeClr val="tx1">
                    <a:lumMod val="65000"/>
                    <a:lumOff val="35000"/>
                  </a:schemeClr>
                </a:solidFill>
                <a:hlinkClick r:id="rId3"/>
              </a:rPr>
              <a:t>Engineering</a:t>
            </a:r>
            <a:r>
              <a:rPr lang="en-US" sz="1600" b="0" i="1" dirty="0">
                <a:solidFill>
                  <a:schemeClr val="tx1">
                    <a:lumMod val="65000"/>
                    <a:lumOff val="35000"/>
                  </a:schemeClr>
                </a:solidFill>
              </a:rPr>
              <a:t>, </a:t>
            </a:r>
            <a:r>
              <a:rPr lang="en-US" sz="1600" b="0" i="1" dirty="0">
                <a:solidFill>
                  <a:schemeClr val="tx1">
                    <a:lumMod val="65000"/>
                    <a:lumOff val="35000"/>
                  </a:schemeClr>
                </a:solidFill>
                <a:hlinkClick r:id="rId4"/>
              </a:rPr>
              <a:t>(IIT), Kanpur.</a:t>
            </a:r>
            <a:endParaRPr lang="en-IN" sz="1600" b="0" i="1" dirty="0">
              <a:solidFill>
                <a:schemeClr val="tx1">
                  <a:lumMod val="65000"/>
                  <a:lumOff val="35000"/>
                </a:schemeClr>
              </a:solidFill>
            </a:endParaRPr>
          </a:p>
          <a:p>
            <a:r>
              <a:rPr lang="en-IN" sz="1600" b="0" i="1" dirty="0" err="1">
                <a:solidFill>
                  <a:schemeClr val="tx1">
                    <a:lumMod val="65000"/>
                    <a:lumOff val="35000"/>
                  </a:schemeClr>
                </a:solidFill>
              </a:rPr>
              <a:t>Sahil</a:t>
            </a:r>
            <a:r>
              <a:rPr lang="en-IN" sz="1600" b="0" i="1" dirty="0">
                <a:solidFill>
                  <a:schemeClr val="tx1">
                    <a:lumMod val="65000"/>
                    <a:lumOff val="35000"/>
                  </a:schemeClr>
                </a:solidFill>
              </a:rPr>
              <a:t> </a:t>
            </a:r>
            <a:r>
              <a:rPr lang="en-IN" sz="1600" b="0" i="1" dirty="0" err="1">
                <a:solidFill>
                  <a:schemeClr val="tx1">
                    <a:lumMod val="65000"/>
                    <a:lumOff val="35000"/>
                  </a:schemeClr>
                </a:solidFill>
              </a:rPr>
              <a:t>Yadav</a:t>
            </a:r>
            <a:r>
              <a:rPr lang="en-IN" sz="1600" b="0" i="1" dirty="0">
                <a:solidFill>
                  <a:schemeClr val="tx1">
                    <a:lumMod val="65000"/>
                    <a:lumOff val="35000"/>
                  </a:schemeClr>
                </a:solidFill>
              </a:rPr>
              <a:t> (201399)</a:t>
            </a:r>
          </a:p>
          <a:p>
            <a:r>
              <a:rPr lang="en-IN" sz="1600" b="0" i="1" dirty="0"/>
              <a:t>Department of Mathematics &amp;</a:t>
            </a:r>
          </a:p>
          <a:p>
            <a:r>
              <a:rPr lang="en-IN" sz="1600" b="0" i="1" dirty="0"/>
              <a:t>Statistics IIT Kanpur</a:t>
            </a:r>
          </a:p>
          <a:p>
            <a:r>
              <a:rPr lang="en-IN" sz="1600" b="0" i="1" dirty="0"/>
              <a:t>2021</a:t>
            </a:r>
            <a:endParaRPr lang="en-US" sz="1600" b="0" i="1" dirty="0"/>
          </a:p>
        </p:txBody>
      </p:sp>
      <p:sp>
        <p:nvSpPr>
          <p:cNvPr id="4" name="Slide Number Placeholder 3"/>
          <p:cNvSpPr>
            <a:spLocks noGrp="1"/>
          </p:cNvSpPr>
          <p:nvPr>
            <p:ph type="sldNum" sz="quarter" idx="12"/>
          </p:nvPr>
        </p:nvSpPr>
        <p:spPr/>
        <p:txBody>
          <a:bodyPr/>
          <a:lstStyle/>
          <a:p>
            <a:fld id="{B93D059A-05DA-454B-91A5-9453FF69BC9A}" type="slidenum">
              <a:rPr lang="en-US" smtClean="0"/>
              <a:pPr/>
              <a:t>1</a:t>
            </a:fld>
            <a:endParaRPr lang="en-US"/>
          </a:p>
        </p:txBody>
      </p:sp>
      <p:cxnSp>
        <p:nvCxnSpPr>
          <p:cNvPr id="6" name="Straight Connector 5"/>
          <p:cNvCxnSpPr>
            <a:stCxn id="3" idx="0"/>
          </p:cNvCxnSpPr>
          <p:nvPr/>
        </p:nvCxnSpPr>
        <p:spPr>
          <a:xfrm rot="16200000" flipH="1" flipV="1">
            <a:off x="4186232" y="5314966"/>
            <a:ext cx="2357454" cy="14282"/>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a:srcRect/>
          <a:stretch>
            <a:fillRect/>
          </a:stretch>
        </p:blipFill>
        <p:spPr bwMode="auto">
          <a:xfrm>
            <a:off x="3000364" y="2428868"/>
            <a:ext cx="4071966" cy="1714512"/>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normAutofit fontScale="90000"/>
          </a:bodyPr>
          <a:lstStyle/>
          <a:p>
            <a:r>
              <a:rPr lang="en-IN" sz="2400" dirty="0"/>
              <a:t>A Complete View on One of The Numerical Features</a:t>
            </a:r>
            <a:endParaRPr lang="en-US" sz="2400" dirty="0"/>
          </a:p>
        </p:txBody>
      </p:sp>
      <p:sp>
        <p:nvSpPr>
          <p:cNvPr id="4" name="Slide Number Placeholder 3"/>
          <p:cNvSpPr>
            <a:spLocks noGrp="1"/>
          </p:cNvSpPr>
          <p:nvPr>
            <p:ph type="sldNum" sz="quarter" idx="15"/>
          </p:nvPr>
        </p:nvSpPr>
        <p:spPr/>
        <p:txBody>
          <a:bodyPr/>
          <a:lstStyle/>
          <a:p>
            <a:fld id="{B93D059A-05DA-454B-91A5-9453FF69BC9A}" type="slidenum">
              <a:rPr lang="en-US" smtClean="0"/>
              <a:pPr/>
              <a:t>10</a:t>
            </a:fld>
            <a:endParaRPr lang="en-US"/>
          </a:p>
        </p:txBody>
      </p:sp>
      <p:pic>
        <p:nvPicPr>
          <p:cNvPr id="8195" name="Picture 3"/>
          <p:cNvPicPr>
            <a:picLocks noChangeAspect="1" noChangeArrowheads="1"/>
          </p:cNvPicPr>
          <p:nvPr/>
        </p:nvPicPr>
        <p:blipFill>
          <a:blip r:embed="rId2"/>
          <a:srcRect/>
          <a:stretch>
            <a:fillRect/>
          </a:stretch>
        </p:blipFill>
        <p:spPr bwMode="auto">
          <a:xfrm>
            <a:off x="214282" y="3786190"/>
            <a:ext cx="2428892" cy="2381240"/>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2786050" y="4071942"/>
            <a:ext cx="3286148" cy="2071703"/>
          </a:xfrm>
          <a:prstGeom prst="rect">
            <a:avLst/>
          </a:prstGeom>
          <a:noFill/>
          <a:ln w="9525">
            <a:noFill/>
            <a:miter lim="800000"/>
            <a:headEnd/>
            <a:tailEnd/>
          </a:ln>
          <a:effectLst/>
        </p:spPr>
      </p:pic>
      <p:pic>
        <p:nvPicPr>
          <p:cNvPr id="8197" name="Picture 5"/>
          <p:cNvPicPr>
            <a:picLocks noGrp="1" noChangeAspect="1" noChangeArrowheads="1"/>
          </p:cNvPicPr>
          <p:nvPr>
            <p:ph sz="quarter" idx="1"/>
          </p:nvPr>
        </p:nvPicPr>
        <p:blipFill>
          <a:blip r:embed="rId4"/>
          <a:srcRect/>
          <a:stretch>
            <a:fillRect/>
          </a:stretch>
        </p:blipFill>
        <p:spPr bwMode="auto">
          <a:xfrm>
            <a:off x="142845" y="928670"/>
            <a:ext cx="3571899" cy="2714644"/>
          </a:xfrm>
          <a:prstGeom prst="rect">
            <a:avLst/>
          </a:prstGeom>
          <a:noFill/>
          <a:ln w="9525">
            <a:noFill/>
            <a:miter lim="800000"/>
            <a:headEnd/>
            <a:tailEnd/>
          </a:ln>
          <a:effectLst/>
        </p:spPr>
      </p:pic>
      <p:pic>
        <p:nvPicPr>
          <p:cNvPr id="8198" name="Picture 6"/>
          <p:cNvPicPr>
            <a:picLocks noChangeAspect="1" noChangeArrowheads="1"/>
          </p:cNvPicPr>
          <p:nvPr/>
        </p:nvPicPr>
        <p:blipFill>
          <a:blip r:embed="rId5"/>
          <a:srcRect/>
          <a:stretch>
            <a:fillRect/>
          </a:stretch>
        </p:blipFill>
        <p:spPr bwMode="auto">
          <a:xfrm>
            <a:off x="3857620" y="1142984"/>
            <a:ext cx="4357685" cy="2500330"/>
          </a:xfrm>
          <a:prstGeom prst="rect">
            <a:avLst/>
          </a:prstGeom>
          <a:noFill/>
          <a:ln w="9525">
            <a:noFill/>
            <a:miter lim="800000"/>
            <a:headEnd/>
            <a:tailEnd/>
          </a:ln>
          <a:effectLst/>
        </p:spPr>
      </p:pic>
      <p:pic>
        <p:nvPicPr>
          <p:cNvPr id="8199" name="Picture 7"/>
          <p:cNvPicPr>
            <a:picLocks noChangeAspect="1" noChangeArrowheads="1"/>
          </p:cNvPicPr>
          <p:nvPr/>
        </p:nvPicPr>
        <p:blipFill>
          <a:blip r:embed="rId6"/>
          <a:srcRect/>
          <a:stretch>
            <a:fillRect/>
          </a:stretch>
        </p:blipFill>
        <p:spPr bwMode="auto">
          <a:xfrm>
            <a:off x="6072198" y="3714752"/>
            <a:ext cx="2214562" cy="192697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Can We Mine Something From This Data?</a:t>
            </a:r>
            <a:endParaRPr lang="en-US" b="1" dirty="0"/>
          </a:p>
        </p:txBody>
      </p:sp>
      <p:sp>
        <p:nvSpPr>
          <p:cNvPr id="4" name="Slide Number Placeholder 3"/>
          <p:cNvSpPr>
            <a:spLocks noGrp="1"/>
          </p:cNvSpPr>
          <p:nvPr>
            <p:ph type="sldNum" sz="quarter" idx="15"/>
          </p:nvPr>
        </p:nvSpPr>
        <p:spPr/>
        <p:txBody>
          <a:bodyPr/>
          <a:lstStyle/>
          <a:p>
            <a:fld id="{B93D059A-05DA-454B-91A5-9453FF69BC9A}" type="slidenum">
              <a:rPr lang="en-US" smtClean="0"/>
              <a:pPr/>
              <a:t>11</a:t>
            </a:fld>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142844" y="2000240"/>
            <a:ext cx="7858180" cy="385905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7286644" y="857232"/>
            <a:ext cx="1308097" cy="111917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b="1" dirty="0"/>
              <a:t>Can We Mine Something From This Data?</a:t>
            </a:r>
            <a:endParaRPr lang="en-US" dirty="0"/>
          </a:p>
        </p:txBody>
      </p:sp>
      <p:sp>
        <p:nvSpPr>
          <p:cNvPr id="4" name="Slide Number Placeholder 3"/>
          <p:cNvSpPr>
            <a:spLocks noGrp="1"/>
          </p:cNvSpPr>
          <p:nvPr>
            <p:ph type="sldNum" sz="quarter" idx="12"/>
          </p:nvPr>
        </p:nvSpPr>
        <p:spPr/>
        <p:txBody>
          <a:bodyPr/>
          <a:lstStyle/>
          <a:p>
            <a:fld id="{B93D059A-05DA-454B-91A5-9453FF69BC9A}" type="slidenum">
              <a:rPr lang="en-US" smtClean="0"/>
              <a:pPr/>
              <a:t>12</a:t>
            </a:fld>
            <a:endParaRPr lang="en-US"/>
          </a:p>
        </p:txBody>
      </p:sp>
      <p:sp>
        <p:nvSpPr>
          <p:cNvPr id="10" name="Content Placeholder 9"/>
          <p:cNvSpPr>
            <a:spLocks noGrp="1"/>
          </p:cNvSpPr>
          <p:nvPr>
            <p:ph sz="quarter" idx="1"/>
          </p:nvPr>
        </p:nvSpPr>
        <p:spPr>
          <a:xfrm>
            <a:off x="457200" y="1600200"/>
            <a:ext cx="8043890" cy="542916"/>
          </a:xfrm>
        </p:spPr>
        <p:txBody>
          <a:bodyPr>
            <a:normAutofit/>
          </a:bodyPr>
          <a:lstStyle/>
          <a:p>
            <a:pPr>
              <a:buNone/>
            </a:pPr>
            <a:r>
              <a:rPr lang="en-IN" sz="1700" dirty="0">
                <a:solidFill>
                  <a:schemeClr val="tx1">
                    <a:lumMod val="65000"/>
                    <a:lumOff val="35000"/>
                  </a:schemeClr>
                </a:solidFill>
              </a:rPr>
              <a:t>Is there any unique style of walking of any participants among 10 </a:t>
            </a:r>
            <a:endParaRPr lang="en-US" sz="1700" dirty="0">
              <a:solidFill>
                <a:schemeClr val="tx1">
                  <a:lumMod val="65000"/>
                  <a:lumOff val="35000"/>
                </a:schemeClr>
              </a:solidFill>
            </a:endParaRPr>
          </a:p>
          <a:p>
            <a:pPr>
              <a:buNone/>
            </a:pPr>
            <a:endParaRPr lang="en-US" dirty="0"/>
          </a:p>
        </p:txBody>
      </p:sp>
      <p:pic>
        <p:nvPicPr>
          <p:cNvPr id="6" name="Picture 5">
            <a:extLst>
              <a:ext uri="{FF2B5EF4-FFF2-40B4-BE49-F238E27FC236}">
                <a16:creationId xmlns="" xmlns:a16="http://schemas.microsoft.com/office/drawing/2014/main" id="{3381C507-CC2E-418A-93D8-60E980925D25}"/>
              </a:ext>
            </a:extLst>
          </p:cNvPr>
          <p:cNvPicPr>
            <a:picLocks noChangeAspect="1"/>
          </p:cNvPicPr>
          <p:nvPr/>
        </p:nvPicPr>
        <p:blipFill>
          <a:blip r:embed="rId2"/>
          <a:stretch>
            <a:fillRect/>
          </a:stretch>
        </p:blipFill>
        <p:spPr>
          <a:xfrm>
            <a:off x="428596" y="1928802"/>
            <a:ext cx="7500750" cy="1071570"/>
          </a:xfrm>
          <a:prstGeom prst="rect">
            <a:avLst/>
          </a:prstGeom>
        </p:spPr>
      </p:pic>
      <p:pic>
        <p:nvPicPr>
          <p:cNvPr id="8" name="Picture 7">
            <a:extLst>
              <a:ext uri="{FF2B5EF4-FFF2-40B4-BE49-F238E27FC236}">
                <a16:creationId xmlns="" xmlns:a16="http://schemas.microsoft.com/office/drawing/2014/main" id="{23EECDE8-1C1A-4352-B53F-B79B56889C11}"/>
              </a:ext>
            </a:extLst>
          </p:cNvPr>
          <p:cNvPicPr>
            <a:picLocks noChangeAspect="1"/>
          </p:cNvPicPr>
          <p:nvPr/>
        </p:nvPicPr>
        <p:blipFill>
          <a:blip r:embed="rId3"/>
          <a:stretch>
            <a:fillRect/>
          </a:stretch>
        </p:blipFill>
        <p:spPr>
          <a:xfrm>
            <a:off x="571472" y="3000372"/>
            <a:ext cx="7176656" cy="1285884"/>
          </a:xfrm>
          <a:prstGeom prst="rect">
            <a:avLst/>
          </a:prstGeom>
        </p:spPr>
      </p:pic>
      <p:pic>
        <p:nvPicPr>
          <p:cNvPr id="7" name="Picture 6">
            <a:extLst>
              <a:ext uri="{FF2B5EF4-FFF2-40B4-BE49-F238E27FC236}">
                <a16:creationId xmlns="" xmlns:a16="http://schemas.microsoft.com/office/drawing/2014/main" id="{4499B1C9-8818-4102-9DA9-FEE98FEBC138}"/>
              </a:ext>
            </a:extLst>
          </p:cNvPr>
          <p:cNvPicPr>
            <a:picLocks noChangeAspect="1"/>
          </p:cNvPicPr>
          <p:nvPr/>
        </p:nvPicPr>
        <p:blipFill>
          <a:blip r:embed="rId4"/>
          <a:stretch>
            <a:fillRect/>
          </a:stretch>
        </p:blipFill>
        <p:spPr>
          <a:xfrm>
            <a:off x="285721" y="4429132"/>
            <a:ext cx="5286412" cy="1604957"/>
          </a:xfrm>
          <a:prstGeom prst="rect">
            <a:avLst/>
          </a:prstGeom>
        </p:spPr>
      </p:pic>
      <p:pic>
        <p:nvPicPr>
          <p:cNvPr id="11" name="Picture 10">
            <a:extLst>
              <a:ext uri="{FF2B5EF4-FFF2-40B4-BE49-F238E27FC236}">
                <a16:creationId xmlns="" xmlns:a16="http://schemas.microsoft.com/office/drawing/2014/main" id="{811E76C3-0DD5-4480-8382-B49895A92950}"/>
              </a:ext>
            </a:extLst>
          </p:cNvPr>
          <p:cNvPicPr>
            <a:picLocks noChangeAspect="1"/>
          </p:cNvPicPr>
          <p:nvPr/>
        </p:nvPicPr>
        <p:blipFill>
          <a:blip r:embed="rId5"/>
          <a:stretch>
            <a:fillRect/>
          </a:stretch>
        </p:blipFill>
        <p:spPr>
          <a:xfrm>
            <a:off x="5643570" y="4357694"/>
            <a:ext cx="2292295" cy="2091109"/>
          </a:xfrm>
          <a:prstGeom prst="rect">
            <a:avLst/>
          </a:prstGeom>
        </p:spPr>
      </p:pic>
      <p:sp>
        <p:nvSpPr>
          <p:cNvPr id="12" name="TextBox 11">
            <a:extLst>
              <a:ext uri="{FF2B5EF4-FFF2-40B4-BE49-F238E27FC236}">
                <a16:creationId xmlns="" xmlns:a16="http://schemas.microsoft.com/office/drawing/2014/main" id="{88D439CC-0766-4FF5-BEA1-2826FE47BD4E}"/>
              </a:ext>
            </a:extLst>
          </p:cNvPr>
          <p:cNvSpPr txBox="1"/>
          <p:nvPr/>
        </p:nvSpPr>
        <p:spPr>
          <a:xfrm>
            <a:off x="285721" y="6279526"/>
            <a:ext cx="7571184" cy="338554"/>
          </a:xfrm>
          <a:prstGeom prst="rect">
            <a:avLst/>
          </a:prstGeom>
          <a:noFill/>
        </p:spPr>
        <p:txBody>
          <a:bodyPr wrap="square" rtlCol="0">
            <a:spAutoFit/>
          </a:bodyPr>
          <a:lstStyle/>
          <a:p>
            <a:r>
              <a:rPr lang="en-US" sz="1600" dirty="0"/>
              <a:t>These are the </a:t>
            </a:r>
            <a:r>
              <a:rPr lang="en-US" sz="1600" dirty="0" err="1"/>
              <a:t>plottings</a:t>
            </a:r>
            <a:r>
              <a:rPr lang="en-US" sz="1600" dirty="0"/>
              <a:t> of  </a:t>
            </a:r>
            <a:r>
              <a:rPr lang="en-US" sz="1600" dirty="0" err="1"/>
              <a:t>x_mean_acc</a:t>
            </a:r>
            <a:r>
              <a:rPr lang="en-US" sz="1600" dirty="0"/>
              <a:t> (for activity=“walking”)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Can We Mine Something From This Data?</a:t>
            </a:r>
            <a:endParaRPr lang="en-US" dirty="0"/>
          </a:p>
        </p:txBody>
      </p:sp>
      <p:sp>
        <p:nvSpPr>
          <p:cNvPr id="3" name="Slide Number Placeholder 2"/>
          <p:cNvSpPr>
            <a:spLocks noGrp="1"/>
          </p:cNvSpPr>
          <p:nvPr>
            <p:ph type="sldNum" sz="quarter" idx="12"/>
          </p:nvPr>
        </p:nvSpPr>
        <p:spPr/>
        <p:txBody>
          <a:bodyPr/>
          <a:lstStyle/>
          <a:p>
            <a:fld id="{B93D059A-05DA-454B-91A5-9453FF69BC9A}" type="slidenum">
              <a:rPr lang="en-US" smtClean="0"/>
              <a:pPr/>
              <a:t>13</a:t>
            </a:fld>
            <a:endParaRPr lang="en-US"/>
          </a:p>
        </p:txBody>
      </p:sp>
      <p:pic>
        <p:nvPicPr>
          <p:cNvPr id="1026" name="Picture 2"/>
          <p:cNvPicPr>
            <a:picLocks noChangeAspect="1" noChangeArrowheads="1"/>
          </p:cNvPicPr>
          <p:nvPr/>
        </p:nvPicPr>
        <p:blipFill>
          <a:blip r:embed="rId2"/>
          <a:srcRect/>
          <a:stretch>
            <a:fillRect/>
          </a:stretch>
        </p:blipFill>
        <p:spPr bwMode="auto">
          <a:xfrm>
            <a:off x="291958" y="1268760"/>
            <a:ext cx="7786742" cy="4727594"/>
          </a:xfrm>
          <a:prstGeom prst="rect">
            <a:avLst/>
          </a:prstGeom>
          <a:noFill/>
          <a:ln w="9525">
            <a:noFill/>
            <a:miter lim="800000"/>
            <a:headEnd/>
            <a:tailEnd/>
          </a:ln>
          <a:effectLst/>
        </p:spPr>
      </p:pic>
      <p:sp>
        <p:nvSpPr>
          <p:cNvPr id="5" name="TextBox 4">
            <a:extLst>
              <a:ext uri="{FF2B5EF4-FFF2-40B4-BE49-F238E27FC236}">
                <a16:creationId xmlns="" xmlns:a16="http://schemas.microsoft.com/office/drawing/2014/main" id="{B7AB110D-B384-4F09-BCA4-9080C16FCA48}"/>
              </a:ext>
            </a:extLst>
          </p:cNvPr>
          <p:cNvSpPr txBox="1"/>
          <p:nvPr/>
        </p:nvSpPr>
        <p:spPr>
          <a:xfrm>
            <a:off x="507516" y="5988398"/>
            <a:ext cx="7571184" cy="338554"/>
          </a:xfrm>
          <a:prstGeom prst="rect">
            <a:avLst/>
          </a:prstGeom>
          <a:noFill/>
        </p:spPr>
        <p:txBody>
          <a:bodyPr wrap="square" rtlCol="0">
            <a:spAutoFit/>
          </a:bodyPr>
          <a:lstStyle/>
          <a:p>
            <a:r>
              <a:rPr lang="en-US" sz="1600" dirty="0"/>
              <a:t>These are the </a:t>
            </a:r>
            <a:r>
              <a:rPr lang="en-US" sz="1600" dirty="0" err="1"/>
              <a:t>plottings</a:t>
            </a:r>
            <a:r>
              <a:rPr lang="en-US" sz="1600" dirty="0"/>
              <a:t> of  </a:t>
            </a:r>
            <a:r>
              <a:rPr lang="en-US" sz="1600" dirty="0" err="1"/>
              <a:t>x_mean_gyro</a:t>
            </a:r>
            <a:r>
              <a:rPr lang="en-US" sz="1600" dirty="0"/>
              <a:t> (for activity=“jogging”)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b="1" dirty="0"/>
              <a:t>Can We Mine Something From This Data?</a:t>
            </a:r>
            <a:endParaRPr lang="en-US" dirty="0"/>
          </a:p>
        </p:txBody>
      </p:sp>
      <p:sp>
        <p:nvSpPr>
          <p:cNvPr id="3" name="Slide Number Placeholder 2"/>
          <p:cNvSpPr>
            <a:spLocks noGrp="1"/>
          </p:cNvSpPr>
          <p:nvPr>
            <p:ph type="sldNum" sz="quarter" idx="11"/>
          </p:nvPr>
        </p:nvSpPr>
        <p:spPr/>
        <p:txBody>
          <a:bodyPr/>
          <a:lstStyle/>
          <a:p>
            <a:fld id="{B93D059A-05DA-454B-91A5-9453FF69BC9A}" type="slidenum">
              <a:rPr lang="en-US" smtClean="0"/>
              <a:pPr/>
              <a:t>14</a:t>
            </a:fld>
            <a:endParaRPr lang="en-US"/>
          </a:p>
        </p:txBody>
      </p:sp>
      <p:pic>
        <p:nvPicPr>
          <p:cNvPr id="2050" name="Picture 2"/>
          <p:cNvPicPr>
            <a:picLocks noChangeAspect="1" noChangeArrowheads="1"/>
          </p:cNvPicPr>
          <p:nvPr/>
        </p:nvPicPr>
        <p:blipFill>
          <a:blip r:embed="rId2"/>
          <a:srcRect/>
          <a:stretch>
            <a:fillRect/>
          </a:stretch>
        </p:blipFill>
        <p:spPr bwMode="auto">
          <a:xfrm>
            <a:off x="214282" y="1357299"/>
            <a:ext cx="7930423" cy="4429156"/>
          </a:xfrm>
          <a:prstGeom prst="rect">
            <a:avLst/>
          </a:prstGeom>
          <a:noFill/>
          <a:ln w="9525">
            <a:noFill/>
            <a:miter lim="800000"/>
            <a:headEnd/>
            <a:tailEnd/>
          </a:ln>
          <a:effectLst/>
        </p:spPr>
      </p:pic>
      <p:sp>
        <p:nvSpPr>
          <p:cNvPr id="2" name="TextBox 1">
            <a:extLst>
              <a:ext uri="{FF2B5EF4-FFF2-40B4-BE49-F238E27FC236}">
                <a16:creationId xmlns="" xmlns:a16="http://schemas.microsoft.com/office/drawing/2014/main" id="{5AADBC21-3F58-49D5-AB50-747E5FDE4B47}"/>
              </a:ext>
            </a:extLst>
          </p:cNvPr>
          <p:cNvSpPr txBox="1"/>
          <p:nvPr/>
        </p:nvSpPr>
        <p:spPr>
          <a:xfrm>
            <a:off x="457200" y="5786455"/>
            <a:ext cx="7571184" cy="338554"/>
          </a:xfrm>
          <a:prstGeom prst="rect">
            <a:avLst/>
          </a:prstGeom>
          <a:noFill/>
        </p:spPr>
        <p:txBody>
          <a:bodyPr wrap="square" rtlCol="0">
            <a:spAutoFit/>
          </a:bodyPr>
          <a:lstStyle/>
          <a:p>
            <a:r>
              <a:rPr lang="en-US" sz="1600" dirty="0"/>
              <a:t>These are the </a:t>
            </a:r>
            <a:r>
              <a:rPr lang="en-US" sz="1600" dirty="0" err="1"/>
              <a:t>plottings</a:t>
            </a:r>
            <a:r>
              <a:rPr lang="en-US" sz="1600" dirty="0"/>
              <a:t> of  </a:t>
            </a:r>
            <a:r>
              <a:rPr lang="en-US" sz="1600" dirty="0" err="1"/>
              <a:t>x_mean_gyro</a:t>
            </a:r>
            <a:r>
              <a:rPr lang="en-US" sz="1600" dirty="0"/>
              <a:t> (for activity=“upstairs”)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Can We Mine Something From This Data?</a:t>
            </a:r>
            <a:endParaRPr lang="en-US" dirty="0"/>
          </a:p>
        </p:txBody>
      </p:sp>
      <p:sp>
        <p:nvSpPr>
          <p:cNvPr id="3" name="Slide Number Placeholder 2"/>
          <p:cNvSpPr>
            <a:spLocks noGrp="1"/>
          </p:cNvSpPr>
          <p:nvPr>
            <p:ph type="sldNum" sz="quarter" idx="11"/>
          </p:nvPr>
        </p:nvSpPr>
        <p:spPr/>
        <p:txBody>
          <a:bodyPr/>
          <a:lstStyle/>
          <a:p>
            <a:fld id="{B93D059A-05DA-454B-91A5-9453FF69BC9A}" type="slidenum">
              <a:rPr lang="en-US" smtClean="0"/>
              <a:pPr/>
              <a:t>15</a:t>
            </a:fld>
            <a:endParaRPr lang="en-US"/>
          </a:p>
        </p:txBody>
      </p:sp>
      <p:pic>
        <p:nvPicPr>
          <p:cNvPr id="3074" name="Picture 2"/>
          <p:cNvPicPr>
            <a:picLocks noChangeAspect="1" noChangeArrowheads="1"/>
          </p:cNvPicPr>
          <p:nvPr/>
        </p:nvPicPr>
        <p:blipFill>
          <a:blip r:embed="rId2"/>
          <a:srcRect/>
          <a:stretch>
            <a:fillRect/>
          </a:stretch>
        </p:blipFill>
        <p:spPr bwMode="auto">
          <a:xfrm>
            <a:off x="235916" y="1565498"/>
            <a:ext cx="7858180" cy="4429156"/>
          </a:xfrm>
          <a:prstGeom prst="rect">
            <a:avLst/>
          </a:prstGeom>
          <a:noFill/>
          <a:ln w="9525">
            <a:noFill/>
            <a:miter lim="800000"/>
            <a:headEnd/>
            <a:tailEnd/>
          </a:ln>
          <a:effectLst/>
        </p:spPr>
      </p:pic>
      <p:sp>
        <p:nvSpPr>
          <p:cNvPr id="7" name="TextBox 6">
            <a:extLst>
              <a:ext uri="{FF2B5EF4-FFF2-40B4-BE49-F238E27FC236}">
                <a16:creationId xmlns="" xmlns:a16="http://schemas.microsoft.com/office/drawing/2014/main" id="{15E06B4F-8533-4E8F-AB1D-38A1C6C43B99}"/>
              </a:ext>
            </a:extLst>
          </p:cNvPr>
          <p:cNvSpPr txBox="1"/>
          <p:nvPr/>
        </p:nvSpPr>
        <p:spPr>
          <a:xfrm>
            <a:off x="457200" y="5786455"/>
            <a:ext cx="7571184" cy="338554"/>
          </a:xfrm>
          <a:prstGeom prst="rect">
            <a:avLst/>
          </a:prstGeom>
          <a:noFill/>
        </p:spPr>
        <p:txBody>
          <a:bodyPr wrap="square" rtlCol="0">
            <a:spAutoFit/>
          </a:bodyPr>
          <a:lstStyle/>
          <a:p>
            <a:r>
              <a:rPr lang="en-US" sz="1600" dirty="0"/>
              <a:t>These are the </a:t>
            </a:r>
            <a:r>
              <a:rPr lang="en-US" sz="1600" dirty="0" err="1"/>
              <a:t>plottings</a:t>
            </a:r>
            <a:r>
              <a:rPr lang="en-US" sz="1600" dirty="0"/>
              <a:t> of  </a:t>
            </a:r>
            <a:r>
              <a:rPr lang="en-US" sz="1600" dirty="0" err="1"/>
              <a:t>x_mean_gyro</a:t>
            </a:r>
            <a:r>
              <a:rPr lang="en-US" sz="1600" dirty="0"/>
              <a:t> (for activity=“biking”)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a:t>We can See Real Time Interaction Among The Features of Data In The Report Generated just by Choosing The Features for them we want to check.</a:t>
            </a:r>
            <a:endParaRPr lang="en-US" sz="1600" dirty="0"/>
          </a:p>
        </p:txBody>
      </p:sp>
      <p:sp>
        <p:nvSpPr>
          <p:cNvPr id="3" name="Slide Number Placeholder 2"/>
          <p:cNvSpPr>
            <a:spLocks noGrp="1"/>
          </p:cNvSpPr>
          <p:nvPr>
            <p:ph type="sldNum" sz="quarter" idx="12"/>
          </p:nvPr>
        </p:nvSpPr>
        <p:spPr/>
        <p:txBody>
          <a:bodyPr/>
          <a:lstStyle/>
          <a:p>
            <a:fld id="{B93D059A-05DA-454B-91A5-9453FF69BC9A}" type="slidenum">
              <a:rPr lang="en-US" smtClean="0"/>
              <a:pPr/>
              <a:t>16</a:t>
            </a:fld>
            <a:endParaRPr lang="en-US"/>
          </a:p>
        </p:txBody>
      </p:sp>
      <p:pic>
        <p:nvPicPr>
          <p:cNvPr id="14338" name="Picture 2"/>
          <p:cNvPicPr>
            <a:picLocks noGrp="1" noChangeAspect="1" noChangeArrowheads="1"/>
          </p:cNvPicPr>
          <p:nvPr>
            <p:ph sz="quarter" idx="2"/>
          </p:nvPr>
        </p:nvPicPr>
        <p:blipFill>
          <a:blip r:embed="rId2"/>
          <a:srcRect/>
          <a:stretch>
            <a:fillRect/>
          </a:stretch>
        </p:blipFill>
        <p:spPr bwMode="auto">
          <a:xfrm>
            <a:off x="285720" y="1571612"/>
            <a:ext cx="8286808" cy="407196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1EC044A0-F693-455D-A06A-2B27FA1D7DBD}"/>
              </a:ext>
            </a:extLst>
          </p:cNvPr>
          <p:cNvSpPr>
            <a:spLocks noGrp="1"/>
          </p:cNvSpPr>
          <p:nvPr>
            <p:ph type="title"/>
          </p:nvPr>
        </p:nvSpPr>
        <p:spPr>
          <a:xfrm>
            <a:off x="2195736" y="1364500"/>
            <a:ext cx="6172200" cy="2053590"/>
          </a:xfrm>
        </p:spPr>
        <p:txBody>
          <a:bodyPr>
            <a:normAutofit/>
          </a:bodyPr>
          <a:lstStyle/>
          <a:p>
            <a:r>
              <a:rPr lang="en-US" sz="4400" dirty="0"/>
              <a:t>Feature Selection</a:t>
            </a:r>
          </a:p>
        </p:txBody>
      </p:sp>
      <p:sp>
        <p:nvSpPr>
          <p:cNvPr id="3" name="Slide Number Placeholder 2">
            <a:extLst>
              <a:ext uri="{FF2B5EF4-FFF2-40B4-BE49-F238E27FC236}">
                <a16:creationId xmlns="" xmlns:a16="http://schemas.microsoft.com/office/drawing/2014/main" id="{94D1FE66-F4B1-465A-81F1-FE2694B34985}"/>
              </a:ext>
            </a:extLst>
          </p:cNvPr>
          <p:cNvSpPr>
            <a:spLocks noGrp="1"/>
          </p:cNvSpPr>
          <p:nvPr>
            <p:ph type="sldNum" sz="quarter" idx="12"/>
          </p:nvPr>
        </p:nvSpPr>
        <p:spPr/>
        <p:txBody>
          <a:bodyPr/>
          <a:lstStyle/>
          <a:p>
            <a:fld id="{B93D059A-05DA-454B-91A5-9453FF69BC9A}" type="slidenum">
              <a:rPr lang="en-US" smtClean="0"/>
              <a:pPr/>
              <a:t>17</a:t>
            </a:fld>
            <a:endParaRPr lang="en-US"/>
          </a:p>
        </p:txBody>
      </p:sp>
    </p:spTree>
    <p:extLst>
      <p:ext uri="{BB962C8B-B14F-4D97-AF65-F5344CB8AC3E}">
        <p14:creationId xmlns="" xmlns:p14="http://schemas.microsoft.com/office/powerpoint/2010/main" val="24910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03C6565E-5D68-4DAE-BB30-9DD2AA1032B2}"/>
              </a:ext>
            </a:extLst>
          </p:cNvPr>
          <p:cNvSpPr>
            <a:spLocks noGrp="1"/>
          </p:cNvSpPr>
          <p:nvPr>
            <p:ph type="title"/>
          </p:nvPr>
        </p:nvSpPr>
        <p:spPr/>
        <p:txBody>
          <a:bodyPr/>
          <a:lstStyle/>
          <a:p>
            <a:r>
              <a:rPr lang="en-US" dirty="0"/>
              <a:t>Feature Selection:</a:t>
            </a:r>
            <a:br>
              <a:rPr lang="en-US" dirty="0"/>
            </a:br>
            <a:r>
              <a:rPr lang="en-US" sz="1600" dirty="0"/>
              <a:t>Constant Variance:</a:t>
            </a:r>
          </a:p>
        </p:txBody>
      </p:sp>
      <p:sp>
        <p:nvSpPr>
          <p:cNvPr id="7" name="Content Placeholder 6">
            <a:extLst>
              <a:ext uri="{FF2B5EF4-FFF2-40B4-BE49-F238E27FC236}">
                <a16:creationId xmlns="" xmlns:a16="http://schemas.microsoft.com/office/drawing/2014/main" id="{9B4888A9-EA5D-4CF0-B410-349681EDFD36}"/>
              </a:ext>
            </a:extLst>
          </p:cNvPr>
          <p:cNvSpPr>
            <a:spLocks noGrp="1"/>
          </p:cNvSpPr>
          <p:nvPr>
            <p:ph sz="quarter" idx="1"/>
          </p:nvPr>
        </p:nvSpPr>
        <p:spPr/>
        <p:txBody>
          <a:bodyPr/>
          <a:lstStyle/>
          <a:p>
            <a:endParaRPr lang="en-US" dirty="0"/>
          </a:p>
          <a:p>
            <a:endParaRPr lang="en-US" dirty="0"/>
          </a:p>
          <a:p>
            <a:endParaRPr lang="en-US" dirty="0"/>
          </a:p>
          <a:p>
            <a:r>
              <a:rPr lang="en-US" dirty="0"/>
              <a:t>No Feature with constant variance (threshold=0) in any dataset.</a:t>
            </a:r>
          </a:p>
          <a:p>
            <a:r>
              <a:rPr lang="en-US" dirty="0"/>
              <a:t>No feature exclusion was done using this criteria.</a:t>
            </a:r>
          </a:p>
          <a:p>
            <a:pPr marL="0" indent="0">
              <a:buNone/>
            </a:pPr>
            <a:endParaRPr lang="en-US" dirty="0"/>
          </a:p>
        </p:txBody>
      </p:sp>
      <p:sp>
        <p:nvSpPr>
          <p:cNvPr id="4" name="Slide Number Placeholder 3">
            <a:extLst>
              <a:ext uri="{FF2B5EF4-FFF2-40B4-BE49-F238E27FC236}">
                <a16:creationId xmlns="" xmlns:a16="http://schemas.microsoft.com/office/drawing/2014/main" id="{65AE7C65-E55A-4A4C-9BEC-A2DAC00AF2A4}"/>
              </a:ext>
            </a:extLst>
          </p:cNvPr>
          <p:cNvSpPr>
            <a:spLocks noGrp="1"/>
          </p:cNvSpPr>
          <p:nvPr>
            <p:ph type="sldNum" sz="quarter" idx="15"/>
          </p:nvPr>
        </p:nvSpPr>
        <p:spPr/>
        <p:txBody>
          <a:bodyPr/>
          <a:lstStyle/>
          <a:p>
            <a:fld id="{B93D059A-05DA-454B-91A5-9453FF69BC9A}" type="slidenum">
              <a:rPr lang="en-US" smtClean="0"/>
              <a:pPr/>
              <a:t>18</a:t>
            </a:fld>
            <a:endParaRPr lang="en-US"/>
          </a:p>
        </p:txBody>
      </p:sp>
    </p:spTree>
    <p:extLst>
      <p:ext uri="{BB962C8B-B14F-4D97-AF65-F5344CB8AC3E}">
        <p14:creationId xmlns="" xmlns:p14="http://schemas.microsoft.com/office/powerpoint/2010/main" val="30590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5F94A1-FA4A-43CD-9163-0EEED4E0F85B}"/>
              </a:ext>
            </a:extLst>
          </p:cNvPr>
          <p:cNvSpPr>
            <a:spLocks noGrp="1"/>
          </p:cNvSpPr>
          <p:nvPr>
            <p:ph type="title"/>
          </p:nvPr>
        </p:nvSpPr>
        <p:spPr/>
        <p:txBody>
          <a:bodyPr/>
          <a:lstStyle/>
          <a:p>
            <a:r>
              <a:rPr lang="en-US" dirty="0"/>
              <a:t>Feature Selection:</a:t>
            </a:r>
            <a:br>
              <a:rPr lang="en-US" dirty="0"/>
            </a:br>
            <a:r>
              <a:rPr lang="en-US" sz="1600" dirty="0"/>
              <a:t>High Correlation Criteria:</a:t>
            </a:r>
          </a:p>
        </p:txBody>
      </p:sp>
      <p:sp>
        <p:nvSpPr>
          <p:cNvPr id="3" name="Content Placeholder 2">
            <a:extLst>
              <a:ext uri="{FF2B5EF4-FFF2-40B4-BE49-F238E27FC236}">
                <a16:creationId xmlns="" xmlns:a16="http://schemas.microsoft.com/office/drawing/2014/main" id="{54E25EB7-A769-47B2-8672-19BCE83F2582}"/>
              </a:ext>
            </a:extLst>
          </p:cNvPr>
          <p:cNvSpPr>
            <a:spLocks noGrp="1"/>
          </p:cNvSpPr>
          <p:nvPr>
            <p:ph sz="quarter" idx="1"/>
          </p:nvPr>
        </p:nvSpPr>
        <p:spPr/>
        <p:txBody>
          <a:bodyPr/>
          <a:lstStyle/>
          <a:p>
            <a:r>
              <a:rPr lang="en-US" sz="1800" dirty="0">
                <a:latin typeface="Times New Roman" panose="02020603050405020304" pitchFamily="18" charset="0"/>
              </a:rPr>
              <a:t>R</a:t>
            </a:r>
            <a:r>
              <a:rPr lang="en-US" sz="1800" b="0" i="0" u="none" strike="noStrike" baseline="0" dirty="0">
                <a:latin typeface="Times New Roman" panose="02020603050405020304" pitchFamily="18" charset="0"/>
              </a:rPr>
              <a:t>emoved features having high correlation(&gt;0.95) with other features for all datasets. </a:t>
            </a:r>
          </a:p>
          <a:p>
            <a:pPr marL="0" indent="0">
              <a:buNone/>
            </a:pPr>
            <a:endParaRPr lang="en-US" sz="1800" dirty="0">
              <a:latin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 xmlns:a16="http://schemas.microsoft.com/office/drawing/2014/main" id="{29BC3F54-EFDF-4C84-8FF3-6A6A3040EC79}"/>
              </a:ext>
            </a:extLst>
          </p:cNvPr>
          <p:cNvSpPr>
            <a:spLocks noGrp="1"/>
          </p:cNvSpPr>
          <p:nvPr>
            <p:ph type="sldNum" sz="quarter" idx="15"/>
          </p:nvPr>
        </p:nvSpPr>
        <p:spPr/>
        <p:txBody>
          <a:bodyPr/>
          <a:lstStyle/>
          <a:p>
            <a:fld id="{B93D059A-05DA-454B-91A5-9453FF69BC9A}" type="slidenum">
              <a:rPr lang="en-US" smtClean="0"/>
              <a:pPr/>
              <a:t>19</a:t>
            </a:fld>
            <a:endParaRPr lang="en-US"/>
          </a:p>
        </p:txBody>
      </p:sp>
      <p:pic>
        <p:nvPicPr>
          <p:cNvPr id="6" name="Picture 5">
            <a:extLst>
              <a:ext uri="{FF2B5EF4-FFF2-40B4-BE49-F238E27FC236}">
                <a16:creationId xmlns="" xmlns:a16="http://schemas.microsoft.com/office/drawing/2014/main" id="{00849845-4EBD-4FBF-9DB0-82C78864FCB3}"/>
              </a:ext>
            </a:extLst>
          </p:cNvPr>
          <p:cNvPicPr>
            <a:picLocks noChangeAspect="1"/>
          </p:cNvPicPr>
          <p:nvPr/>
        </p:nvPicPr>
        <p:blipFill>
          <a:blip r:embed="rId2"/>
          <a:stretch>
            <a:fillRect/>
          </a:stretch>
        </p:blipFill>
        <p:spPr>
          <a:xfrm>
            <a:off x="456625" y="2500182"/>
            <a:ext cx="7283727" cy="2368977"/>
          </a:xfrm>
          <a:prstGeom prst="rect">
            <a:avLst/>
          </a:prstGeom>
        </p:spPr>
      </p:pic>
      <p:pic>
        <p:nvPicPr>
          <p:cNvPr id="8" name="Picture 7">
            <a:extLst>
              <a:ext uri="{FF2B5EF4-FFF2-40B4-BE49-F238E27FC236}">
                <a16:creationId xmlns="" xmlns:a16="http://schemas.microsoft.com/office/drawing/2014/main" id="{F17EE3DE-DD79-4192-AA79-E2DA6FE5241B}"/>
              </a:ext>
            </a:extLst>
          </p:cNvPr>
          <p:cNvPicPr>
            <a:picLocks noChangeAspect="1"/>
          </p:cNvPicPr>
          <p:nvPr/>
        </p:nvPicPr>
        <p:blipFill>
          <a:blip r:embed="rId3"/>
          <a:stretch>
            <a:fillRect/>
          </a:stretch>
        </p:blipFill>
        <p:spPr>
          <a:xfrm>
            <a:off x="534092" y="4637087"/>
            <a:ext cx="7128792" cy="381053"/>
          </a:xfrm>
          <a:prstGeom prst="rect">
            <a:avLst/>
          </a:prstGeom>
        </p:spPr>
      </p:pic>
    </p:spTree>
    <p:extLst>
      <p:ext uri="{BB962C8B-B14F-4D97-AF65-F5344CB8AC3E}">
        <p14:creationId xmlns="" xmlns:p14="http://schemas.microsoft.com/office/powerpoint/2010/main" val="142299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Quick View On Project</a:t>
            </a:r>
            <a:endParaRPr lang="en-US" dirty="0"/>
          </a:p>
        </p:txBody>
      </p:sp>
      <p:sp>
        <p:nvSpPr>
          <p:cNvPr id="4" name="Slide Number Placeholder 3"/>
          <p:cNvSpPr>
            <a:spLocks noGrp="1"/>
          </p:cNvSpPr>
          <p:nvPr>
            <p:ph type="sldNum" sz="quarter" idx="15"/>
          </p:nvPr>
        </p:nvSpPr>
        <p:spPr/>
        <p:txBody>
          <a:bodyPr/>
          <a:lstStyle/>
          <a:p>
            <a:fld id="{B93D059A-05DA-454B-91A5-9453FF69BC9A}" type="slidenum">
              <a:rPr lang="en-US" smtClean="0"/>
              <a:pPr/>
              <a:t>2</a:t>
            </a:fld>
            <a:endParaRPr lang="en-US"/>
          </a:p>
        </p:txBody>
      </p:sp>
      <p:pic>
        <p:nvPicPr>
          <p:cNvPr id="1028" name="Picture 4"/>
          <p:cNvPicPr>
            <a:picLocks noGrp="1" noChangeAspect="1" noChangeArrowheads="1"/>
          </p:cNvPicPr>
          <p:nvPr>
            <p:ph sz="quarter" idx="1"/>
          </p:nvPr>
        </p:nvPicPr>
        <p:blipFill>
          <a:blip r:embed="rId2"/>
          <a:srcRect/>
          <a:stretch>
            <a:fillRect/>
          </a:stretch>
        </p:blipFill>
        <p:spPr bwMode="auto">
          <a:xfrm>
            <a:off x="1036046" y="1987054"/>
            <a:ext cx="6607788" cy="4099916"/>
          </a:xfrm>
          <a:prstGeom prst="rect">
            <a:avLst/>
          </a:prstGeom>
          <a:noFill/>
          <a:ln w="9525">
            <a:noFill/>
            <a:miter lim="800000"/>
            <a:headEnd/>
            <a:tailEnd/>
          </a:ln>
          <a:effectLst/>
        </p:spPr>
      </p:pic>
      <p:pic>
        <p:nvPicPr>
          <p:cNvPr id="9" name="Picture 2"/>
          <p:cNvPicPr>
            <a:picLocks noGrp="1" noChangeAspect="1" noChangeArrowheads="1"/>
          </p:cNvPicPr>
          <p:nvPr>
            <p:ph sz="quarter" idx="1"/>
          </p:nvPr>
        </p:nvPicPr>
        <p:blipFill>
          <a:blip r:embed="rId3"/>
          <a:srcRect/>
          <a:stretch>
            <a:fillRect/>
          </a:stretch>
        </p:blipFill>
        <p:spPr bwMode="auto">
          <a:xfrm>
            <a:off x="5857884" y="2571744"/>
            <a:ext cx="1643074" cy="500066"/>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Feature Selection</a:t>
            </a:r>
            <a:br>
              <a:rPr lang="en-IN" dirty="0"/>
            </a:br>
            <a:r>
              <a:rPr lang="en-IN" sz="1600" dirty="0"/>
              <a:t>Mutual Information Criteria:</a:t>
            </a:r>
            <a:br>
              <a:rPr lang="en-IN" sz="1600" dirty="0"/>
            </a:br>
            <a:r>
              <a:rPr lang="en-IN" sz="1100" dirty="0"/>
              <a:t>Threshold =0.15</a:t>
            </a:r>
            <a:endParaRPr lang="en-US" sz="1100" dirty="0"/>
          </a:p>
        </p:txBody>
      </p:sp>
      <p:pic>
        <p:nvPicPr>
          <p:cNvPr id="3" name="Content Placeholder 2">
            <a:extLst>
              <a:ext uri="{FF2B5EF4-FFF2-40B4-BE49-F238E27FC236}">
                <a16:creationId xmlns="" xmlns:a16="http://schemas.microsoft.com/office/drawing/2014/main" id="{A01FF699-F2DF-426A-85A3-4ACE22F08F1E}"/>
              </a:ext>
            </a:extLst>
          </p:cNvPr>
          <p:cNvPicPr>
            <a:picLocks noGrp="1" noChangeAspect="1"/>
          </p:cNvPicPr>
          <p:nvPr>
            <p:ph sz="quarter" idx="1"/>
          </p:nvPr>
        </p:nvPicPr>
        <p:blipFill>
          <a:blip r:embed="rId2"/>
          <a:stretch>
            <a:fillRect/>
          </a:stretch>
        </p:blipFill>
        <p:spPr>
          <a:xfrm>
            <a:off x="1380358" y="1651719"/>
            <a:ext cx="5621283" cy="4873625"/>
          </a:xfrm>
        </p:spPr>
      </p:pic>
      <p:sp>
        <p:nvSpPr>
          <p:cNvPr id="4" name="Slide Number Placeholder 3"/>
          <p:cNvSpPr>
            <a:spLocks noGrp="1"/>
          </p:cNvSpPr>
          <p:nvPr>
            <p:ph type="sldNum" sz="quarter" idx="15"/>
          </p:nvPr>
        </p:nvSpPr>
        <p:spPr/>
        <p:txBody>
          <a:bodyPr/>
          <a:lstStyle/>
          <a:p>
            <a:fld id="{B93D059A-05DA-454B-91A5-9453FF69BC9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5020FE4-BE8F-428F-9A9C-8B1CC5DA30FB}"/>
              </a:ext>
            </a:extLst>
          </p:cNvPr>
          <p:cNvSpPr>
            <a:spLocks noGrp="1"/>
          </p:cNvSpPr>
          <p:nvPr>
            <p:ph type="sldNum" sz="quarter" idx="15"/>
          </p:nvPr>
        </p:nvSpPr>
        <p:spPr/>
        <p:txBody>
          <a:bodyPr/>
          <a:lstStyle/>
          <a:p>
            <a:fld id="{B93D059A-05DA-454B-91A5-9453FF69BC9A}" type="slidenum">
              <a:rPr lang="en-US" smtClean="0"/>
              <a:pPr/>
              <a:t>21</a:t>
            </a:fld>
            <a:endParaRPr lang="en-US"/>
          </a:p>
        </p:txBody>
      </p:sp>
      <p:pic>
        <p:nvPicPr>
          <p:cNvPr id="10" name="Content Placeholder 9">
            <a:extLst>
              <a:ext uri="{FF2B5EF4-FFF2-40B4-BE49-F238E27FC236}">
                <a16:creationId xmlns="" xmlns:a16="http://schemas.microsoft.com/office/drawing/2014/main" id="{828C3CF8-04EC-45D1-8C25-6309012EBAD5}"/>
              </a:ext>
            </a:extLst>
          </p:cNvPr>
          <p:cNvPicPr>
            <a:picLocks noGrp="1" noChangeAspect="1"/>
          </p:cNvPicPr>
          <p:nvPr>
            <p:ph sz="quarter" idx="1"/>
          </p:nvPr>
        </p:nvPicPr>
        <p:blipFill>
          <a:blip r:embed="rId2"/>
          <a:stretch>
            <a:fillRect/>
          </a:stretch>
        </p:blipFill>
        <p:spPr>
          <a:xfrm>
            <a:off x="441426" y="1772816"/>
            <a:ext cx="7467600" cy="2952328"/>
          </a:xfrm>
        </p:spPr>
      </p:pic>
    </p:spTree>
    <p:extLst>
      <p:ext uri="{BB962C8B-B14F-4D97-AF65-F5344CB8AC3E}">
        <p14:creationId xmlns="" xmlns:p14="http://schemas.microsoft.com/office/powerpoint/2010/main" val="270192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29B103-02BB-4D99-A4E0-724717237CA5}"/>
              </a:ext>
            </a:extLst>
          </p:cNvPr>
          <p:cNvSpPr>
            <a:spLocks noGrp="1"/>
          </p:cNvSpPr>
          <p:nvPr>
            <p:ph type="title"/>
          </p:nvPr>
        </p:nvSpPr>
        <p:spPr>
          <a:xfrm>
            <a:off x="457200" y="32997"/>
            <a:ext cx="7467600" cy="1143000"/>
          </a:xfrm>
        </p:spPr>
        <p:txBody>
          <a:bodyPr>
            <a:normAutofit/>
          </a:bodyPr>
          <a:lstStyle/>
          <a:p>
            <a:r>
              <a:rPr lang="en-US" sz="3200" dirty="0"/>
              <a:t>Feature selection</a:t>
            </a:r>
            <a:r>
              <a:rPr lang="en-US" sz="1600" dirty="0"/>
              <a:t/>
            </a:r>
            <a:br>
              <a:rPr lang="en-US" sz="1600" dirty="0"/>
            </a:br>
            <a:r>
              <a:rPr lang="en-US" sz="1600" dirty="0"/>
              <a:t>Extra Tree Classifier Score:</a:t>
            </a:r>
            <a:br>
              <a:rPr lang="en-US" sz="1600" dirty="0"/>
            </a:br>
            <a:r>
              <a:rPr lang="en-IN" sz="1600" dirty="0"/>
              <a:t>Threshold =0.005</a:t>
            </a:r>
            <a:endParaRPr lang="en-US" sz="1600" dirty="0"/>
          </a:p>
        </p:txBody>
      </p:sp>
      <p:pic>
        <p:nvPicPr>
          <p:cNvPr id="6" name="Content Placeholder 5">
            <a:extLst>
              <a:ext uri="{FF2B5EF4-FFF2-40B4-BE49-F238E27FC236}">
                <a16:creationId xmlns="" xmlns:a16="http://schemas.microsoft.com/office/drawing/2014/main" id="{1D53881D-74F2-4EBB-ABD2-F701FB4FF433}"/>
              </a:ext>
            </a:extLst>
          </p:cNvPr>
          <p:cNvPicPr>
            <a:picLocks noGrp="1" noChangeAspect="1"/>
          </p:cNvPicPr>
          <p:nvPr>
            <p:ph sz="quarter" idx="1"/>
          </p:nvPr>
        </p:nvPicPr>
        <p:blipFill>
          <a:blip r:embed="rId2"/>
          <a:stretch>
            <a:fillRect/>
          </a:stretch>
        </p:blipFill>
        <p:spPr>
          <a:xfrm>
            <a:off x="971600" y="1395991"/>
            <a:ext cx="5745212" cy="4873625"/>
          </a:xfrm>
        </p:spPr>
      </p:pic>
      <p:sp>
        <p:nvSpPr>
          <p:cNvPr id="4" name="Slide Number Placeholder 3">
            <a:extLst>
              <a:ext uri="{FF2B5EF4-FFF2-40B4-BE49-F238E27FC236}">
                <a16:creationId xmlns="" xmlns:a16="http://schemas.microsoft.com/office/drawing/2014/main" id="{1274A2E0-4533-4B4C-A881-8834E4937B5A}"/>
              </a:ext>
            </a:extLst>
          </p:cNvPr>
          <p:cNvSpPr>
            <a:spLocks noGrp="1"/>
          </p:cNvSpPr>
          <p:nvPr>
            <p:ph type="sldNum" sz="quarter" idx="15"/>
          </p:nvPr>
        </p:nvSpPr>
        <p:spPr/>
        <p:txBody>
          <a:bodyPr/>
          <a:lstStyle/>
          <a:p>
            <a:fld id="{B93D059A-05DA-454B-91A5-9453FF69BC9A}" type="slidenum">
              <a:rPr lang="en-US" smtClean="0"/>
              <a:pPr/>
              <a:t>22</a:t>
            </a:fld>
            <a:endParaRPr lang="en-US"/>
          </a:p>
        </p:txBody>
      </p:sp>
    </p:spTree>
    <p:extLst>
      <p:ext uri="{BB962C8B-B14F-4D97-AF65-F5344CB8AC3E}">
        <p14:creationId xmlns="" xmlns:p14="http://schemas.microsoft.com/office/powerpoint/2010/main" val="2272604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272A6566-4EEA-459A-AF33-CAF107624517}"/>
              </a:ext>
            </a:extLst>
          </p:cNvPr>
          <p:cNvPicPr>
            <a:picLocks noGrp="1" noChangeAspect="1"/>
          </p:cNvPicPr>
          <p:nvPr>
            <p:ph sz="quarter" idx="1"/>
          </p:nvPr>
        </p:nvPicPr>
        <p:blipFill>
          <a:blip r:embed="rId2"/>
          <a:stretch>
            <a:fillRect/>
          </a:stretch>
        </p:blipFill>
        <p:spPr>
          <a:xfrm>
            <a:off x="467544" y="1772816"/>
            <a:ext cx="7467600" cy="2302542"/>
          </a:xfrm>
        </p:spPr>
      </p:pic>
      <p:sp>
        <p:nvSpPr>
          <p:cNvPr id="4" name="Slide Number Placeholder 3">
            <a:extLst>
              <a:ext uri="{FF2B5EF4-FFF2-40B4-BE49-F238E27FC236}">
                <a16:creationId xmlns="" xmlns:a16="http://schemas.microsoft.com/office/drawing/2014/main" id="{3B293530-A0BA-4C7C-8239-D8636312CE73}"/>
              </a:ext>
            </a:extLst>
          </p:cNvPr>
          <p:cNvSpPr>
            <a:spLocks noGrp="1"/>
          </p:cNvSpPr>
          <p:nvPr>
            <p:ph type="sldNum" sz="quarter" idx="15"/>
          </p:nvPr>
        </p:nvSpPr>
        <p:spPr/>
        <p:txBody>
          <a:bodyPr/>
          <a:lstStyle/>
          <a:p>
            <a:fld id="{B93D059A-05DA-454B-91A5-9453FF69BC9A}" type="slidenum">
              <a:rPr lang="en-US" smtClean="0"/>
              <a:pPr/>
              <a:t>23</a:t>
            </a:fld>
            <a:endParaRPr lang="en-US"/>
          </a:p>
        </p:txBody>
      </p:sp>
    </p:spTree>
    <p:extLst>
      <p:ext uri="{BB962C8B-B14F-4D97-AF65-F5344CB8AC3E}">
        <p14:creationId xmlns="" xmlns:p14="http://schemas.microsoft.com/office/powerpoint/2010/main" val="1862307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5984" y="1071546"/>
            <a:ext cx="6172216" cy="3071834"/>
          </a:xfrm>
        </p:spPr>
        <p:txBody>
          <a:bodyPr>
            <a:normAutofit/>
          </a:bodyPr>
          <a:lstStyle/>
          <a:p>
            <a:r>
              <a:rPr lang="en-IN" sz="3600" dirty="0"/>
              <a:t>Model Training and Choosing Right ML Model for our Problem of Classification</a:t>
            </a:r>
            <a:endParaRPr lang="en-US" sz="3600" dirty="0"/>
          </a:p>
        </p:txBody>
      </p:sp>
      <p:sp>
        <p:nvSpPr>
          <p:cNvPr id="3" name="Slide Number Placeholder 2"/>
          <p:cNvSpPr>
            <a:spLocks noGrp="1"/>
          </p:cNvSpPr>
          <p:nvPr>
            <p:ph type="sldNum" sz="quarter" idx="12"/>
          </p:nvPr>
        </p:nvSpPr>
        <p:spPr/>
        <p:txBody>
          <a:bodyPr/>
          <a:lstStyle/>
          <a:p>
            <a:fld id="{B93D059A-05DA-454B-91A5-9453FF69BC9A}" type="slidenum">
              <a:rPr lang="en-US" smtClean="0"/>
              <a:pPr/>
              <a:t>24</a:t>
            </a:fld>
            <a:endParaRPr lang="en-US"/>
          </a:p>
        </p:txBody>
      </p:sp>
    </p:spTree>
    <p:extLst>
      <p:ext uri="{BB962C8B-B14F-4D97-AF65-F5344CB8AC3E}">
        <p14:creationId xmlns="" xmlns:p14="http://schemas.microsoft.com/office/powerpoint/2010/main" val="3648514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543956" cy="1714488"/>
          </a:xfrm>
        </p:spPr>
        <p:txBody>
          <a:bodyPr>
            <a:noAutofit/>
          </a:bodyPr>
          <a:lstStyle/>
          <a:p>
            <a:r>
              <a:rPr lang="en-IN" sz="2000" b="1" dirty="0"/>
              <a:t>Finally Time For Choosing Right Machine Learning </a:t>
            </a:r>
            <a:r>
              <a:rPr lang="en-IN" sz="2000" b="1" dirty="0" err="1"/>
              <a:t>Algo</a:t>
            </a:r>
            <a:r>
              <a:rPr lang="en-IN" sz="2000" b="1" dirty="0"/>
              <a:t> and making Model So That We can Classify These Activities as much Accurately as much Possible for us by Training ,Testing &amp; Validating.</a:t>
            </a:r>
            <a:endParaRPr lang="en-US" sz="2000" b="1" dirty="0"/>
          </a:p>
        </p:txBody>
      </p:sp>
      <p:sp>
        <p:nvSpPr>
          <p:cNvPr id="3" name="Slide Number Placeholder 2"/>
          <p:cNvSpPr>
            <a:spLocks noGrp="1"/>
          </p:cNvSpPr>
          <p:nvPr>
            <p:ph type="sldNum" sz="quarter" idx="12"/>
          </p:nvPr>
        </p:nvSpPr>
        <p:spPr/>
        <p:txBody>
          <a:bodyPr/>
          <a:lstStyle/>
          <a:p>
            <a:fld id="{B93D059A-05DA-454B-91A5-9453FF69BC9A}" type="slidenum">
              <a:rPr lang="en-US" smtClean="0"/>
              <a:pPr/>
              <a:t>25</a:t>
            </a:fld>
            <a:endParaRPr lang="en-US"/>
          </a:p>
        </p:txBody>
      </p:sp>
      <p:pic>
        <p:nvPicPr>
          <p:cNvPr id="15362" name="Picture 2"/>
          <p:cNvPicPr>
            <a:picLocks noChangeAspect="1" noChangeArrowheads="1"/>
          </p:cNvPicPr>
          <p:nvPr/>
        </p:nvPicPr>
        <p:blipFill>
          <a:blip r:embed="rId2"/>
          <a:srcRect/>
          <a:stretch>
            <a:fillRect/>
          </a:stretch>
        </p:blipFill>
        <p:spPr bwMode="auto">
          <a:xfrm>
            <a:off x="642910" y="2285992"/>
            <a:ext cx="7104066" cy="4078698"/>
          </a:xfrm>
          <a:prstGeom prst="rect">
            <a:avLst/>
          </a:prstGeom>
          <a:noFill/>
          <a:ln w="9525">
            <a:noFill/>
            <a:miter lim="800000"/>
            <a:headEnd/>
            <a:tailEnd/>
          </a:ln>
          <a:effectLst/>
        </p:spPr>
      </p:pic>
      <p:pic>
        <p:nvPicPr>
          <p:cNvPr id="15364" name="Picture 4" descr="4,504 Excited Emoji Illustrations &amp;amp; Clip Art - iStock"/>
          <p:cNvPicPr>
            <a:picLocks noChangeAspect="1" noChangeArrowheads="1"/>
          </p:cNvPicPr>
          <p:nvPr/>
        </p:nvPicPr>
        <p:blipFill>
          <a:blip r:embed="rId3"/>
          <a:srcRect/>
          <a:stretch>
            <a:fillRect/>
          </a:stretch>
        </p:blipFill>
        <p:spPr bwMode="auto">
          <a:xfrm>
            <a:off x="6572264" y="1785926"/>
            <a:ext cx="2043086" cy="169923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58138" cy="725470"/>
          </a:xfrm>
        </p:spPr>
        <p:txBody>
          <a:bodyPr/>
          <a:lstStyle/>
          <a:p>
            <a:r>
              <a:rPr lang="en-IN" dirty="0"/>
              <a:t>Training Models</a:t>
            </a:r>
            <a:endParaRPr lang="en-US" dirty="0"/>
          </a:p>
        </p:txBody>
      </p:sp>
      <p:sp>
        <p:nvSpPr>
          <p:cNvPr id="3" name="Slide Number Placeholder 2"/>
          <p:cNvSpPr>
            <a:spLocks noGrp="1"/>
          </p:cNvSpPr>
          <p:nvPr>
            <p:ph type="sldNum" sz="quarter" idx="12"/>
          </p:nvPr>
        </p:nvSpPr>
        <p:spPr/>
        <p:txBody>
          <a:bodyPr/>
          <a:lstStyle/>
          <a:p>
            <a:fld id="{B93D059A-05DA-454B-91A5-9453FF69BC9A}" type="slidenum">
              <a:rPr lang="en-US" smtClean="0"/>
              <a:pPr/>
              <a:t>26</a:t>
            </a:fld>
            <a:endParaRPr lang="en-US"/>
          </a:p>
        </p:txBody>
      </p:sp>
      <p:sp>
        <p:nvSpPr>
          <p:cNvPr id="8" name="TextBox 7">
            <a:extLst>
              <a:ext uri="{FF2B5EF4-FFF2-40B4-BE49-F238E27FC236}">
                <a16:creationId xmlns="" xmlns:a16="http://schemas.microsoft.com/office/drawing/2014/main" id="{2B69C434-181F-46A3-AB1E-E5DBCFDF3EED}"/>
              </a:ext>
            </a:extLst>
          </p:cNvPr>
          <p:cNvSpPr txBox="1"/>
          <p:nvPr/>
        </p:nvSpPr>
        <p:spPr>
          <a:xfrm>
            <a:off x="500034" y="1000108"/>
            <a:ext cx="7929618"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First calculate Time Domain features, then transformed signals from Time Domain to Frequency Domain signal data, then calculated Frequency Domain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Divided each dataset into 70:30 ratio</a:t>
            </a:r>
          </a:p>
          <a:p>
            <a:pPr marL="285750" indent="-285750"/>
            <a:r>
              <a:rPr lang="en-US" dirty="0"/>
              <a:t>    fitted and predicted Logistic regression , SVM, Random Forest model separately on each data </a:t>
            </a:r>
          </a:p>
          <a:p>
            <a:pPr marL="285750" indent="-285750"/>
            <a:endParaRPr lang="en-US" dirty="0"/>
          </a:p>
          <a:p>
            <a:pPr marL="285750" indent="-285750">
              <a:buFont typeface="Arial" panose="020B0604020202020204" pitchFamily="34" charset="0"/>
              <a:buChar char="•"/>
            </a:pPr>
            <a:r>
              <a:rPr lang="en-US" dirty="0"/>
              <a:t> Performed hyperparameter tuning on each data; got parameter set for each algorithm for each dataset separately which was working better than some other parameters of that particular case</a:t>
            </a:r>
          </a:p>
          <a:p>
            <a:pPr marL="285750" indent="-285750">
              <a:buFont typeface="Arial" panose="020B0604020202020204" pitchFamily="34" charset="0"/>
              <a:buChar char="•"/>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208"/>
            <a:ext cx="7467600" cy="868346"/>
          </a:xfrm>
        </p:spPr>
        <p:txBody>
          <a:bodyPr/>
          <a:lstStyle/>
          <a:p>
            <a:r>
              <a:rPr lang="en-IN" dirty="0"/>
              <a:t>Testing &amp; Validating Models</a:t>
            </a:r>
            <a:endParaRPr lang="en-US" dirty="0"/>
          </a:p>
        </p:txBody>
      </p:sp>
      <p:sp>
        <p:nvSpPr>
          <p:cNvPr id="3" name="Slide Number Placeholder 2"/>
          <p:cNvSpPr>
            <a:spLocks noGrp="1"/>
          </p:cNvSpPr>
          <p:nvPr>
            <p:ph type="sldNum" sz="quarter" idx="12"/>
          </p:nvPr>
        </p:nvSpPr>
        <p:spPr/>
        <p:txBody>
          <a:bodyPr/>
          <a:lstStyle/>
          <a:p>
            <a:fld id="{B93D059A-05DA-454B-91A5-9453FF69BC9A}" type="slidenum">
              <a:rPr lang="en-US" smtClean="0"/>
              <a:pPr/>
              <a:t>27</a:t>
            </a:fld>
            <a:endParaRPr lang="en-US"/>
          </a:p>
        </p:txBody>
      </p:sp>
      <p:sp>
        <p:nvSpPr>
          <p:cNvPr id="6" name="TextBox 5">
            <a:extLst>
              <a:ext uri="{FF2B5EF4-FFF2-40B4-BE49-F238E27FC236}">
                <a16:creationId xmlns="" xmlns:a16="http://schemas.microsoft.com/office/drawing/2014/main" id="{CF1A736D-281A-4835-97EA-D3EDACD3506F}"/>
              </a:ext>
            </a:extLst>
          </p:cNvPr>
          <p:cNvSpPr txBox="1"/>
          <p:nvPr/>
        </p:nvSpPr>
        <p:spPr>
          <a:xfrm>
            <a:off x="457200" y="1500174"/>
            <a:ext cx="767181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Took data on participant 5,6,7,8; again perform hyper parameter tuning (taking the best parameter set from previously fitted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Fitted and got prediction from each data and calculate mean training and testing accuracy for each parameter combination and took parameter combination which was working better than others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time we got that parameter combination which is working better among all parameter combinations (parameter combinations are made from all parameters obtained as best for previously separately fitted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Next fitted hard voting classifier taking SVM and random forest (logistic was getting low accuracy during the parameter combination choosing told at the last step)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Checked the model working performance over two out-of-time data</a:t>
            </a:r>
          </a:p>
          <a:p>
            <a:pPr marL="285750" indent="-285750">
              <a:buFont typeface="Arial" panose="020B0604020202020204" pitchFamily="34" charset="0"/>
              <a:buChar char="•"/>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7000"/>
              </a:lnSpc>
              <a:spcAft>
                <a:spcPts val="0"/>
              </a:spcAft>
            </a:pPr>
            <a:r>
              <a:rPr lang="en-US" sz="6600" dirty="0">
                <a:latin typeface="Calibri" panose="020F0502020204030204" pitchFamily="34" charset="0"/>
                <a:cs typeface="Times New Roman" panose="02020603050405020304" pitchFamily="18" charset="0"/>
              </a:rPr>
              <a:t>Results</a:t>
            </a:r>
            <a:endParaRPr lang="en-US" sz="6600" dirty="0"/>
          </a:p>
        </p:txBody>
      </p:sp>
      <p:sp>
        <p:nvSpPr>
          <p:cNvPr id="3" name="Slide Number Placeholder 2"/>
          <p:cNvSpPr>
            <a:spLocks noGrp="1"/>
          </p:cNvSpPr>
          <p:nvPr>
            <p:ph type="sldNum" sz="quarter" idx="12"/>
          </p:nvPr>
        </p:nvSpPr>
        <p:spPr/>
        <p:txBody>
          <a:bodyPr/>
          <a:lstStyle/>
          <a:p>
            <a:fld id="{B93D059A-05DA-454B-91A5-9453FF69BC9A}" type="slidenum">
              <a:rPr lang="en-US" smtClean="0"/>
              <a:pPr/>
              <a:t>28</a:t>
            </a:fld>
            <a:endParaRPr lang="en-US"/>
          </a:p>
        </p:txBody>
      </p:sp>
      <p:sp>
        <p:nvSpPr>
          <p:cNvPr id="6" name="TextBox 5">
            <a:extLst>
              <a:ext uri="{FF2B5EF4-FFF2-40B4-BE49-F238E27FC236}">
                <a16:creationId xmlns="" xmlns:a16="http://schemas.microsoft.com/office/drawing/2014/main" id="{F49F6DD0-E3B8-4755-8818-19E75FFAA263}"/>
              </a:ext>
            </a:extLst>
          </p:cNvPr>
          <p:cNvSpPr txBox="1"/>
          <p:nvPr/>
        </p:nvSpPr>
        <p:spPr>
          <a:xfrm>
            <a:off x="611560" y="1700808"/>
            <a:ext cx="7467600"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Out of time data accuracy for final model for data 9 = 98.33%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Out of time data accuracy for final model for data 10 = 94.37%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 xmlns:a16="http://schemas.microsoft.com/office/drawing/2014/main" id="{C506C4F9-D601-412B-9148-92F1CC3E3F01}"/>
              </a:ext>
            </a:extLst>
          </p:cNvPr>
          <p:cNvGraphicFramePr>
            <a:graphicFrameLocks noGrp="1"/>
          </p:cNvGraphicFramePr>
          <p:nvPr>
            <p:extLst>
              <p:ext uri="{D42A27DB-BD31-4B8C-83A1-F6EECF244321}">
                <p14:modId xmlns="" xmlns:p14="http://schemas.microsoft.com/office/powerpoint/2010/main" val="4224364564"/>
              </p:ext>
            </p:extLst>
          </p:nvPr>
        </p:nvGraphicFramePr>
        <p:xfrm>
          <a:off x="1222375" y="3106864"/>
          <a:ext cx="5937250" cy="2201418"/>
        </p:xfrm>
        <a:graphic>
          <a:graphicData uri="http://schemas.openxmlformats.org/drawingml/2006/table">
            <a:tbl>
              <a:tblPr firstRow="1" firstCol="1" bandRow="1">
                <a:tableStyleId>{5C22544A-7EE6-4342-B048-85BDC9FD1C3A}</a:tableStyleId>
              </a:tblPr>
              <a:tblGrid>
                <a:gridCol w="1187450">
                  <a:extLst>
                    <a:ext uri="{9D8B030D-6E8A-4147-A177-3AD203B41FA5}">
                      <a16:colId xmlns="" xmlns:a16="http://schemas.microsoft.com/office/drawing/2014/main" val="2070466477"/>
                    </a:ext>
                  </a:extLst>
                </a:gridCol>
                <a:gridCol w="1187450">
                  <a:extLst>
                    <a:ext uri="{9D8B030D-6E8A-4147-A177-3AD203B41FA5}">
                      <a16:colId xmlns="" xmlns:a16="http://schemas.microsoft.com/office/drawing/2014/main" val="1680029365"/>
                    </a:ext>
                  </a:extLst>
                </a:gridCol>
                <a:gridCol w="1187450">
                  <a:extLst>
                    <a:ext uri="{9D8B030D-6E8A-4147-A177-3AD203B41FA5}">
                      <a16:colId xmlns="" xmlns:a16="http://schemas.microsoft.com/office/drawing/2014/main" val="730376725"/>
                    </a:ext>
                  </a:extLst>
                </a:gridCol>
                <a:gridCol w="1187450">
                  <a:extLst>
                    <a:ext uri="{9D8B030D-6E8A-4147-A177-3AD203B41FA5}">
                      <a16:colId xmlns="" xmlns:a16="http://schemas.microsoft.com/office/drawing/2014/main" val="3973951583"/>
                    </a:ext>
                  </a:extLst>
                </a:gridCol>
                <a:gridCol w="1187450">
                  <a:extLst>
                    <a:ext uri="{9D8B030D-6E8A-4147-A177-3AD203B41FA5}">
                      <a16:colId xmlns="" xmlns:a16="http://schemas.microsoft.com/office/drawing/2014/main" val="3578473410"/>
                    </a:ext>
                  </a:extLst>
                </a:gridCol>
              </a:tblGrid>
              <a:tr h="0">
                <a:tc>
                  <a:txBody>
                    <a:bodyPr/>
                    <a:lstStyle/>
                    <a:p>
                      <a:pPr algn="just">
                        <a:lnSpc>
                          <a:spcPct val="107000"/>
                        </a:lnSpc>
                        <a:spcAft>
                          <a:spcPts val="0"/>
                        </a:spcAft>
                      </a:pPr>
                      <a:r>
                        <a:rPr lang="en-US" sz="1500">
                          <a:effectLst/>
                        </a:rPr>
                        <a:t>Class Labels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Recall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33259759"/>
                  </a:ext>
                </a:extLst>
              </a:tr>
              <a:tr h="0">
                <a:tc>
                  <a:txBody>
                    <a:bodyPr/>
                    <a:lstStyle/>
                    <a:p>
                      <a:pPr algn="ctr">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298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22138783"/>
                  </a:ext>
                </a:extLst>
              </a:tr>
              <a:tr h="0">
                <a:tc>
                  <a:txBody>
                    <a:bodyPr/>
                    <a:lstStyle/>
                    <a:p>
                      <a:pPr algn="ctr">
                        <a:lnSpc>
                          <a:spcPct val="107000"/>
                        </a:lnSpc>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424077209"/>
                  </a:ext>
                </a:extLst>
              </a:tr>
              <a:tr h="0">
                <a:tc>
                  <a:txBody>
                    <a:bodyPr/>
                    <a:lstStyle/>
                    <a:p>
                      <a:pPr algn="ctr">
                        <a:lnSpc>
                          <a:spcPct val="107000"/>
                        </a:lnSpc>
                        <a:spcAft>
                          <a:spcPts val="0"/>
                        </a:spcAft>
                      </a:pPr>
                      <a:r>
                        <a:rPr lang="en-US" sz="15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492434863"/>
                  </a:ext>
                </a:extLst>
              </a:tr>
              <a:tr h="0">
                <a:tc>
                  <a:txBody>
                    <a:bodyPr/>
                    <a:lstStyle/>
                    <a:p>
                      <a:pPr algn="ctr">
                        <a:lnSpc>
                          <a:spcPct val="107000"/>
                        </a:lnSpc>
                        <a:spcAft>
                          <a:spcPts val="0"/>
                        </a:spcAft>
                      </a:pPr>
                      <a:r>
                        <a:rPr lang="en-US" sz="15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0699275"/>
                  </a:ext>
                </a:extLst>
              </a:tr>
              <a:tr h="0">
                <a:tc>
                  <a:txBody>
                    <a:bodyPr/>
                    <a:lstStyle/>
                    <a:p>
                      <a:pPr algn="ctr">
                        <a:lnSpc>
                          <a:spcPct val="107000"/>
                        </a:lnSpc>
                        <a:spcAft>
                          <a:spcPts val="0"/>
                        </a:spcAft>
                      </a:pPr>
                      <a:r>
                        <a:rPr lang="en-US" sz="15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64275595"/>
                  </a:ext>
                </a:extLst>
              </a:tr>
              <a:tr h="0">
                <a:tc>
                  <a:txBody>
                    <a:bodyPr/>
                    <a:lstStyle/>
                    <a:p>
                      <a:pPr algn="ctr">
                        <a:lnSpc>
                          <a:spcPct val="107000"/>
                        </a:lnSpc>
                        <a:spcAft>
                          <a:spcPts val="0"/>
                        </a:spcAft>
                      </a:pPr>
                      <a:r>
                        <a:rPr lang="en-US" sz="15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557594810"/>
                  </a:ext>
                </a:extLst>
              </a:tr>
              <a:tr h="40005">
                <a:tc>
                  <a:txBody>
                    <a:bodyPr/>
                    <a:lstStyle/>
                    <a:p>
                      <a:pPr algn="ctr">
                        <a:lnSpc>
                          <a:spcPct val="107000"/>
                        </a:lnSpc>
                        <a:spcAft>
                          <a:spcPts val="0"/>
                        </a:spcAft>
                      </a:pPr>
                      <a:r>
                        <a:rPr lang="en-US" sz="15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dirty="0">
                          <a:effectLst/>
                        </a:rPr>
                        <a:t>297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95910190"/>
                  </a:ext>
                </a:extLst>
              </a:tr>
            </a:tbl>
          </a:graphicData>
        </a:graphic>
      </p:graphicFrame>
      <p:sp>
        <p:nvSpPr>
          <p:cNvPr id="9" name="TextBox 8">
            <a:extLst>
              <a:ext uri="{FF2B5EF4-FFF2-40B4-BE49-F238E27FC236}">
                <a16:creationId xmlns="" xmlns:a16="http://schemas.microsoft.com/office/drawing/2014/main" id="{AFB3AA05-29F3-4AEC-8125-D6878948068E}"/>
              </a:ext>
            </a:extLst>
          </p:cNvPr>
          <p:cNvSpPr txBox="1"/>
          <p:nvPr/>
        </p:nvSpPr>
        <p:spPr>
          <a:xfrm>
            <a:off x="1222375" y="2630309"/>
            <a:ext cx="6445969" cy="369332"/>
          </a:xfrm>
          <a:prstGeom prst="rect">
            <a:avLst/>
          </a:prstGeom>
          <a:noFill/>
        </p:spPr>
        <p:txBody>
          <a:bodyPr wrap="square" rtlCol="0">
            <a:spAutoFit/>
          </a:bodyPr>
          <a:lstStyle/>
          <a:p>
            <a:r>
              <a:rPr lang="en-US" sz="1800" i="1" dirty="0">
                <a:effectLst/>
                <a:latin typeface="Times New Roman" panose="02020603050405020304" pitchFamily="18" charset="0"/>
                <a:ea typeface="Calibri" panose="020F0502020204030204" pitchFamily="34" charset="0"/>
              </a:rPr>
              <a:t>Classification report (Precision, Recall, F1 Score) for participant 9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6F1A6A0-8490-4A86-A2EB-3B0D29F0DB66}"/>
              </a:ext>
            </a:extLst>
          </p:cNvPr>
          <p:cNvSpPr>
            <a:spLocks noGrp="1"/>
          </p:cNvSpPr>
          <p:nvPr>
            <p:ph type="sldNum" sz="quarter" idx="12"/>
          </p:nvPr>
        </p:nvSpPr>
        <p:spPr/>
        <p:txBody>
          <a:bodyPr/>
          <a:lstStyle/>
          <a:p>
            <a:fld id="{B93D059A-05DA-454B-91A5-9453FF69BC9A}" type="slidenum">
              <a:rPr lang="en-US" smtClean="0"/>
              <a:pPr/>
              <a:t>29</a:t>
            </a:fld>
            <a:endParaRPr lang="en-US"/>
          </a:p>
        </p:txBody>
      </p:sp>
      <p:graphicFrame>
        <p:nvGraphicFramePr>
          <p:cNvPr id="4" name="Table 3">
            <a:extLst>
              <a:ext uri="{FF2B5EF4-FFF2-40B4-BE49-F238E27FC236}">
                <a16:creationId xmlns="" xmlns:a16="http://schemas.microsoft.com/office/drawing/2014/main" id="{97F5822D-F0ED-4A80-A27A-951AA8864046}"/>
              </a:ext>
            </a:extLst>
          </p:cNvPr>
          <p:cNvGraphicFramePr>
            <a:graphicFrameLocks noGrp="1"/>
          </p:cNvGraphicFramePr>
          <p:nvPr>
            <p:extLst>
              <p:ext uri="{D42A27DB-BD31-4B8C-83A1-F6EECF244321}">
                <p14:modId xmlns="" xmlns:p14="http://schemas.microsoft.com/office/powerpoint/2010/main" val="4155310694"/>
              </p:ext>
            </p:extLst>
          </p:nvPr>
        </p:nvGraphicFramePr>
        <p:xfrm>
          <a:off x="1237705" y="1429322"/>
          <a:ext cx="5937250" cy="3913632"/>
        </p:xfrm>
        <a:graphic>
          <a:graphicData uri="http://schemas.openxmlformats.org/drawingml/2006/table">
            <a:tbl>
              <a:tblPr firstRow="1" firstCol="1" bandRow="1">
                <a:tableStyleId>{5C22544A-7EE6-4342-B048-85BDC9FD1C3A}</a:tableStyleId>
              </a:tblPr>
              <a:tblGrid>
                <a:gridCol w="796925">
                  <a:extLst>
                    <a:ext uri="{9D8B030D-6E8A-4147-A177-3AD203B41FA5}">
                      <a16:colId xmlns="" xmlns:a16="http://schemas.microsoft.com/office/drawing/2014/main" val="2004516984"/>
                    </a:ext>
                  </a:extLst>
                </a:gridCol>
                <a:gridCol w="686435">
                  <a:extLst>
                    <a:ext uri="{9D8B030D-6E8A-4147-A177-3AD203B41FA5}">
                      <a16:colId xmlns="" xmlns:a16="http://schemas.microsoft.com/office/drawing/2014/main" val="410706504"/>
                    </a:ext>
                  </a:extLst>
                </a:gridCol>
                <a:gridCol w="742315">
                  <a:extLst>
                    <a:ext uri="{9D8B030D-6E8A-4147-A177-3AD203B41FA5}">
                      <a16:colId xmlns="" xmlns:a16="http://schemas.microsoft.com/office/drawing/2014/main" val="3783824265"/>
                    </a:ext>
                  </a:extLst>
                </a:gridCol>
                <a:gridCol w="742315">
                  <a:extLst>
                    <a:ext uri="{9D8B030D-6E8A-4147-A177-3AD203B41FA5}">
                      <a16:colId xmlns="" xmlns:a16="http://schemas.microsoft.com/office/drawing/2014/main" val="2394637422"/>
                    </a:ext>
                  </a:extLst>
                </a:gridCol>
                <a:gridCol w="742315">
                  <a:extLst>
                    <a:ext uri="{9D8B030D-6E8A-4147-A177-3AD203B41FA5}">
                      <a16:colId xmlns="" xmlns:a16="http://schemas.microsoft.com/office/drawing/2014/main" val="1789688902"/>
                    </a:ext>
                  </a:extLst>
                </a:gridCol>
                <a:gridCol w="742315">
                  <a:extLst>
                    <a:ext uri="{9D8B030D-6E8A-4147-A177-3AD203B41FA5}">
                      <a16:colId xmlns="" xmlns:a16="http://schemas.microsoft.com/office/drawing/2014/main" val="4185798602"/>
                    </a:ext>
                  </a:extLst>
                </a:gridCol>
                <a:gridCol w="742315">
                  <a:extLst>
                    <a:ext uri="{9D8B030D-6E8A-4147-A177-3AD203B41FA5}">
                      <a16:colId xmlns="" xmlns:a16="http://schemas.microsoft.com/office/drawing/2014/main" val="2489273264"/>
                    </a:ext>
                  </a:extLst>
                </a:gridCol>
                <a:gridCol w="742315">
                  <a:extLst>
                    <a:ext uri="{9D8B030D-6E8A-4147-A177-3AD203B41FA5}">
                      <a16:colId xmlns="" xmlns:a16="http://schemas.microsoft.com/office/drawing/2014/main" val="3079429145"/>
                    </a:ext>
                  </a:extLst>
                </a:gridCol>
              </a:tblGrid>
              <a:tr h="0">
                <a:tc>
                  <a:txBody>
                    <a:bodyPr/>
                    <a:lstStyle/>
                    <a:p>
                      <a:pPr algn="just">
                        <a:lnSpc>
                          <a:spcPct val="107000"/>
                        </a:lnSpc>
                        <a:spcAft>
                          <a:spcPts val="0"/>
                        </a:spcAft>
                      </a:pPr>
                      <a:r>
                        <a:rPr lang="en-US" sz="15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56784195"/>
                  </a:ext>
                </a:extLst>
              </a:tr>
              <a:tr h="0">
                <a:tc>
                  <a:txBody>
                    <a:bodyPr/>
                    <a:lstStyle/>
                    <a:p>
                      <a:pPr algn="just">
                        <a:lnSpc>
                          <a:spcPct val="107000"/>
                        </a:lnSpc>
                        <a:spcAft>
                          <a:spcPts val="0"/>
                        </a:spcAft>
                      </a:pPr>
                      <a:r>
                        <a:rPr lang="en-US" sz="1500">
                          <a:effectLst/>
                        </a:rPr>
                        <a:t>Actual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 298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652364474"/>
                  </a:ext>
                </a:extLst>
              </a:tr>
              <a:tr h="0">
                <a:tc>
                  <a:txBody>
                    <a:bodyPr/>
                    <a:lstStyle/>
                    <a:p>
                      <a:pPr algn="just">
                        <a:lnSpc>
                          <a:spcPct val="107000"/>
                        </a:lnSpc>
                        <a:spcAft>
                          <a:spcPts val="0"/>
                        </a:spcAft>
                      </a:pPr>
                      <a:r>
                        <a:rPr lang="en-US" sz="1500">
                          <a:effectLst/>
                        </a:rPr>
                        <a:t>Actual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071521282"/>
                  </a:ext>
                </a:extLst>
              </a:tr>
              <a:tr h="0">
                <a:tc>
                  <a:txBody>
                    <a:bodyPr/>
                    <a:lstStyle/>
                    <a:p>
                      <a:pPr algn="just">
                        <a:lnSpc>
                          <a:spcPct val="107000"/>
                        </a:lnSpc>
                        <a:spcAft>
                          <a:spcPts val="0"/>
                        </a:spcAft>
                      </a:pPr>
                      <a:r>
                        <a:rPr lang="en-US" sz="1500">
                          <a:effectLst/>
                        </a:rPr>
                        <a:t>Actual 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950123387"/>
                  </a:ext>
                </a:extLst>
              </a:tr>
              <a:tr h="0">
                <a:tc>
                  <a:txBody>
                    <a:bodyPr/>
                    <a:lstStyle/>
                    <a:p>
                      <a:pPr algn="just">
                        <a:lnSpc>
                          <a:spcPct val="107000"/>
                        </a:lnSpc>
                        <a:spcAft>
                          <a:spcPts val="0"/>
                        </a:spcAft>
                      </a:pPr>
                      <a:r>
                        <a:rPr lang="en-US" sz="1500">
                          <a:effectLst/>
                        </a:rPr>
                        <a:t>Actual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294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39028872"/>
                  </a:ext>
                </a:extLst>
              </a:tr>
              <a:tr h="0">
                <a:tc>
                  <a:txBody>
                    <a:bodyPr/>
                    <a:lstStyle/>
                    <a:p>
                      <a:pPr algn="just">
                        <a:lnSpc>
                          <a:spcPct val="107000"/>
                        </a:lnSpc>
                        <a:spcAft>
                          <a:spcPts val="0"/>
                        </a:spcAft>
                      </a:pPr>
                      <a:r>
                        <a:rPr lang="en-US" sz="1500">
                          <a:effectLst/>
                        </a:rPr>
                        <a:t>Actual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296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16954162"/>
                  </a:ext>
                </a:extLst>
              </a:tr>
              <a:tr h="0">
                <a:tc>
                  <a:txBody>
                    <a:bodyPr/>
                    <a:lstStyle/>
                    <a:p>
                      <a:pPr algn="just">
                        <a:lnSpc>
                          <a:spcPct val="107000"/>
                        </a:lnSpc>
                        <a:spcAft>
                          <a:spcPts val="0"/>
                        </a:spcAft>
                      </a:pPr>
                      <a:r>
                        <a:rPr lang="en-US" sz="1500">
                          <a:effectLst/>
                        </a:rPr>
                        <a:t>Actual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290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54657810"/>
                  </a:ext>
                </a:extLst>
              </a:tr>
              <a:tr h="0">
                <a:tc>
                  <a:txBody>
                    <a:bodyPr/>
                    <a:lstStyle/>
                    <a:p>
                      <a:pPr algn="just">
                        <a:lnSpc>
                          <a:spcPct val="107000"/>
                        </a:lnSpc>
                        <a:spcAft>
                          <a:spcPts val="0"/>
                        </a:spcAft>
                      </a:pPr>
                      <a:r>
                        <a:rPr lang="en-US" sz="1500">
                          <a:effectLst/>
                        </a:rPr>
                        <a:t>Actual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dirty="0">
                          <a:effectLst/>
                        </a:rPr>
                        <a:t>282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126971848"/>
                  </a:ext>
                </a:extLst>
              </a:tr>
            </a:tbl>
          </a:graphicData>
        </a:graphic>
      </p:graphicFrame>
      <p:sp>
        <p:nvSpPr>
          <p:cNvPr id="5" name="Rectangle 1">
            <a:extLst>
              <a:ext uri="{FF2B5EF4-FFF2-40B4-BE49-F238E27FC236}">
                <a16:creationId xmlns="" xmlns:a16="http://schemas.microsoft.com/office/drawing/2014/main" id="{5DFCE11E-6FFA-42E4-93B1-B3D90FAB9CB5}"/>
              </a:ext>
            </a:extLst>
          </p:cNvPr>
          <p:cNvSpPr>
            <a:spLocks noChangeArrowheads="1"/>
          </p:cNvSpPr>
          <p:nvPr/>
        </p:nvSpPr>
        <p:spPr bwMode="auto">
          <a:xfrm>
            <a:off x="1222375" y="3106738"/>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 xmlns:a16="http://schemas.microsoft.com/office/drawing/2014/main" id="{0CBED190-557E-4F3E-9C1D-A630920D1B4B}"/>
              </a:ext>
            </a:extLst>
          </p:cNvPr>
          <p:cNvSpPr txBox="1"/>
          <p:nvPr/>
        </p:nvSpPr>
        <p:spPr>
          <a:xfrm>
            <a:off x="2337991" y="714699"/>
            <a:ext cx="3456384" cy="369332"/>
          </a:xfrm>
          <a:prstGeom prst="rect">
            <a:avLst/>
          </a:prstGeom>
          <a:noFill/>
        </p:spPr>
        <p:txBody>
          <a:bodyPr wrap="square" rtlCol="0">
            <a:spAutoFit/>
          </a:bodyPr>
          <a:lstStyle/>
          <a:p>
            <a:r>
              <a:rPr lang="en-US" sz="1800" i="1" dirty="0">
                <a:effectLst/>
                <a:latin typeface="Times New Roman" panose="02020603050405020304" pitchFamily="18" charset="0"/>
                <a:ea typeface="Calibri" panose="020F0502020204030204" pitchFamily="34" charset="0"/>
              </a:rPr>
              <a:t>Confusion matrix for participant 9</a:t>
            </a:r>
            <a:endParaRPr lang="en-IN" dirty="0"/>
          </a:p>
        </p:txBody>
      </p:sp>
    </p:spTree>
    <p:extLst>
      <p:ext uri="{BB962C8B-B14F-4D97-AF65-F5344CB8AC3E}">
        <p14:creationId xmlns="" xmlns:p14="http://schemas.microsoft.com/office/powerpoint/2010/main" val="353798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a:t>
            </a:r>
            <a:br>
              <a:rPr lang="en-US" b="1" dirty="0"/>
            </a:br>
            <a:endParaRPr lang="en-US" dirty="0"/>
          </a:p>
        </p:txBody>
      </p:sp>
      <p:sp>
        <p:nvSpPr>
          <p:cNvPr id="3" name="Content Placeholder 2"/>
          <p:cNvSpPr>
            <a:spLocks noGrp="1"/>
          </p:cNvSpPr>
          <p:nvPr>
            <p:ph sz="quarter" idx="1"/>
          </p:nvPr>
        </p:nvSpPr>
        <p:spPr/>
        <p:txBody>
          <a:bodyPr/>
          <a:lstStyle/>
          <a:p>
            <a:pPr>
              <a:buNone/>
            </a:pPr>
            <a:r>
              <a:rPr lang="en-US" sz="2000" dirty="0"/>
              <a:t>Human Activity Recognition(HAR) is classifying activity of a person using responsive sensors that are affected from human movement. </a:t>
            </a:r>
          </a:p>
          <a:p>
            <a:pPr>
              <a:buNone/>
            </a:pPr>
            <a:r>
              <a:rPr lang="en-US" sz="2000" dirty="0"/>
              <a:t>Both users and sensors of smart-phones increase and users usually carry their smart-phone with them. </a:t>
            </a:r>
          </a:p>
          <a:p>
            <a:pPr>
              <a:buNone/>
            </a:pPr>
            <a:r>
              <a:rPr lang="en-US" sz="2000" dirty="0"/>
              <a:t>These facts makes HAR more important and popular.</a:t>
            </a:r>
          </a:p>
          <a:p>
            <a:pPr>
              <a:buNone/>
            </a:pPr>
            <a:r>
              <a:rPr lang="en-IN" sz="2000" dirty="0"/>
              <a:t> </a:t>
            </a:r>
          </a:p>
          <a:p>
            <a:pPr>
              <a:buNone/>
            </a:pPr>
            <a:r>
              <a:rPr lang="en-IN" sz="2000" dirty="0"/>
              <a:t>We can classify the real time activity of a human using the data provided by his/her mobile sensors such as Accelerometer, Gyroscope, &amp; Magnetometer etc.</a:t>
            </a:r>
            <a:endParaRPr lang="en-US" sz="2000" dirty="0"/>
          </a:p>
          <a:p>
            <a:pPr>
              <a:buNone/>
            </a:pPr>
            <a:endParaRPr lang="en-US" sz="2000" dirty="0"/>
          </a:p>
        </p:txBody>
      </p:sp>
      <p:sp>
        <p:nvSpPr>
          <p:cNvPr id="4" name="Slide Number Placeholder 3"/>
          <p:cNvSpPr>
            <a:spLocks noGrp="1"/>
          </p:cNvSpPr>
          <p:nvPr>
            <p:ph type="sldNum" sz="quarter" idx="15"/>
          </p:nvPr>
        </p:nvSpPr>
        <p:spPr/>
        <p:txBody>
          <a:bodyPr/>
          <a:lstStyle/>
          <a:p>
            <a:fld id="{B93D059A-05DA-454B-91A5-9453FF69BC9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D5A1FB9-DB1B-4182-83AD-2D191BD142BA}"/>
              </a:ext>
            </a:extLst>
          </p:cNvPr>
          <p:cNvSpPr>
            <a:spLocks noGrp="1"/>
          </p:cNvSpPr>
          <p:nvPr>
            <p:ph type="sldNum" sz="quarter" idx="12"/>
          </p:nvPr>
        </p:nvSpPr>
        <p:spPr/>
        <p:txBody>
          <a:bodyPr/>
          <a:lstStyle/>
          <a:p>
            <a:fld id="{B93D059A-05DA-454B-91A5-9453FF69BC9A}" type="slidenum">
              <a:rPr lang="en-US" smtClean="0"/>
              <a:pPr/>
              <a:t>30</a:t>
            </a:fld>
            <a:endParaRPr lang="en-US"/>
          </a:p>
        </p:txBody>
      </p:sp>
      <p:sp>
        <p:nvSpPr>
          <p:cNvPr id="4" name="TextBox 3">
            <a:extLst>
              <a:ext uri="{FF2B5EF4-FFF2-40B4-BE49-F238E27FC236}">
                <a16:creationId xmlns="" xmlns:a16="http://schemas.microsoft.com/office/drawing/2014/main" id="{D62FDCDD-DC85-4E27-B6B4-C5DBDA014993}"/>
              </a:ext>
            </a:extLst>
          </p:cNvPr>
          <p:cNvSpPr txBox="1"/>
          <p:nvPr/>
        </p:nvSpPr>
        <p:spPr>
          <a:xfrm>
            <a:off x="539552" y="620688"/>
            <a:ext cx="7200800" cy="962058"/>
          </a:xfrm>
          <a:prstGeom prst="rect">
            <a:avLst/>
          </a:prstGeom>
          <a:noFill/>
        </p:spPr>
        <p:txBody>
          <a:bodyPr wrap="square" rtlCol="0">
            <a:spAutoFit/>
          </a:bodyPr>
          <a:lstStyle/>
          <a:p>
            <a:pPr algn="just">
              <a:lnSpc>
                <a:spcPct val="107000"/>
              </a:lnSpc>
              <a:spcAft>
                <a:spcPts val="0"/>
              </a:spcAft>
              <a:tabLst>
                <a:tab pos="176911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Classification report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Precision,Recall</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F1 Score) for participant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 xmlns:a16="http://schemas.microsoft.com/office/drawing/2014/main" id="{5A9FF2F5-FA9F-4484-A088-581C0186BD9C}"/>
              </a:ext>
            </a:extLst>
          </p:cNvPr>
          <p:cNvGraphicFramePr>
            <a:graphicFrameLocks noGrp="1"/>
          </p:cNvGraphicFramePr>
          <p:nvPr>
            <p:extLst>
              <p:ext uri="{D42A27DB-BD31-4B8C-83A1-F6EECF244321}">
                <p14:modId xmlns="" xmlns:p14="http://schemas.microsoft.com/office/powerpoint/2010/main" val="119809087"/>
              </p:ext>
            </p:extLst>
          </p:nvPr>
        </p:nvGraphicFramePr>
        <p:xfrm>
          <a:off x="1222375" y="1670208"/>
          <a:ext cx="5937250" cy="2201418"/>
        </p:xfrm>
        <a:graphic>
          <a:graphicData uri="http://schemas.openxmlformats.org/drawingml/2006/table">
            <a:tbl>
              <a:tblPr firstRow="1" firstCol="1" bandRow="1">
                <a:tableStyleId>{5C22544A-7EE6-4342-B048-85BDC9FD1C3A}</a:tableStyleId>
              </a:tblPr>
              <a:tblGrid>
                <a:gridCol w="1187450">
                  <a:extLst>
                    <a:ext uri="{9D8B030D-6E8A-4147-A177-3AD203B41FA5}">
                      <a16:colId xmlns="" xmlns:a16="http://schemas.microsoft.com/office/drawing/2014/main" val="2946414188"/>
                    </a:ext>
                  </a:extLst>
                </a:gridCol>
                <a:gridCol w="1187450">
                  <a:extLst>
                    <a:ext uri="{9D8B030D-6E8A-4147-A177-3AD203B41FA5}">
                      <a16:colId xmlns="" xmlns:a16="http://schemas.microsoft.com/office/drawing/2014/main" val="2033585758"/>
                    </a:ext>
                  </a:extLst>
                </a:gridCol>
                <a:gridCol w="1187450">
                  <a:extLst>
                    <a:ext uri="{9D8B030D-6E8A-4147-A177-3AD203B41FA5}">
                      <a16:colId xmlns="" xmlns:a16="http://schemas.microsoft.com/office/drawing/2014/main" val="273349300"/>
                    </a:ext>
                  </a:extLst>
                </a:gridCol>
                <a:gridCol w="1187450">
                  <a:extLst>
                    <a:ext uri="{9D8B030D-6E8A-4147-A177-3AD203B41FA5}">
                      <a16:colId xmlns="" xmlns:a16="http://schemas.microsoft.com/office/drawing/2014/main" val="3321645908"/>
                    </a:ext>
                  </a:extLst>
                </a:gridCol>
                <a:gridCol w="1187450">
                  <a:extLst>
                    <a:ext uri="{9D8B030D-6E8A-4147-A177-3AD203B41FA5}">
                      <a16:colId xmlns="" xmlns:a16="http://schemas.microsoft.com/office/drawing/2014/main" val="3336625786"/>
                    </a:ext>
                  </a:extLst>
                </a:gridCol>
              </a:tblGrid>
              <a:tr h="0">
                <a:tc>
                  <a:txBody>
                    <a:bodyPr/>
                    <a:lstStyle/>
                    <a:p>
                      <a:pPr algn="ctr">
                        <a:lnSpc>
                          <a:spcPct val="107000"/>
                        </a:lnSpc>
                        <a:spcAft>
                          <a:spcPts val="0"/>
                        </a:spcAft>
                      </a:pPr>
                      <a:r>
                        <a:rPr lang="en-US" sz="1500">
                          <a:effectLst/>
                        </a:rPr>
                        <a:t>Class Labels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563515859"/>
                  </a:ext>
                </a:extLst>
              </a:tr>
              <a:tr h="0">
                <a:tc>
                  <a:txBody>
                    <a:bodyPr/>
                    <a:lstStyle/>
                    <a:p>
                      <a:pPr algn="ctr">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298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54979058"/>
                  </a:ext>
                </a:extLst>
              </a:tr>
              <a:tr h="0">
                <a:tc>
                  <a:txBody>
                    <a:bodyPr/>
                    <a:lstStyle/>
                    <a:p>
                      <a:pPr algn="ctr">
                        <a:lnSpc>
                          <a:spcPct val="107000"/>
                        </a:lnSpc>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18959389"/>
                  </a:ext>
                </a:extLst>
              </a:tr>
              <a:tr h="0">
                <a:tc>
                  <a:txBody>
                    <a:bodyPr/>
                    <a:lstStyle/>
                    <a:p>
                      <a:pPr algn="ctr">
                        <a:lnSpc>
                          <a:spcPct val="107000"/>
                        </a:lnSpc>
                        <a:spcAft>
                          <a:spcPts val="0"/>
                        </a:spcAft>
                      </a:pPr>
                      <a:r>
                        <a:rPr lang="en-US" sz="15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390237851"/>
                  </a:ext>
                </a:extLst>
              </a:tr>
              <a:tr h="0">
                <a:tc>
                  <a:txBody>
                    <a:bodyPr/>
                    <a:lstStyle/>
                    <a:p>
                      <a:pPr algn="ctr">
                        <a:lnSpc>
                          <a:spcPct val="107000"/>
                        </a:lnSpc>
                        <a:spcAft>
                          <a:spcPts val="0"/>
                        </a:spcAft>
                      </a:pPr>
                      <a:r>
                        <a:rPr lang="en-US" sz="15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57306507"/>
                  </a:ext>
                </a:extLst>
              </a:tr>
              <a:tr h="0">
                <a:tc>
                  <a:txBody>
                    <a:bodyPr/>
                    <a:lstStyle/>
                    <a:p>
                      <a:pPr algn="ctr">
                        <a:lnSpc>
                          <a:spcPct val="107000"/>
                        </a:lnSpc>
                        <a:spcAft>
                          <a:spcPts val="0"/>
                        </a:spcAft>
                      </a:pPr>
                      <a:r>
                        <a:rPr lang="en-US" sz="15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001280236"/>
                  </a:ext>
                </a:extLst>
              </a:tr>
              <a:tr h="0">
                <a:tc>
                  <a:txBody>
                    <a:bodyPr/>
                    <a:lstStyle/>
                    <a:p>
                      <a:pPr algn="ctr">
                        <a:lnSpc>
                          <a:spcPct val="107000"/>
                        </a:lnSpc>
                        <a:spcAft>
                          <a:spcPts val="0"/>
                        </a:spcAft>
                      </a:pPr>
                      <a:r>
                        <a:rPr lang="en-US" sz="15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25363037"/>
                  </a:ext>
                </a:extLst>
              </a:tr>
              <a:tr h="0">
                <a:tc>
                  <a:txBody>
                    <a:bodyPr/>
                    <a:lstStyle/>
                    <a:p>
                      <a:pPr algn="ctr">
                        <a:lnSpc>
                          <a:spcPct val="107000"/>
                        </a:lnSpc>
                        <a:spcAft>
                          <a:spcPts val="0"/>
                        </a:spcAft>
                      </a:pPr>
                      <a:r>
                        <a:rPr lang="en-US" sz="15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a:effectLst/>
                        </a:rPr>
                        <a:t>0.80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500" dirty="0">
                          <a:effectLst/>
                        </a:rPr>
                        <a:t>297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72578142"/>
                  </a:ext>
                </a:extLst>
              </a:tr>
            </a:tbl>
          </a:graphicData>
        </a:graphic>
      </p:graphicFrame>
    </p:spTree>
    <p:extLst>
      <p:ext uri="{BB962C8B-B14F-4D97-AF65-F5344CB8AC3E}">
        <p14:creationId xmlns="" xmlns:p14="http://schemas.microsoft.com/office/powerpoint/2010/main" val="478457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615024E-E6DE-4A12-943F-B789786613AD}"/>
              </a:ext>
            </a:extLst>
          </p:cNvPr>
          <p:cNvSpPr>
            <a:spLocks noGrp="1"/>
          </p:cNvSpPr>
          <p:nvPr>
            <p:ph type="sldNum" sz="quarter" idx="12"/>
          </p:nvPr>
        </p:nvSpPr>
        <p:spPr/>
        <p:txBody>
          <a:bodyPr/>
          <a:lstStyle/>
          <a:p>
            <a:fld id="{B93D059A-05DA-454B-91A5-9453FF69BC9A}" type="slidenum">
              <a:rPr lang="en-US" smtClean="0"/>
              <a:pPr/>
              <a:t>31</a:t>
            </a:fld>
            <a:endParaRPr lang="en-US"/>
          </a:p>
        </p:txBody>
      </p:sp>
      <p:sp>
        <p:nvSpPr>
          <p:cNvPr id="3" name="TextBox 2">
            <a:extLst>
              <a:ext uri="{FF2B5EF4-FFF2-40B4-BE49-F238E27FC236}">
                <a16:creationId xmlns="" xmlns:a16="http://schemas.microsoft.com/office/drawing/2014/main" id="{4ABE78C7-CC3F-4F81-8C62-ECCDB9C392A3}"/>
              </a:ext>
            </a:extLst>
          </p:cNvPr>
          <p:cNvSpPr txBox="1"/>
          <p:nvPr/>
        </p:nvSpPr>
        <p:spPr>
          <a:xfrm>
            <a:off x="539552" y="476672"/>
            <a:ext cx="4032448" cy="369332"/>
          </a:xfrm>
          <a:prstGeom prst="rect">
            <a:avLst/>
          </a:prstGeom>
          <a:noFill/>
        </p:spPr>
        <p:txBody>
          <a:bodyPr wrap="square" rtlCol="0">
            <a:spAutoFit/>
          </a:bodyPr>
          <a:lstStyle/>
          <a:p>
            <a:r>
              <a:rPr lang="en-US" sz="1800" i="1" dirty="0">
                <a:effectLst/>
                <a:latin typeface="Times New Roman" panose="02020603050405020304" pitchFamily="18" charset="0"/>
                <a:ea typeface="Calibri" panose="020F0502020204030204" pitchFamily="34" charset="0"/>
              </a:rPr>
              <a:t>Confusion matrix for participant 10</a:t>
            </a:r>
            <a:endParaRPr lang="en-IN" dirty="0"/>
          </a:p>
        </p:txBody>
      </p:sp>
      <p:graphicFrame>
        <p:nvGraphicFramePr>
          <p:cNvPr id="5" name="Table 4">
            <a:extLst>
              <a:ext uri="{FF2B5EF4-FFF2-40B4-BE49-F238E27FC236}">
                <a16:creationId xmlns="" xmlns:a16="http://schemas.microsoft.com/office/drawing/2014/main" id="{06F69668-5A9A-45B0-BAF5-9F126058158A}"/>
              </a:ext>
            </a:extLst>
          </p:cNvPr>
          <p:cNvGraphicFramePr>
            <a:graphicFrameLocks noGrp="1"/>
          </p:cNvGraphicFramePr>
          <p:nvPr>
            <p:extLst>
              <p:ext uri="{D42A27DB-BD31-4B8C-83A1-F6EECF244321}">
                <p14:modId xmlns="" xmlns:p14="http://schemas.microsoft.com/office/powerpoint/2010/main" val="2723380313"/>
              </p:ext>
            </p:extLst>
          </p:nvPr>
        </p:nvGraphicFramePr>
        <p:xfrm>
          <a:off x="827584" y="1200848"/>
          <a:ext cx="5937250" cy="3913632"/>
        </p:xfrm>
        <a:graphic>
          <a:graphicData uri="http://schemas.openxmlformats.org/drawingml/2006/table">
            <a:tbl>
              <a:tblPr firstRow="1" firstCol="1" bandRow="1">
                <a:tableStyleId>{5C22544A-7EE6-4342-B048-85BDC9FD1C3A}</a:tableStyleId>
              </a:tblPr>
              <a:tblGrid>
                <a:gridCol w="796925">
                  <a:extLst>
                    <a:ext uri="{9D8B030D-6E8A-4147-A177-3AD203B41FA5}">
                      <a16:colId xmlns="" xmlns:a16="http://schemas.microsoft.com/office/drawing/2014/main" val="3761480209"/>
                    </a:ext>
                  </a:extLst>
                </a:gridCol>
                <a:gridCol w="686435">
                  <a:extLst>
                    <a:ext uri="{9D8B030D-6E8A-4147-A177-3AD203B41FA5}">
                      <a16:colId xmlns="" xmlns:a16="http://schemas.microsoft.com/office/drawing/2014/main" val="1251322298"/>
                    </a:ext>
                  </a:extLst>
                </a:gridCol>
                <a:gridCol w="742315">
                  <a:extLst>
                    <a:ext uri="{9D8B030D-6E8A-4147-A177-3AD203B41FA5}">
                      <a16:colId xmlns="" xmlns:a16="http://schemas.microsoft.com/office/drawing/2014/main" val="1024888546"/>
                    </a:ext>
                  </a:extLst>
                </a:gridCol>
                <a:gridCol w="742315">
                  <a:extLst>
                    <a:ext uri="{9D8B030D-6E8A-4147-A177-3AD203B41FA5}">
                      <a16:colId xmlns="" xmlns:a16="http://schemas.microsoft.com/office/drawing/2014/main" val="629624131"/>
                    </a:ext>
                  </a:extLst>
                </a:gridCol>
                <a:gridCol w="742315">
                  <a:extLst>
                    <a:ext uri="{9D8B030D-6E8A-4147-A177-3AD203B41FA5}">
                      <a16:colId xmlns="" xmlns:a16="http://schemas.microsoft.com/office/drawing/2014/main" val="1101493596"/>
                    </a:ext>
                  </a:extLst>
                </a:gridCol>
                <a:gridCol w="742315">
                  <a:extLst>
                    <a:ext uri="{9D8B030D-6E8A-4147-A177-3AD203B41FA5}">
                      <a16:colId xmlns="" xmlns:a16="http://schemas.microsoft.com/office/drawing/2014/main" val="638157372"/>
                    </a:ext>
                  </a:extLst>
                </a:gridCol>
                <a:gridCol w="742315">
                  <a:extLst>
                    <a:ext uri="{9D8B030D-6E8A-4147-A177-3AD203B41FA5}">
                      <a16:colId xmlns="" xmlns:a16="http://schemas.microsoft.com/office/drawing/2014/main" val="2433235457"/>
                    </a:ext>
                  </a:extLst>
                </a:gridCol>
                <a:gridCol w="742315">
                  <a:extLst>
                    <a:ext uri="{9D8B030D-6E8A-4147-A177-3AD203B41FA5}">
                      <a16:colId xmlns="" xmlns:a16="http://schemas.microsoft.com/office/drawing/2014/main" val="2462894083"/>
                    </a:ext>
                  </a:extLst>
                </a:gridCol>
              </a:tblGrid>
              <a:tr h="0">
                <a:tc>
                  <a:txBody>
                    <a:bodyPr/>
                    <a:lstStyle/>
                    <a:p>
                      <a:pPr algn="just">
                        <a:lnSpc>
                          <a:spcPct val="107000"/>
                        </a:lnSpc>
                        <a:spcAft>
                          <a:spcPts val="0"/>
                        </a:spcAft>
                      </a:pPr>
                      <a:r>
                        <a:rPr lang="en-US" sz="15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5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Pred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27722978"/>
                  </a:ext>
                </a:extLst>
              </a:tr>
              <a:tr h="0">
                <a:tc>
                  <a:txBody>
                    <a:bodyPr/>
                    <a:lstStyle/>
                    <a:p>
                      <a:pPr algn="just">
                        <a:lnSpc>
                          <a:spcPct val="107000"/>
                        </a:lnSpc>
                        <a:spcAft>
                          <a:spcPts val="0"/>
                        </a:spcAft>
                      </a:pPr>
                      <a:r>
                        <a:rPr lang="en-US" sz="1500">
                          <a:effectLst/>
                        </a:rPr>
                        <a:t>Actual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 295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99316522"/>
                  </a:ext>
                </a:extLst>
              </a:tr>
              <a:tr h="0">
                <a:tc>
                  <a:txBody>
                    <a:bodyPr/>
                    <a:lstStyle/>
                    <a:p>
                      <a:pPr algn="just">
                        <a:lnSpc>
                          <a:spcPct val="107000"/>
                        </a:lnSpc>
                        <a:spcAft>
                          <a:spcPts val="0"/>
                        </a:spcAft>
                      </a:pPr>
                      <a:r>
                        <a:rPr lang="en-US" sz="1500">
                          <a:effectLst/>
                        </a:rPr>
                        <a:t>Actual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299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43693475"/>
                  </a:ext>
                </a:extLst>
              </a:tr>
              <a:tr h="0">
                <a:tc>
                  <a:txBody>
                    <a:bodyPr/>
                    <a:lstStyle/>
                    <a:p>
                      <a:pPr algn="just">
                        <a:lnSpc>
                          <a:spcPct val="107000"/>
                        </a:lnSpc>
                        <a:spcAft>
                          <a:spcPts val="0"/>
                        </a:spcAft>
                      </a:pPr>
                      <a:r>
                        <a:rPr lang="en-US" sz="1500">
                          <a:effectLst/>
                        </a:rPr>
                        <a:t>Actual 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71526255"/>
                  </a:ext>
                </a:extLst>
              </a:tr>
              <a:tr h="0">
                <a:tc>
                  <a:txBody>
                    <a:bodyPr/>
                    <a:lstStyle/>
                    <a:p>
                      <a:pPr algn="just">
                        <a:lnSpc>
                          <a:spcPct val="107000"/>
                        </a:lnSpc>
                        <a:spcAft>
                          <a:spcPts val="0"/>
                        </a:spcAft>
                      </a:pPr>
                      <a:r>
                        <a:rPr lang="en-US" sz="1500">
                          <a:effectLst/>
                        </a:rPr>
                        <a:t>Actual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286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60195765"/>
                  </a:ext>
                </a:extLst>
              </a:tr>
              <a:tr h="0">
                <a:tc>
                  <a:txBody>
                    <a:bodyPr/>
                    <a:lstStyle/>
                    <a:p>
                      <a:pPr algn="just">
                        <a:lnSpc>
                          <a:spcPct val="107000"/>
                        </a:lnSpc>
                        <a:spcAft>
                          <a:spcPts val="0"/>
                        </a:spcAft>
                      </a:pPr>
                      <a:r>
                        <a:rPr lang="en-US" sz="1500">
                          <a:effectLst/>
                        </a:rPr>
                        <a:t>Actual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33923452"/>
                  </a:ext>
                </a:extLst>
              </a:tr>
              <a:tr h="0">
                <a:tc>
                  <a:txBody>
                    <a:bodyPr/>
                    <a:lstStyle/>
                    <a:p>
                      <a:pPr algn="just">
                        <a:lnSpc>
                          <a:spcPct val="107000"/>
                        </a:lnSpc>
                        <a:spcAft>
                          <a:spcPts val="0"/>
                        </a:spcAft>
                      </a:pPr>
                      <a:r>
                        <a:rPr lang="en-US" sz="1500">
                          <a:effectLst/>
                        </a:rPr>
                        <a:t>Actual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298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68723262"/>
                  </a:ext>
                </a:extLst>
              </a:tr>
              <a:tr h="0">
                <a:tc>
                  <a:txBody>
                    <a:bodyPr/>
                    <a:lstStyle/>
                    <a:p>
                      <a:pPr algn="just">
                        <a:lnSpc>
                          <a:spcPct val="107000"/>
                        </a:lnSpc>
                        <a:spcAft>
                          <a:spcPts val="0"/>
                        </a:spcAft>
                      </a:pPr>
                      <a:r>
                        <a:rPr lang="en-US" sz="1500">
                          <a:effectLst/>
                        </a:rPr>
                        <a:t>Actual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a:effectLst/>
                        </a:rPr>
                        <a:t>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500" dirty="0">
                          <a:effectLst/>
                        </a:rPr>
                        <a:t>288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32377287"/>
                  </a:ext>
                </a:extLst>
              </a:tr>
            </a:tbl>
          </a:graphicData>
        </a:graphic>
      </p:graphicFrame>
    </p:spTree>
    <p:extLst>
      <p:ext uri="{BB962C8B-B14F-4D97-AF65-F5344CB8AC3E}">
        <p14:creationId xmlns="" xmlns:p14="http://schemas.microsoft.com/office/powerpoint/2010/main" val="957735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Conclusion:</a:t>
            </a:r>
            <a:endParaRPr lang="en-US" b="1" dirty="0"/>
          </a:p>
        </p:txBody>
      </p:sp>
      <p:sp>
        <p:nvSpPr>
          <p:cNvPr id="4" name="Content Placeholder 3"/>
          <p:cNvSpPr>
            <a:spLocks noGrp="1"/>
          </p:cNvSpPr>
          <p:nvPr>
            <p:ph sz="quarter" idx="1"/>
          </p:nvPr>
        </p:nvSpPr>
        <p:spPr>
          <a:xfrm>
            <a:off x="285720" y="1600200"/>
            <a:ext cx="7639080" cy="4873752"/>
          </a:xfrm>
        </p:spPr>
        <p:txBody>
          <a:bodyPr>
            <a:normAutofit lnSpcReduction="10000"/>
          </a:bodyPr>
          <a:lstStyle/>
          <a:p>
            <a:endParaRPr lang="en-US" dirty="0"/>
          </a:p>
          <a:p>
            <a:r>
              <a:rPr lang="en-IN" dirty="0" smtClean="0"/>
              <a:t>We have observed different style of Walking, Jogging, Upstairs, Biking etc. Which can help us in identifying the person if we have mobile sensors data of that person, we can predict what activity that particular person performing.</a:t>
            </a:r>
          </a:p>
          <a:p>
            <a:r>
              <a:rPr lang="en-IN" dirty="0" smtClean="0"/>
              <a:t>We can monitor persons and things that have sensors</a:t>
            </a:r>
          </a:p>
          <a:p>
            <a:r>
              <a:rPr lang="en-IN" dirty="0" smtClean="0"/>
              <a:t>This can help us in many real life problems such as medical, &amp; heath care in the society</a:t>
            </a:r>
            <a:endParaRPr lang="en-US" dirty="0"/>
          </a:p>
          <a:p>
            <a:r>
              <a:rPr lang="en-US" dirty="0" smtClean="0"/>
              <a:t>We have predicted </a:t>
            </a:r>
            <a:r>
              <a:rPr lang="en-US" dirty="0"/>
              <a:t>the activity done by participants using the data available with 98.33% and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94.37% accuracy respectively on the out of time data.</a:t>
            </a:r>
            <a:endParaRPr lang="en-US" dirty="0"/>
          </a:p>
        </p:txBody>
      </p:sp>
      <p:sp>
        <p:nvSpPr>
          <p:cNvPr id="2" name="Slide Number Placeholder 1"/>
          <p:cNvSpPr>
            <a:spLocks noGrp="1"/>
          </p:cNvSpPr>
          <p:nvPr>
            <p:ph type="sldNum" sz="quarter" idx="15"/>
          </p:nvPr>
        </p:nvSpPr>
        <p:spPr/>
        <p:txBody>
          <a:bodyPr/>
          <a:lstStyle/>
          <a:p>
            <a:fld id="{B93D059A-05DA-454B-91A5-9453FF69BC9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93D059A-05DA-454B-91A5-9453FF69BC9A}" type="slidenum">
              <a:rPr lang="en-US" smtClean="0"/>
              <a:pPr/>
              <a:t>33</a:t>
            </a:fld>
            <a:endParaRPr lang="en-US"/>
          </a:p>
        </p:txBody>
      </p:sp>
      <p:sp>
        <p:nvSpPr>
          <p:cNvPr id="3" name="Title 2"/>
          <p:cNvSpPr>
            <a:spLocks noGrp="1"/>
          </p:cNvSpPr>
          <p:nvPr>
            <p:ph type="title" idx="4294967295"/>
          </p:nvPr>
        </p:nvSpPr>
        <p:spPr>
          <a:xfrm>
            <a:off x="642910" y="2786058"/>
            <a:ext cx="7072330" cy="2071702"/>
          </a:xfrm>
        </p:spPr>
        <p:txBody>
          <a:bodyPr>
            <a:noAutofit/>
          </a:bodyPr>
          <a:lstStyle/>
          <a:p>
            <a:r>
              <a:rPr lang="en-IN" sz="9600" dirty="0"/>
              <a:t>Thank</a:t>
            </a:r>
            <a:r>
              <a:rPr lang="en-IN" sz="3600" dirty="0"/>
              <a:t> </a:t>
            </a:r>
            <a:r>
              <a:rPr lang="en-IN" sz="8800" dirty="0" smtClean="0"/>
              <a:t>You</a:t>
            </a:r>
            <a:endParaRPr lang="en-US" sz="1800" dirty="0"/>
          </a:p>
        </p:txBody>
      </p:sp>
      <p:pic>
        <p:nvPicPr>
          <p:cNvPr id="1026" name="Picture 2"/>
          <p:cNvPicPr>
            <a:picLocks noChangeAspect="1" noChangeArrowheads="1"/>
          </p:cNvPicPr>
          <p:nvPr/>
        </p:nvPicPr>
        <p:blipFill>
          <a:blip r:embed="rId2" cstate="print"/>
          <a:srcRect/>
          <a:stretch>
            <a:fillRect/>
          </a:stretch>
        </p:blipFill>
        <p:spPr bwMode="auto">
          <a:xfrm>
            <a:off x="1000100" y="285728"/>
            <a:ext cx="2786058" cy="275832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Data has been Collected?</a:t>
            </a:r>
            <a:endParaRPr lang="en-US" dirty="0"/>
          </a:p>
        </p:txBody>
      </p:sp>
      <p:sp>
        <p:nvSpPr>
          <p:cNvPr id="3" name="Content Placeholder 2"/>
          <p:cNvSpPr>
            <a:spLocks noGrp="1"/>
          </p:cNvSpPr>
          <p:nvPr>
            <p:ph sz="quarter" idx="1"/>
          </p:nvPr>
        </p:nvSpPr>
        <p:spPr/>
        <p:txBody>
          <a:bodyPr>
            <a:normAutofit/>
          </a:bodyPr>
          <a:lstStyle/>
          <a:p>
            <a:pPr>
              <a:buNone/>
            </a:pPr>
            <a:r>
              <a:rPr lang="en-US" sz="1600" dirty="0"/>
              <a:t>we collected data for seven physical activities. These are </a:t>
            </a:r>
            <a:r>
              <a:rPr lang="en-US" sz="1600" b="1" dirty="0"/>
              <a:t>walking, sitting, standing, jogging, biking, walking upstairs and walking downstairs</a:t>
            </a:r>
            <a:r>
              <a:rPr lang="en-US" sz="1600" dirty="0"/>
              <a:t>, </a:t>
            </a:r>
          </a:p>
          <a:p>
            <a:pPr>
              <a:buNone/>
            </a:pPr>
            <a:r>
              <a:rPr lang="en-US" sz="1600" dirty="0"/>
              <a:t>which are mainly used in the related studies and they are the basic motion activities in daily life. There were </a:t>
            </a:r>
            <a:r>
              <a:rPr lang="en-US" sz="1600" b="1" dirty="0"/>
              <a:t>ten</a:t>
            </a:r>
            <a:r>
              <a:rPr lang="en-US" sz="1600" dirty="0"/>
              <a:t> participants involved in our data collection experiment </a:t>
            </a:r>
          </a:p>
          <a:p>
            <a:pPr>
              <a:buNone/>
            </a:pPr>
            <a:r>
              <a:rPr lang="en-US" sz="1600" dirty="0"/>
              <a:t>who performed each of these activities for 3-4 minutes</a:t>
            </a:r>
          </a:p>
          <a:p>
            <a:pPr>
              <a:buNone/>
            </a:pPr>
            <a:r>
              <a:rPr lang="en-US" sz="1600" dirty="0"/>
              <a:t>Each of these participants was equipped with five </a:t>
            </a:r>
            <a:r>
              <a:rPr lang="en-US" sz="1600" dirty="0" err="1"/>
              <a:t>smartphones</a:t>
            </a:r>
            <a:r>
              <a:rPr lang="en-US" sz="1600" dirty="0"/>
              <a:t> on five body positions: </a:t>
            </a:r>
          </a:p>
          <a:p>
            <a:pPr>
              <a:buNone/>
            </a:pPr>
            <a:r>
              <a:rPr lang="en-US" sz="1600" dirty="0"/>
              <a:t>1.	One in their right jean’s pocket. </a:t>
            </a:r>
          </a:p>
          <a:p>
            <a:pPr>
              <a:buNone/>
            </a:pPr>
            <a:r>
              <a:rPr lang="en-US" sz="1600" dirty="0"/>
              <a:t>2.	One in their left jean’s pocket.</a:t>
            </a:r>
          </a:p>
          <a:p>
            <a:pPr>
              <a:buNone/>
            </a:pPr>
            <a:r>
              <a:rPr lang="en-US" sz="1600" dirty="0"/>
              <a:t>3.	One on belt position towards the right leg using a belt clipper.</a:t>
            </a:r>
          </a:p>
          <a:p>
            <a:pPr>
              <a:buNone/>
            </a:pPr>
            <a:r>
              <a:rPr lang="en-US" sz="1600" dirty="0"/>
              <a:t>4.	One on the right upper arm. </a:t>
            </a:r>
          </a:p>
          <a:p>
            <a:pPr>
              <a:buNone/>
            </a:pPr>
            <a:r>
              <a:rPr lang="en-US" sz="1600" dirty="0"/>
              <a:t>5.	One on the right wrist.</a:t>
            </a:r>
          </a:p>
        </p:txBody>
      </p:sp>
      <p:sp>
        <p:nvSpPr>
          <p:cNvPr id="4" name="Slide Number Placeholder 3"/>
          <p:cNvSpPr>
            <a:spLocks noGrp="1"/>
          </p:cNvSpPr>
          <p:nvPr>
            <p:ph type="sldNum" sz="quarter" idx="15"/>
          </p:nvPr>
        </p:nvSpPr>
        <p:spPr/>
        <p:txBody>
          <a:bodyPr/>
          <a:lstStyle/>
          <a:p>
            <a:fld id="{B93D059A-05DA-454B-91A5-9453FF69BC9A}" type="slidenum">
              <a:rPr lang="en-US" smtClean="0"/>
              <a:pPr/>
              <a:t>4</a:t>
            </a:fld>
            <a:endParaRPr lang="en-US"/>
          </a:p>
        </p:txBody>
      </p:sp>
      <p:sp>
        <p:nvSpPr>
          <p:cNvPr id="20482" name="AutoShape 2" descr="Thinking Emoji transparent clipart 9 - Clipart Wor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Thinking Emoji transparent clipart 9 - Clipart Wor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5" name="Picture 5"/>
          <p:cNvPicPr>
            <a:picLocks noChangeAspect="1" noChangeArrowheads="1"/>
          </p:cNvPicPr>
          <p:nvPr/>
        </p:nvPicPr>
        <p:blipFill>
          <a:blip r:embed="rId2"/>
          <a:srcRect/>
          <a:stretch>
            <a:fillRect/>
          </a:stretch>
        </p:blipFill>
        <p:spPr bwMode="auto">
          <a:xfrm>
            <a:off x="6929454" y="285728"/>
            <a:ext cx="1323972" cy="130118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IN" dirty="0"/>
              <a:t>Glimpse on Raw Data</a:t>
            </a:r>
            <a:endParaRPr lang="en-US" dirty="0"/>
          </a:p>
        </p:txBody>
      </p:sp>
      <p:sp>
        <p:nvSpPr>
          <p:cNvPr id="4" name="Slide Number Placeholder 3"/>
          <p:cNvSpPr>
            <a:spLocks noGrp="1"/>
          </p:cNvSpPr>
          <p:nvPr>
            <p:ph type="sldNum" sz="quarter" idx="15"/>
          </p:nvPr>
        </p:nvSpPr>
        <p:spPr/>
        <p:txBody>
          <a:bodyPr/>
          <a:lstStyle/>
          <a:p>
            <a:fld id="{B93D059A-05DA-454B-91A5-9453FF69BC9A}" type="slidenum">
              <a:rPr lang="en-US" smtClean="0"/>
              <a:pPr/>
              <a:t>5</a:t>
            </a:fld>
            <a:endParaRPr lang="en-US"/>
          </a:p>
        </p:txBody>
      </p:sp>
      <p:pic>
        <p:nvPicPr>
          <p:cNvPr id="4098" name="Picture 2"/>
          <p:cNvPicPr>
            <a:picLocks noGrp="1" noChangeAspect="1" noChangeArrowheads="1"/>
          </p:cNvPicPr>
          <p:nvPr>
            <p:ph sz="quarter" idx="1"/>
          </p:nvPr>
        </p:nvPicPr>
        <p:blipFill>
          <a:blip r:embed="rId2"/>
          <a:srcRect/>
          <a:stretch>
            <a:fillRect/>
          </a:stretch>
        </p:blipFill>
        <p:spPr bwMode="auto">
          <a:xfrm>
            <a:off x="285720" y="928670"/>
            <a:ext cx="3714776" cy="204233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000496" y="928670"/>
            <a:ext cx="4048136" cy="1928813"/>
          </a:xfrm>
          <a:prstGeom prst="rect">
            <a:avLst/>
          </a:prstGeom>
          <a:noFill/>
          <a:ln w="9525">
            <a:noFill/>
            <a:miter lim="800000"/>
            <a:headEnd/>
            <a:tailEnd/>
          </a:ln>
          <a:effectLst/>
        </p:spPr>
      </p:pic>
      <p:pic>
        <p:nvPicPr>
          <p:cNvPr id="4103" name="Picture 7"/>
          <p:cNvPicPr>
            <a:picLocks noChangeAspect="1" noChangeArrowheads="1"/>
          </p:cNvPicPr>
          <p:nvPr/>
        </p:nvPicPr>
        <p:blipFill>
          <a:blip r:embed="rId4"/>
          <a:srcRect/>
          <a:stretch>
            <a:fillRect/>
          </a:stretch>
        </p:blipFill>
        <p:spPr bwMode="auto">
          <a:xfrm>
            <a:off x="5857884" y="2928934"/>
            <a:ext cx="2073275" cy="1882775"/>
          </a:xfrm>
          <a:prstGeom prst="rect">
            <a:avLst/>
          </a:prstGeom>
          <a:noFill/>
          <a:ln w="9525">
            <a:noFill/>
            <a:miter lim="800000"/>
            <a:headEnd/>
            <a:tailEnd/>
          </a:ln>
          <a:effectLst/>
        </p:spPr>
      </p:pic>
      <p:pic>
        <p:nvPicPr>
          <p:cNvPr id="4104" name="Picture 8"/>
          <p:cNvPicPr>
            <a:picLocks noChangeAspect="1" noChangeArrowheads="1"/>
          </p:cNvPicPr>
          <p:nvPr/>
        </p:nvPicPr>
        <p:blipFill>
          <a:blip r:embed="rId5"/>
          <a:srcRect/>
          <a:stretch>
            <a:fillRect/>
          </a:stretch>
        </p:blipFill>
        <p:spPr bwMode="auto">
          <a:xfrm>
            <a:off x="142844" y="3000372"/>
            <a:ext cx="5524500" cy="1828800"/>
          </a:xfrm>
          <a:prstGeom prst="rect">
            <a:avLst/>
          </a:prstGeom>
          <a:noFill/>
          <a:ln w="9525">
            <a:noFill/>
            <a:miter lim="800000"/>
            <a:headEnd/>
            <a:tailEnd/>
          </a:ln>
          <a:effectLst/>
        </p:spPr>
      </p:pic>
      <p:sp>
        <p:nvSpPr>
          <p:cNvPr id="12" name="Rectangle 11"/>
          <p:cNvSpPr/>
          <p:nvPr/>
        </p:nvSpPr>
        <p:spPr>
          <a:xfrm>
            <a:off x="142844" y="5000636"/>
            <a:ext cx="8001056" cy="1015663"/>
          </a:xfrm>
          <a:prstGeom prst="rect">
            <a:avLst/>
          </a:prstGeom>
        </p:spPr>
        <p:txBody>
          <a:bodyPr wrap="square">
            <a:spAutoFit/>
          </a:bodyPr>
          <a:lstStyle/>
          <a:p>
            <a:r>
              <a:rPr lang="en-US" sz="1400" dirty="0"/>
              <a:t>Accelerometer  ( Ax = x-axis, Ay = y-axis, </a:t>
            </a:r>
            <a:r>
              <a:rPr lang="en-US" sz="1400" dirty="0" err="1"/>
              <a:t>Az</a:t>
            </a:r>
            <a:r>
              <a:rPr lang="en-US" sz="1400" dirty="0"/>
              <a:t>= Z-</a:t>
            </a:r>
            <a:r>
              <a:rPr lang="en-US" sz="1400" dirty="0" err="1"/>
              <a:t>aixs</a:t>
            </a:r>
            <a:r>
              <a:rPr lang="en-US" sz="1400" dirty="0"/>
              <a:t>)   </a:t>
            </a:r>
          </a:p>
          <a:p>
            <a:r>
              <a:rPr lang="en-US" sz="1400" dirty="0"/>
              <a:t>Linear Acceleration Sensor ( Lx = x-axis, Ly = y axis, </a:t>
            </a:r>
            <a:r>
              <a:rPr lang="en-US" sz="1400" dirty="0" err="1"/>
              <a:t>Lz</a:t>
            </a:r>
            <a:r>
              <a:rPr lang="en-US" sz="1400" dirty="0"/>
              <a:t>= Z-</a:t>
            </a:r>
            <a:r>
              <a:rPr lang="en-US" sz="1400" dirty="0" err="1"/>
              <a:t>aixs</a:t>
            </a:r>
            <a:r>
              <a:rPr lang="en-US" sz="1400" dirty="0"/>
              <a:t>) </a:t>
            </a:r>
          </a:p>
          <a:p>
            <a:r>
              <a:rPr lang="en-US" sz="1400" dirty="0"/>
              <a:t>Gyroscope ( </a:t>
            </a:r>
            <a:r>
              <a:rPr lang="en-US" sz="1400" dirty="0" err="1"/>
              <a:t>Gx</a:t>
            </a:r>
            <a:r>
              <a:rPr lang="en-US" sz="1400" dirty="0"/>
              <a:t> = x-axis, </a:t>
            </a:r>
            <a:r>
              <a:rPr lang="en-US" sz="1400" dirty="0" err="1"/>
              <a:t>Gy</a:t>
            </a:r>
            <a:r>
              <a:rPr lang="en-US" sz="1400" dirty="0"/>
              <a:t> = y-axis, </a:t>
            </a:r>
            <a:r>
              <a:rPr lang="en-US" sz="1400" dirty="0" err="1"/>
              <a:t>Gz</a:t>
            </a:r>
            <a:r>
              <a:rPr lang="en-US" sz="1400" dirty="0"/>
              <a:t>= Z-</a:t>
            </a:r>
            <a:r>
              <a:rPr lang="en-US" sz="1400" dirty="0" err="1"/>
              <a:t>aixs</a:t>
            </a:r>
            <a:r>
              <a:rPr lang="en-US" sz="1400" dirty="0"/>
              <a:t>) </a:t>
            </a:r>
          </a:p>
          <a:p>
            <a:r>
              <a:rPr lang="en-US" sz="1400" dirty="0"/>
              <a:t>Magnetometer ( </a:t>
            </a:r>
            <a:r>
              <a:rPr lang="en-US" sz="1400" dirty="0" err="1"/>
              <a:t>Mx</a:t>
            </a:r>
            <a:r>
              <a:rPr lang="en-US" sz="1400" dirty="0"/>
              <a:t> = x-axis, My = y-axis, </a:t>
            </a:r>
            <a:r>
              <a:rPr lang="en-US" sz="1400" dirty="0" err="1"/>
              <a:t>Mz</a:t>
            </a:r>
            <a:r>
              <a:rPr lang="en-US" sz="1400" dirty="0"/>
              <a:t>= Z-</a:t>
            </a:r>
            <a:r>
              <a:rPr lang="en-US" sz="1400" dirty="0" err="1"/>
              <a:t>aixs</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Data Look Like After Features Extraction on Raw Data</a:t>
            </a:r>
            <a:endParaRPr lang="en-US" dirty="0"/>
          </a:p>
        </p:txBody>
      </p:sp>
      <p:sp>
        <p:nvSpPr>
          <p:cNvPr id="4" name="Slide Number Placeholder 3"/>
          <p:cNvSpPr>
            <a:spLocks noGrp="1"/>
          </p:cNvSpPr>
          <p:nvPr>
            <p:ph type="sldNum" sz="quarter" idx="15"/>
          </p:nvPr>
        </p:nvSpPr>
        <p:spPr/>
        <p:txBody>
          <a:bodyPr/>
          <a:lstStyle/>
          <a:p>
            <a:fld id="{B93D059A-05DA-454B-91A5-9453FF69BC9A}" type="slidenum">
              <a:rPr lang="en-US" smtClean="0"/>
              <a:pPr/>
              <a:t>6</a:t>
            </a:fld>
            <a:endParaRPr lang="en-US"/>
          </a:p>
        </p:txBody>
      </p:sp>
      <p:pic>
        <p:nvPicPr>
          <p:cNvPr id="5122" name="Picture 2"/>
          <p:cNvPicPr>
            <a:picLocks noGrp="1" noChangeAspect="1" noChangeArrowheads="1"/>
          </p:cNvPicPr>
          <p:nvPr>
            <p:ph sz="quarter" idx="1"/>
          </p:nvPr>
        </p:nvPicPr>
        <p:blipFill>
          <a:blip r:embed="rId2"/>
          <a:srcRect/>
          <a:stretch>
            <a:fillRect/>
          </a:stretch>
        </p:blipFill>
        <p:spPr bwMode="auto">
          <a:xfrm>
            <a:off x="285720" y="1857364"/>
            <a:ext cx="8072494" cy="356806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39718"/>
          </a:xfrm>
        </p:spPr>
        <p:txBody>
          <a:bodyPr>
            <a:normAutofit fontScale="90000"/>
          </a:bodyPr>
          <a:lstStyle/>
          <a:p>
            <a:r>
              <a:rPr lang="en-US" sz="2400" b="1" dirty="0"/>
              <a:t>How We Extracted the Features ?</a:t>
            </a:r>
            <a:br>
              <a:rPr lang="en-US" sz="2400" b="1" dirty="0"/>
            </a:br>
            <a:endParaRPr lang="en-US" sz="2400" b="1" dirty="0"/>
          </a:p>
        </p:txBody>
      </p:sp>
      <p:sp>
        <p:nvSpPr>
          <p:cNvPr id="4" name="Slide Number Placeholder 3"/>
          <p:cNvSpPr>
            <a:spLocks noGrp="1"/>
          </p:cNvSpPr>
          <p:nvPr>
            <p:ph type="sldNum" sz="quarter" idx="15"/>
          </p:nvPr>
        </p:nvSpPr>
        <p:spPr/>
        <p:txBody>
          <a:bodyPr/>
          <a:lstStyle/>
          <a:p>
            <a:fld id="{B93D059A-05DA-454B-91A5-9453FF69BC9A}" type="slidenum">
              <a:rPr lang="en-US" smtClean="0"/>
              <a:pPr/>
              <a:t>7</a:t>
            </a:fld>
            <a:endParaRPr lang="en-US"/>
          </a:p>
        </p:txBody>
      </p:sp>
      <p:sp>
        <p:nvSpPr>
          <p:cNvPr id="6" name="Content Placeholder 5"/>
          <p:cNvSpPr>
            <a:spLocks noGrp="1"/>
          </p:cNvSpPr>
          <p:nvPr>
            <p:ph sz="quarter" idx="1"/>
          </p:nvPr>
        </p:nvSpPr>
        <p:spPr>
          <a:xfrm>
            <a:off x="142844" y="714356"/>
            <a:ext cx="8572560" cy="6000792"/>
          </a:xfrm>
        </p:spPr>
        <p:txBody>
          <a:bodyPr>
            <a:normAutofit fontScale="62500" lnSpcReduction="20000"/>
          </a:bodyPr>
          <a:lstStyle/>
          <a:p>
            <a:pPr>
              <a:buNone/>
            </a:pPr>
            <a:r>
              <a:rPr lang="en-US" dirty="0"/>
              <a:t>Feature Creation and Selection: Since we have inertial signals(raw signal data) in our raw data</a:t>
            </a:r>
            <a:r>
              <a:rPr lang="en-US" dirty="0" smtClean="0"/>
              <a:t>, we </a:t>
            </a:r>
            <a:r>
              <a:rPr lang="en-US" dirty="0"/>
              <a:t>have sampled  sensor signals in fixed width sliding windows of 3 seconds and with a 20% overlap in windows. </a:t>
            </a:r>
            <a:r>
              <a:rPr lang="en-US" dirty="0" err="1"/>
              <a:t>i.e</a:t>
            </a:r>
            <a:r>
              <a:rPr lang="en-US" dirty="0"/>
              <a:t>, 150 records per window with </a:t>
            </a:r>
            <a:r>
              <a:rPr lang="en-US" dirty="0" smtClean="0"/>
              <a:t>3</a:t>
            </a:r>
            <a:r>
              <a:rPr lang="en-US" dirty="0" smtClean="0"/>
              <a:t>0 </a:t>
            </a:r>
            <a:r>
              <a:rPr lang="en-US" dirty="0"/>
              <a:t>records overlapping with adjacent windows (since the signals were initially sampled in the rate of 50 record per second.</a:t>
            </a:r>
          </a:p>
          <a:p>
            <a:pPr>
              <a:buNone/>
            </a:pPr>
            <a:endParaRPr lang="en-US" dirty="0"/>
          </a:p>
          <a:p>
            <a:pPr>
              <a:buNone/>
            </a:pPr>
            <a:r>
              <a:rPr lang="en-US" dirty="0"/>
              <a:t>We can </a:t>
            </a:r>
            <a:r>
              <a:rPr lang="en-US" dirty="0" smtClean="0"/>
              <a:t>estimate </a:t>
            </a:r>
            <a:r>
              <a:rPr lang="en-US" dirty="0"/>
              <a:t>some set of variables from the above signals. </a:t>
            </a:r>
            <a:r>
              <a:rPr lang="en-US" dirty="0" err="1"/>
              <a:t>ie</a:t>
            </a:r>
            <a:r>
              <a:rPr lang="en-US" dirty="0"/>
              <a:t>., We will estimate the following properties on each and every signal that we </a:t>
            </a:r>
            <a:r>
              <a:rPr lang="en-US" dirty="0" smtClean="0"/>
              <a:t>recorded </a:t>
            </a:r>
            <a:r>
              <a:rPr lang="en-US" dirty="0"/>
              <a:t>so far.</a:t>
            </a:r>
          </a:p>
          <a:p>
            <a:r>
              <a:rPr lang="en-US" b="1" i="1" dirty="0"/>
              <a:t>mean()</a:t>
            </a:r>
            <a:r>
              <a:rPr lang="en-US" dirty="0"/>
              <a:t>: Mean value</a:t>
            </a:r>
          </a:p>
          <a:p>
            <a:r>
              <a:rPr lang="en-US" b="1" i="1" dirty="0"/>
              <a:t>std()</a:t>
            </a:r>
            <a:r>
              <a:rPr lang="en-US" dirty="0"/>
              <a:t>: Standard deviation</a:t>
            </a:r>
          </a:p>
          <a:p>
            <a:r>
              <a:rPr lang="en-US" b="1" i="1" dirty="0"/>
              <a:t>mad()</a:t>
            </a:r>
            <a:r>
              <a:rPr lang="en-US" dirty="0"/>
              <a:t>: Median absolute deviation</a:t>
            </a:r>
          </a:p>
          <a:p>
            <a:r>
              <a:rPr lang="en-US" b="1" i="1" dirty="0"/>
              <a:t>max()</a:t>
            </a:r>
            <a:r>
              <a:rPr lang="en-US" dirty="0"/>
              <a:t>: Largest value in array</a:t>
            </a:r>
          </a:p>
          <a:p>
            <a:r>
              <a:rPr lang="en-US" b="1" i="1" dirty="0"/>
              <a:t>min()</a:t>
            </a:r>
            <a:r>
              <a:rPr lang="en-US" dirty="0"/>
              <a:t>: Smallest value in array</a:t>
            </a:r>
          </a:p>
          <a:p>
            <a:r>
              <a:rPr lang="en-US" b="1" i="1" dirty="0" err="1"/>
              <a:t>sma</a:t>
            </a:r>
            <a:r>
              <a:rPr lang="en-US" b="1" i="1" dirty="0"/>
              <a:t>()</a:t>
            </a:r>
            <a:r>
              <a:rPr lang="en-US" dirty="0"/>
              <a:t>: Signal magnitude area</a:t>
            </a:r>
          </a:p>
          <a:p>
            <a:r>
              <a:rPr lang="en-US" b="1" i="1" dirty="0"/>
              <a:t>energy()</a:t>
            </a:r>
            <a:r>
              <a:rPr lang="en-US" dirty="0"/>
              <a:t>: Energy measure. Sum of the squares divided by the number of values.</a:t>
            </a:r>
          </a:p>
          <a:p>
            <a:r>
              <a:rPr lang="en-US" b="1" i="1" dirty="0" err="1"/>
              <a:t>iqr</a:t>
            </a:r>
            <a:r>
              <a:rPr lang="en-US" b="1" i="1" dirty="0"/>
              <a:t>()</a:t>
            </a:r>
            <a:r>
              <a:rPr lang="en-US" dirty="0"/>
              <a:t>: </a:t>
            </a:r>
            <a:r>
              <a:rPr lang="en-US" dirty="0" err="1"/>
              <a:t>Interquartile</a:t>
            </a:r>
            <a:r>
              <a:rPr lang="en-US" dirty="0"/>
              <a:t> range</a:t>
            </a:r>
          </a:p>
          <a:p>
            <a:r>
              <a:rPr lang="en-US" b="1" i="1" dirty="0" err="1" smtClean="0"/>
              <a:t>maxInds</a:t>
            </a:r>
            <a:r>
              <a:rPr lang="en-US" b="1" i="1" dirty="0"/>
              <a:t>()</a:t>
            </a:r>
            <a:r>
              <a:rPr lang="en-US" dirty="0"/>
              <a:t>: index of the frequency component with largest magnitude</a:t>
            </a:r>
          </a:p>
          <a:p>
            <a:r>
              <a:rPr lang="en-US" b="1" i="1" dirty="0" err="1" smtClean="0"/>
              <a:t>skewness</a:t>
            </a:r>
            <a:r>
              <a:rPr lang="en-US" b="1" i="1" dirty="0"/>
              <a:t>()</a:t>
            </a:r>
            <a:r>
              <a:rPr lang="en-US" dirty="0"/>
              <a:t>: </a:t>
            </a:r>
            <a:r>
              <a:rPr lang="en-US" dirty="0" err="1"/>
              <a:t>skewness</a:t>
            </a:r>
            <a:r>
              <a:rPr lang="en-US" dirty="0"/>
              <a:t> </a:t>
            </a:r>
            <a:r>
              <a:rPr lang="en-US" dirty="0" smtClean="0"/>
              <a:t>over each window</a:t>
            </a:r>
            <a:endParaRPr lang="en-US" dirty="0"/>
          </a:p>
          <a:p>
            <a:r>
              <a:rPr lang="en-US" b="1" i="1" dirty="0"/>
              <a:t>kurtosis()</a:t>
            </a:r>
            <a:r>
              <a:rPr lang="en-US" dirty="0"/>
              <a:t>: kurtosis </a:t>
            </a:r>
            <a:r>
              <a:rPr lang="en-US" dirty="0" smtClean="0"/>
              <a:t>over each window.</a:t>
            </a:r>
            <a:endParaRPr lang="en-US" dirty="0"/>
          </a:p>
          <a:p>
            <a:r>
              <a:rPr lang="en-US" b="1" i="1" dirty="0" smtClean="0"/>
              <a:t>Energy</a:t>
            </a:r>
            <a:r>
              <a:rPr lang="en-US" b="1" i="1" dirty="0"/>
              <a:t>()</a:t>
            </a:r>
            <a:r>
              <a:rPr lang="en-US" dirty="0"/>
              <a:t>: </a:t>
            </a:r>
            <a:r>
              <a:rPr lang="en-US" dirty="0" smtClean="0"/>
              <a:t>Energy over each window.</a:t>
            </a:r>
          </a:p>
          <a:p>
            <a:pPr>
              <a:buNone/>
            </a:pPr>
            <a:r>
              <a:rPr lang="en-IN" dirty="0" smtClean="0"/>
              <a:t>Each feature is calculated for both time and frequency domain  </a:t>
            </a:r>
            <a:endParaRPr lang="en-US" dirty="0"/>
          </a:p>
          <a:p>
            <a:pPr marL="285750" indent="-285750">
              <a:buNone/>
            </a:pPr>
            <a:r>
              <a:rPr lang="en-US" dirty="0"/>
              <a:t>Calculated mean of each axis values separately for each sensor from 5 different positions</a:t>
            </a:r>
          </a:p>
          <a:p>
            <a:pPr marL="285750" indent="-285750">
              <a:buNone/>
            </a:pPr>
            <a:r>
              <a:rPr lang="en-IN" dirty="0"/>
              <a:t>Total Measures created = 336 </a:t>
            </a:r>
          </a:p>
          <a:p>
            <a:endParaRPr lang="en-US" dirty="0"/>
          </a:p>
        </p:txBody>
      </p:sp>
      <p:pic>
        <p:nvPicPr>
          <p:cNvPr id="19458" name="Picture 2"/>
          <p:cNvPicPr>
            <a:picLocks noChangeAspect="1" noChangeArrowheads="1"/>
          </p:cNvPicPr>
          <p:nvPr/>
        </p:nvPicPr>
        <p:blipFill>
          <a:blip r:embed="rId2"/>
          <a:srcRect/>
          <a:stretch>
            <a:fillRect/>
          </a:stretch>
        </p:blipFill>
        <p:spPr bwMode="auto">
          <a:xfrm>
            <a:off x="5857884" y="0"/>
            <a:ext cx="923919" cy="72599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a:t>
            </a:r>
            <a:endParaRPr lang="en-US" dirty="0"/>
          </a:p>
        </p:txBody>
      </p:sp>
      <p:sp>
        <p:nvSpPr>
          <p:cNvPr id="4" name="Slide Number Placeholder 3"/>
          <p:cNvSpPr>
            <a:spLocks noGrp="1"/>
          </p:cNvSpPr>
          <p:nvPr>
            <p:ph type="sldNum" sz="quarter" idx="15"/>
          </p:nvPr>
        </p:nvSpPr>
        <p:spPr/>
        <p:txBody>
          <a:bodyPr/>
          <a:lstStyle/>
          <a:p>
            <a:fld id="{B93D059A-05DA-454B-91A5-9453FF69BC9A}" type="slidenum">
              <a:rPr lang="en-US" smtClean="0"/>
              <a:pPr/>
              <a:t>8</a:t>
            </a:fld>
            <a:endParaRPr lang="en-US"/>
          </a:p>
        </p:txBody>
      </p:sp>
      <p:pic>
        <p:nvPicPr>
          <p:cNvPr id="6146" name="Picture 2"/>
          <p:cNvPicPr>
            <a:picLocks noGrp="1" noChangeAspect="1" noChangeArrowheads="1"/>
          </p:cNvPicPr>
          <p:nvPr>
            <p:ph sz="quarter" idx="1"/>
          </p:nvPr>
        </p:nvPicPr>
        <p:blipFill>
          <a:blip r:embed="rId2"/>
          <a:srcRect/>
          <a:stretch>
            <a:fillRect/>
          </a:stretch>
        </p:blipFill>
        <p:spPr bwMode="auto">
          <a:xfrm>
            <a:off x="457200" y="1714488"/>
            <a:ext cx="7467600" cy="428628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Categorical Feature</a:t>
            </a:r>
            <a:endParaRPr lang="en-US" dirty="0"/>
          </a:p>
        </p:txBody>
      </p:sp>
      <p:sp>
        <p:nvSpPr>
          <p:cNvPr id="4" name="Slide Number Placeholder 3"/>
          <p:cNvSpPr>
            <a:spLocks noGrp="1"/>
          </p:cNvSpPr>
          <p:nvPr>
            <p:ph type="sldNum" sz="quarter" idx="15"/>
          </p:nvPr>
        </p:nvSpPr>
        <p:spPr/>
        <p:txBody>
          <a:bodyPr/>
          <a:lstStyle/>
          <a:p>
            <a:fld id="{B93D059A-05DA-454B-91A5-9453FF69BC9A}" type="slidenum">
              <a:rPr lang="en-US" smtClean="0"/>
              <a:pPr/>
              <a:t>9</a:t>
            </a:fld>
            <a:endParaRPr lang="en-US"/>
          </a:p>
        </p:txBody>
      </p:sp>
      <p:pic>
        <p:nvPicPr>
          <p:cNvPr id="7170" name="Picture 2"/>
          <p:cNvPicPr>
            <a:picLocks noGrp="1" noChangeAspect="1" noChangeArrowheads="1"/>
          </p:cNvPicPr>
          <p:nvPr>
            <p:ph sz="quarter" idx="1"/>
          </p:nvPr>
        </p:nvPicPr>
        <p:blipFill>
          <a:blip r:embed="rId2"/>
          <a:srcRect/>
          <a:stretch>
            <a:fillRect/>
          </a:stretch>
        </p:blipFill>
        <p:spPr bwMode="auto">
          <a:xfrm>
            <a:off x="142844" y="1571612"/>
            <a:ext cx="3571900" cy="2571768"/>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571868" y="1643050"/>
            <a:ext cx="5092704" cy="3357586"/>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285721" y="4803204"/>
            <a:ext cx="3500462" cy="1840506"/>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595</TotalTime>
  <Words>1300</Words>
  <Application>Microsoft Office PowerPoint</Application>
  <PresentationFormat>On-screen Show (4:3)</PresentationFormat>
  <Paragraphs>353</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Oriel</vt:lpstr>
      <vt:lpstr>Human Activity Recognition Using Smartphone Sensors   (What Does Your Smartphone Know About You)  </vt:lpstr>
      <vt:lpstr>A Quick View On Project</vt:lpstr>
      <vt:lpstr>Abstract:  </vt:lpstr>
      <vt:lpstr>How Data has been Collected?</vt:lpstr>
      <vt:lpstr>Glimpse on Raw Data</vt:lpstr>
      <vt:lpstr>How Data Look Like After Features Extraction on Raw Data</vt:lpstr>
      <vt:lpstr>How We Extracted the Features ? </vt:lpstr>
      <vt:lpstr>Exploratory Data Analysis</vt:lpstr>
      <vt:lpstr>Categorical Feature</vt:lpstr>
      <vt:lpstr>A Complete View on One of The Numerical Features</vt:lpstr>
      <vt:lpstr>Can We Mine Something From This Data?</vt:lpstr>
      <vt:lpstr>Can We Mine Something From This Data?</vt:lpstr>
      <vt:lpstr>Can We Mine Something From This Data?</vt:lpstr>
      <vt:lpstr>Can We Mine Something From This Data?</vt:lpstr>
      <vt:lpstr>Can We Mine Something From This Data?</vt:lpstr>
      <vt:lpstr>We can See Real Time Interaction Among The Features of Data In The Report Generated just by Choosing The Features for them we want to check.</vt:lpstr>
      <vt:lpstr>Feature Selection</vt:lpstr>
      <vt:lpstr>Feature Selection: Constant Variance:</vt:lpstr>
      <vt:lpstr>Feature Selection: High Correlation Criteria:</vt:lpstr>
      <vt:lpstr>Feature Selection Mutual Information Criteria: Threshold =0.15</vt:lpstr>
      <vt:lpstr>Slide 21</vt:lpstr>
      <vt:lpstr>Feature selection Extra Tree Classifier Score: Threshold =0.005</vt:lpstr>
      <vt:lpstr>Slide 23</vt:lpstr>
      <vt:lpstr>Model Training and Choosing Right ML Model for our Problem of Classification</vt:lpstr>
      <vt:lpstr>Finally Time For Choosing Right Machine Learning Algo and making Model So That We can Classify These Activities as much Accurately as much Possible for us by Training ,Testing &amp; Validating.</vt:lpstr>
      <vt:lpstr>Training Models</vt:lpstr>
      <vt:lpstr>Testing &amp; Validating Models</vt:lpstr>
      <vt:lpstr>Results</vt:lpstr>
      <vt:lpstr>Slide 29</vt:lpstr>
      <vt:lpstr>Slide 30</vt:lpstr>
      <vt:lpstr>Slide 31</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Using Smartphone Sensors (What Does Your Smartphone Know About You)</dc:title>
  <dc:creator>hp</dc:creator>
  <cp:lastModifiedBy>hp</cp:lastModifiedBy>
  <cp:revision>49</cp:revision>
  <dcterms:created xsi:type="dcterms:W3CDTF">2021-11-21T09:29:11Z</dcterms:created>
  <dcterms:modified xsi:type="dcterms:W3CDTF">2021-11-25T12:52:57Z</dcterms:modified>
</cp:coreProperties>
</file>