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86" r:id="rId5"/>
    <p:sldId id="259" r:id="rId6"/>
    <p:sldId id="276" r:id="rId7"/>
    <p:sldId id="262" r:id="rId8"/>
    <p:sldId id="261" r:id="rId9"/>
    <p:sldId id="287" r:id="rId10"/>
    <p:sldId id="279" r:id="rId11"/>
    <p:sldId id="280" r:id="rId12"/>
    <p:sldId id="274" r:id="rId13"/>
    <p:sldId id="281" r:id="rId14"/>
    <p:sldId id="282" r:id="rId15"/>
    <p:sldId id="292" r:id="rId16"/>
    <p:sldId id="290" r:id="rId17"/>
    <p:sldId id="264" r:id="rId18"/>
    <p:sldId id="265" r:id="rId19"/>
    <p:sldId id="288" r:id="rId20"/>
    <p:sldId id="266" r:id="rId21"/>
    <p:sldId id="283" r:id="rId22"/>
    <p:sldId id="267" r:id="rId23"/>
    <p:sldId id="285" r:id="rId24"/>
    <p:sldId id="275" r:id="rId25"/>
    <p:sldId id="268" r:id="rId26"/>
    <p:sldId id="269" r:id="rId27"/>
    <p:sldId id="270" r:id="rId28"/>
    <p:sldId id="289"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235002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9CD065-E775-4AAB-8DA0-630F439BB98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04461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18384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5778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39252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614937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247567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44017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06373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14001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0489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CD065-E775-4AAB-8DA0-630F439BB98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59941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9CD065-E775-4AAB-8DA0-630F439BB98D}"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88138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01484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358141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9CD065-E775-4AAB-8DA0-630F439BB98D}" type="datetimeFigureOut">
              <a:rPr lang="en-IN" smtClean="0"/>
              <a:t>18-11-2021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211893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9CD065-E775-4AAB-8DA0-630F439BB98D}"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76FF8-4DA1-40E9-9B39-C5E6AAE1B1F2}" type="slidenum">
              <a:rPr lang="en-IN" smtClean="0"/>
              <a:t>‹#›</a:t>
            </a:fld>
            <a:endParaRPr lang="en-IN"/>
          </a:p>
        </p:txBody>
      </p:sp>
    </p:spTree>
    <p:extLst>
      <p:ext uri="{BB962C8B-B14F-4D97-AF65-F5344CB8AC3E}">
        <p14:creationId xmlns:p14="http://schemas.microsoft.com/office/powerpoint/2010/main" val="130296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9CD065-E775-4AAB-8DA0-630F439BB98D}" type="datetimeFigureOut">
              <a:rPr lang="en-IN" smtClean="0"/>
              <a:t>18-11-2021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776FF8-4DA1-40E9-9B39-C5E6AAE1B1F2}" type="slidenum">
              <a:rPr lang="en-IN" smtClean="0"/>
              <a:t>‹#›</a:t>
            </a:fld>
            <a:endParaRPr lang="en-IN"/>
          </a:p>
        </p:txBody>
      </p:sp>
    </p:spTree>
    <p:extLst>
      <p:ext uri="{BB962C8B-B14F-4D97-AF65-F5344CB8AC3E}">
        <p14:creationId xmlns:p14="http://schemas.microsoft.com/office/powerpoint/2010/main" val="28872368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7.xml"/><Relationship Id="rId5" Type="http://schemas.openxmlformats.org/officeDocument/2006/relationships/image" Target="../media/image240.png"/><Relationship Id="rId4" Type="http://schemas.openxmlformats.org/officeDocument/2006/relationships/image" Target="../media/image230.png"/></Relationships>
</file>

<file path=ppt/slides/_rels/slide2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3DD04A-A37B-4E34-B571-3F4D7001C193}"/>
              </a:ext>
            </a:extLst>
          </p:cNvPr>
          <p:cNvSpPr txBox="1"/>
          <p:nvPr/>
        </p:nvSpPr>
        <p:spPr>
          <a:xfrm>
            <a:off x="386861" y="448552"/>
            <a:ext cx="11282289" cy="1938992"/>
          </a:xfrm>
          <a:prstGeom prst="rect">
            <a:avLst/>
          </a:prstGeom>
          <a:noFill/>
        </p:spPr>
        <p:txBody>
          <a:bodyPr wrap="square" rtlCol="0">
            <a:spAutoFit/>
          </a:bodyPr>
          <a:lstStyle/>
          <a:p>
            <a:pPr algn="ctr"/>
            <a:r>
              <a:rPr lang="en-US" sz="6000" b="1" dirty="0">
                <a:effectLst>
                  <a:outerShdw blurRad="38100" dist="38100" dir="2700000" algn="tl">
                    <a:srgbClr val="000000">
                      <a:alpha val="43137"/>
                    </a:srgbClr>
                  </a:outerShdw>
                </a:effectLst>
                <a:latin typeface="Bahnschrift Condensed" panose="020B0502040204020203" pitchFamily="34" charset="0"/>
              </a:rPr>
              <a:t>Time Series Analysis for Causal Relationship among Top Cryptocurrencies  </a:t>
            </a:r>
            <a:endParaRPr lang="en-IN" sz="6000" b="1" dirty="0">
              <a:effectLst>
                <a:outerShdw blurRad="38100" dist="38100" dir="2700000" algn="tl">
                  <a:srgbClr val="000000">
                    <a:alpha val="43137"/>
                  </a:srgbClr>
                </a:outerShdw>
              </a:effectLst>
              <a:latin typeface="Bahnschrift Condensed" panose="020B0502040204020203" pitchFamily="34" charset="0"/>
            </a:endParaRPr>
          </a:p>
        </p:txBody>
      </p:sp>
      <p:sp>
        <p:nvSpPr>
          <p:cNvPr id="8" name="TextBox 7">
            <a:extLst>
              <a:ext uri="{FF2B5EF4-FFF2-40B4-BE49-F238E27FC236}">
                <a16:creationId xmlns:a16="http://schemas.microsoft.com/office/drawing/2014/main" id="{DED2C1DC-92E0-45E3-8A3A-2B7566F7298A}"/>
              </a:ext>
            </a:extLst>
          </p:cNvPr>
          <p:cNvSpPr txBox="1"/>
          <p:nvPr/>
        </p:nvSpPr>
        <p:spPr>
          <a:xfrm>
            <a:off x="641252" y="2794003"/>
            <a:ext cx="10909495" cy="1015663"/>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Agency FB" panose="020B0503020202020204" pitchFamily="34" charset="0"/>
              </a:rPr>
              <a:t>MTH517A Course Project</a:t>
            </a:r>
          </a:p>
          <a:p>
            <a:pPr algn="ctr"/>
            <a:r>
              <a:rPr lang="en-US" sz="2000" b="1" dirty="0">
                <a:effectLst>
                  <a:outerShdw blurRad="38100" dist="38100" dir="2700000" algn="tl">
                    <a:srgbClr val="000000">
                      <a:alpha val="43137"/>
                    </a:srgbClr>
                  </a:outerShdw>
                </a:effectLst>
                <a:latin typeface="Agency FB" panose="020B0503020202020204" pitchFamily="34" charset="0"/>
              </a:rPr>
              <a:t>Duration: Aug’21 – Nov’21</a:t>
            </a:r>
          </a:p>
          <a:p>
            <a:pPr algn="ctr"/>
            <a:r>
              <a:rPr lang="en-US" sz="2000" b="1" dirty="0">
                <a:effectLst>
                  <a:outerShdw blurRad="38100" dist="38100" dir="2700000" algn="tl">
                    <a:srgbClr val="000000">
                      <a:alpha val="43137"/>
                    </a:srgbClr>
                  </a:outerShdw>
                </a:effectLst>
                <a:latin typeface="Agency FB" panose="020B0503020202020204" pitchFamily="34" charset="0"/>
              </a:rPr>
              <a:t>Submitted to Dr. Amit </a:t>
            </a:r>
            <a:r>
              <a:rPr lang="en-US" sz="2000" b="1" dirty="0" err="1">
                <a:effectLst>
                  <a:outerShdw blurRad="38100" dist="38100" dir="2700000" algn="tl">
                    <a:srgbClr val="000000">
                      <a:alpha val="43137"/>
                    </a:srgbClr>
                  </a:outerShdw>
                </a:effectLst>
                <a:latin typeface="Agency FB" panose="020B0503020202020204" pitchFamily="34" charset="0"/>
              </a:rPr>
              <a:t>Mitra</a:t>
            </a:r>
            <a:r>
              <a:rPr lang="en-US" sz="2000" b="1" dirty="0">
                <a:effectLst>
                  <a:outerShdw blurRad="38100" dist="38100" dir="2700000" algn="tl">
                    <a:srgbClr val="000000">
                      <a:alpha val="43137"/>
                    </a:srgbClr>
                  </a:outerShdw>
                </a:effectLst>
                <a:latin typeface="Agency FB" panose="020B0503020202020204" pitchFamily="34" charset="0"/>
              </a:rPr>
              <a:t>, Department of Mathematics and Statistics, IIT Kanpur</a:t>
            </a:r>
            <a:endParaRPr lang="en-IN" sz="2000" b="1" dirty="0">
              <a:effectLst>
                <a:outerShdw blurRad="38100" dist="38100" dir="2700000" algn="tl">
                  <a:srgbClr val="000000">
                    <a:alpha val="43137"/>
                  </a:srgbClr>
                </a:outerShdw>
              </a:effectLst>
              <a:latin typeface="Agency FB" panose="020B0503020202020204" pitchFamily="34" charset="0"/>
            </a:endParaRPr>
          </a:p>
        </p:txBody>
      </p:sp>
      <p:sp>
        <p:nvSpPr>
          <p:cNvPr id="9" name="TextBox 8">
            <a:extLst>
              <a:ext uri="{FF2B5EF4-FFF2-40B4-BE49-F238E27FC236}">
                <a16:creationId xmlns:a16="http://schemas.microsoft.com/office/drawing/2014/main" id="{EE08DE63-75C5-4A73-82CC-1D95AE1BCC85}"/>
              </a:ext>
            </a:extLst>
          </p:cNvPr>
          <p:cNvSpPr txBox="1"/>
          <p:nvPr/>
        </p:nvSpPr>
        <p:spPr>
          <a:xfrm>
            <a:off x="1153549" y="4285791"/>
            <a:ext cx="9748911" cy="2062103"/>
          </a:xfrm>
          <a:prstGeom prst="rect">
            <a:avLst/>
          </a:prstGeom>
          <a:noFill/>
        </p:spPr>
        <p:txBody>
          <a:bodyPr wrap="square" rtlCol="0">
            <a:spAutoFit/>
          </a:bodyPr>
          <a:lstStyle/>
          <a:p>
            <a:pPr algn="ctr"/>
            <a:r>
              <a:rPr lang="en-US" sz="1600" dirty="0"/>
              <a:t>Group Members</a:t>
            </a:r>
          </a:p>
          <a:p>
            <a:pPr algn="ctr"/>
            <a:endParaRPr lang="en-US" sz="1600" dirty="0"/>
          </a:p>
          <a:p>
            <a:pPr algn="ctr"/>
            <a:r>
              <a:rPr lang="en-US" sz="2400" dirty="0" err="1">
                <a:effectLst>
                  <a:outerShdw blurRad="38100" dist="38100" dir="2700000" algn="tl">
                    <a:srgbClr val="000000">
                      <a:alpha val="43137"/>
                    </a:srgbClr>
                  </a:outerShdw>
                </a:effectLst>
                <a:latin typeface="Bahnschrift SemiBold Condensed" panose="020B0502040204020203" pitchFamily="34" charset="0"/>
              </a:rPr>
              <a:t>Abir</a:t>
            </a:r>
            <a:r>
              <a:rPr lang="en-US" sz="2400" dirty="0">
                <a:effectLst>
                  <a:outerShdw blurRad="38100" dist="38100" dir="2700000" algn="tl">
                    <a:srgbClr val="000000">
                      <a:alpha val="43137"/>
                    </a:srgbClr>
                  </a:outerShdw>
                </a:effectLst>
                <a:latin typeface="Bahnschrift SemiBold Condensed" panose="020B0502040204020203" pitchFamily="34" charset="0"/>
              </a:rPr>
              <a:t> Naha (201257)</a:t>
            </a:r>
          </a:p>
          <a:p>
            <a:pPr algn="ctr"/>
            <a:r>
              <a:rPr lang="en-US" sz="2400" dirty="0" err="1">
                <a:effectLst>
                  <a:outerShdw blurRad="38100" dist="38100" dir="2700000" algn="tl">
                    <a:srgbClr val="000000">
                      <a:alpha val="43137"/>
                    </a:srgbClr>
                  </a:outerShdw>
                </a:effectLst>
                <a:latin typeface="Bahnschrift SemiBold Condensed" panose="020B0502040204020203" pitchFamily="34" charset="0"/>
              </a:rPr>
              <a:t>Arkonil</a:t>
            </a:r>
            <a:r>
              <a:rPr lang="en-US" sz="2400" dirty="0">
                <a:effectLst>
                  <a:outerShdw blurRad="38100" dist="38100" dir="2700000" algn="tl">
                    <a:srgbClr val="000000">
                      <a:alpha val="43137"/>
                    </a:srgbClr>
                  </a:outerShdw>
                </a:effectLst>
                <a:latin typeface="Bahnschrift SemiBold Condensed" panose="020B0502040204020203" pitchFamily="34" charset="0"/>
              </a:rPr>
              <a:t> Dhar (201279) </a:t>
            </a:r>
          </a:p>
          <a:p>
            <a:pPr algn="ctr"/>
            <a:r>
              <a:rPr lang="en-US" sz="2400" dirty="0" err="1">
                <a:effectLst>
                  <a:outerShdw blurRad="38100" dist="38100" dir="2700000" algn="tl">
                    <a:srgbClr val="000000">
                      <a:alpha val="43137"/>
                    </a:srgbClr>
                  </a:outerShdw>
                </a:effectLst>
                <a:latin typeface="Bahnschrift SemiBold Condensed" panose="020B0502040204020203" pitchFamily="34" charset="0"/>
              </a:rPr>
              <a:t>Koyel</a:t>
            </a:r>
            <a:r>
              <a:rPr lang="en-US" sz="2400" dirty="0">
                <a:effectLst>
                  <a:outerShdw blurRad="38100" dist="38100" dir="2700000" algn="tl">
                    <a:srgbClr val="000000">
                      <a:alpha val="43137"/>
                    </a:srgbClr>
                  </a:outerShdw>
                </a:effectLst>
                <a:latin typeface="Bahnschrift SemiBold Condensed" panose="020B0502040204020203" pitchFamily="34" charset="0"/>
              </a:rPr>
              <a:t> </a:t>
            </a:r>
            <a:r>
              <a:rPr lang="en-US" sz="2400" dirty="0" err="1">
                <a:effectLst>
                  <a:outerShdw blurRad="38100" dist="38100" dir="2700000" algn="tl">
                    <a:srgbClr val="000000">
                      <a:alpha val="43137"/>
                    </a:srgbClr>
                  </a:outerShdw>
                </a:effectLst>
                <a:latin typeface="Bahnschrift SemiBold Condensed" panose="020B0502040204020203" pitchFamily="34" charset="0"/>
              </a:rPr>
              <a:t>Pramanick</a:t>
            </a:r>
            <a:r>
              <a:rPr lang="en-US" sz="2400" dirty="0">
                <a:effectLst>
                  <a:outerShdw blurRad="38100" dist="38100" dir="2700000" algn="tl">
                    <a:srgbClr val="000000">
                      <a:alpha val="43137"/>
                    </a:srgbClr>
                  </a:outerShdw>
                </a:effectLst>
                <a:latin typeface="Bahnschrift SemiBold Condensed" panose="020B0502040204020203" pitchFamily="34" charset="0"/>
              </a:rPr>
              <a:t> (201333) </a:t>
            </a:r>
          </a:p>
          <a:p>
            <a:pPr algn="ctr"/>
            <a:r>
              <a:rPr lang="en-US" sz="2400" dirty="0" err="1">
                <a:effectLst>
                  <a:outerShdw blurRad="38100" dist="38100" dir="2700000" algn="tl">
                    <a:srgbClr val="000000">
                      <a:alpha val="43137"/>
                    </a:srgbClr>
                  </a:outerShdw>
                </a:effectLst>
                <a:latin typeface="Bahnschrift SemiBold Condensed" panose="020B0502040204020203" pitchFamily="34" charset="0"/>
              </a:rPr>
              <a:t>Suchismita</a:t>
            </a:r>
            <a:r>
              <a:rPr lang="en-US" sz="2400" dirty="0">
                <a:effectLst>
                  <a:outerShdw blurRad="38100" dist="38100" dir="2700000" algn="tl">
                    <a:srgbClr val="000000">
                      <a:alpha val="43137"/>
                    </a:srgbClr>
                  </a:outerShdw>
                </a:effectLst>
                <a:latin typeface="Bahnschrift SemiBold Condensed" panose="020B0502040204020203" pitchFamily="34" charset="0"/>
              </a:rPr>
              <a:t> Roy (201440)</a:t>
            </a:r>
            <a:endParaRPr lang="en-IN" sz="2400" dirty="0">
              <a:effectLst>
                <a:outerShdw blurRad="38100" dist="38100" dir="2700000" algn="tl">
                  <a:srgbClr val="000000">
                    <a:alpha val="43137"/>
                  </a:srgbClr>
                </a:outerShdw>
              </a:effectLst>
              <a:latin typeface="Bahnschrift SemiBold Condensed" panose="020B0502040204020203" pitchFamily="34" charset="0"/>
            </a:endParaRPr>
          </a:p>
        </p:txBody>
      </p:sp>
      <p:cxnSp>
        <p:nvCxnSpPr>
          <p:cNvPr id="3" name="Straight Connector 2">
            <a:extLst>
              <a:ext uri="{FF2B5EF4-FFF2-40B4-BE49-F238E27FC236}">
                <a16:creationId xmlns:a16="http://schemas.microsoft.com/office/drawing/2014/main" id="{083EDE6A-7988-4B23-A3B3-B69323AD4432}"/>
              </a:ext>
            </a:extLst>
          </p:cNvPr>
          <p:cNvCxnSpPr>
            <a:cxnSpLocks/>
          </p:cNvCxnSpPr>
          <p:nvPr/>
        </p:nvCxnSpPr>
        <p:spPr>
          <a:xfrm>
            <a:off x="759655" y="2387544"/>
            <a:ext cx="10550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732D3D-C0D0-4499-A337-4FA40B93641C}"/>
              </a:ext>
            </a:extLst>
          </p:cNvPr>
          <p:cNvCxnSpPr>
            <a:cxnSpLocks/>
          </p:cNvCxnSpPr>
          <p:nvPr/>
        </p:nvCxnSpPr>
        <p:spPr>
          <a:xfrm>
            <a:off x="752619" y="2518116"/>
            <a:ext cx="10550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DF84CF-203D-4569-B233-C5AF7DDE3FC0}"/>
              </a:ext>
            </a:extLst>
          </p:cNvPr>
          <p:cNvSpPr/>
          <p:nvPr/>
        </p:nvSpPr>
        <p:spPr>
          <a:xfrm>
            <a:off x="752619" y="3938061"/>
            <a:ext cx="10557806"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2B34DB0A-5E92-4180-AEA4-DDC4E26FC241}"/>
              </a:ext>
            </a:extLst>
          </p:cNvPr>
          <p:cNvCxnSpPr/>
          <p:nvPr/>
        </p:nvCxnSpPr>
        <p:spPr>
          <a:xfrm>
            <a:off x="5205046" y="4600135"/>
            <a:ext cx="16318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62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34102D-F6BB-4FF8-8D09-837035EAF863}"/>
              </a:ext>
            </a:extLst>
          </p:cNvPr>
          <p:cNvGraphicFramePr>
            <a:graphicFrameLocks noGrp="1"/>
          </p:cNvGraphicFramePr>
          <p:nvPr>
            <p:extLst>
              <p:ext uri="{D42A27DB-BD31-4B8C-83A1-F6EECF244321}">
                <p14:modId xmlns:p14="http://schemas.microsoft.com/office/powerpoint/2010/main" val="1520101444"/>
              </p:ext>
            </p:extLst>
          </p:nvPr>
        </p:nvGraphicFramePr>
        <p:xfrm>
          <a:off x="2103120" y="1914414"/>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408618381"/>
                    </a:ext>
                  </a:extLst>
                </a:gridCol>
                <a:gridCol w="1354667">
                  <a:extLst>
                    <a:ext uri="{9D8B030D-6E8A-4147-A177-3AD203B41FA5}">
                      <a16:colId xmlns:a16="http://schemas.microsoft.com/office/drawing/2014/main" val="2550098932"/>
                    </a:ext>
                  </a:extLst>
                </a:gridCol>
                <a:gridCol w="1354667">
                  <a:extLst>
                    <a:ext uri="{9D8B030D-6E8A-4147-A177-3AD203B41FA5}">
                      <a16:colId xmlns:a16="http://schemas.microsoft.com/office/drawing/2014/main" val="4113399455"/>
                    </a:ext>
                  </a:extLst>
                </a:gridCol>
                <a:gridCol w="1354667">
                  <a:extLst>
                    <a:ext uri="{9D8B030D-6E8A-4147-A177-3AD203B41FA5}">
                      <a16:colId xmlns:a16="http://schemas.microsoft.com/office/drawing/2014/main" val="669789020"/>
                    </a:ext>
                  </a:extLst>
                </a:gridCol>
                <a:gridCol w="1354667">
                  <a:extLst>
                    <a:ext uri="{9D8B030D-6E8A-4147-A177-3AD203B41FA5}">
                      <a16:colId xmlns:a16="http://schemas.microsoft.com/office/drawing/2014/main" val="3563819394"/>
                    </a:ext>
                  </a:extLst>
                </a:gridCol>
                <a:gridCol w="1354667">
                  <a:extLst>
                    <a:ext uri="{9D8B030D-6E8A-4147-A177-3AD203B41FA5}">
                      <a16:colId xmlns:a16="http://schemas.microsoft.com/office/drawing/2014/main" val="1308772321"/>
                    </a:ext>
                  </a:extLst>
                </a:gridCol>
              </a:tblGrid>
              <a:tr h="370840">
                <a:tc rowSpan="2">
                  <a:txBody>
                    <a:bodyPr/>
                    <a:lstStyle/>
                    <a:p>
                      <a:pPr algn="ctr"/>
                      <a:r>
                        <a:rPr lang="en-US" dirty="0"/>
                        <a:t>Coin Name</a:t>
                      </a:r>
                      <a:endParaRPr lang="en-IN" dirty="0"/>
                    </a:p>
                  </a:txBody>
                  <a:tcPr/>
                </a:tc>
                <a:tc rowSpan="2">
                  <a:txBody>
                    <a:bodyPr/>
                    <a:lstStyle/>
                    <a:p>
                      <a:pPr algn="ctr"/>
                      <a:r>
                        <a:rPr lang="en-US" dirty="0"/>
                        <a:t>Test Statistic</a:t>
                      </a:r>
                      <a:endParaRPr lang="en-IN" dirty="0"/>
                    </a:p>
                  </a:txBody>
                  <a:tcPr/>
                </a:tc>
                <a:tc rowSpan="2">
                  <a:txBody>
                    <a:bodyPr/>
                    <a:lstStyle/>
                    <a:p>
                      <a:pPr algn="ctr"/>
                      <a:r>
                        <a:rPr lang="en-US" dirty="0"/>
                        <a:t>P-value</a:t>
                      </a:r>
                      <a:endParaRPr lang="en-IN" dirty="0"/>
                    </a:p>
                  </a:txBody>
                  <a:tcPr/>
                </a:tc>
                <a:tc gridSpan="3">
                  <a:txBody>
                    <a:bodyPr/>
                    <a:lstStyle/>
                    <a:p>
                      <a:pPr algn="ctr"/>
                      <a:r>
                        <a:rPr lang="en-US" dirty="0"/>
                        <a:t>Critical Value</a:t>
                      </a:r>
                      <a:endParaRPr lang="en-IN" dirty="0"/>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1503915"/>
                  </a:ext>
                </a:extLst>
              </a:tr>
              <a:tr h="37084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US" dirty="0"/>
                        <a:t>1%</a:t>
                      </a:r>
                      <a:endParaRPr lang="en-IN" dirty="0"/>
                    </a:p>
                  </a:txBody>
                  <a:tcPr/>
                </a:tc>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3557978333"/>
                  </a:ext>
                </a:extLst>
              </a:tr>
              <a:tr h="370840">
                <a:tc>
                  <a:txBody>
                    <a:bodyPr/>
                    <a:lstStyle/>
                    <a:p>
                      <a:pPr algn="ctr"/>
                      <a:r>
                        <a:rPr lang="en-US" dirty="0"/>
                        <a:t>Bitcoin</a:t>
                      </a:r>
                      <a:endParaRPr lang="en-IN" dirty="0"/>
                    </a:p>
                  </a:txBody>
                  <a:tcPr/>
                </a:tc>
                <a:tc>
                  <a:txBody>
                    <a:bodyPr/>
                    <a:lstStyle/>
                    <a:p>
                      <a:pPr algn="ctr"/>
                      <a:r>
                        <a:rPr lang="en-US" dirty="0"/>
                        <a:t>0.538901</a:t>
                      </a:r>
                      <a:endParaRPr lang="en-IN" dirty="0"/>
                    </a:p>
                  </a:txBody>
                  <a:tcPr/>
                </a:tc>
                <a:tc>
                  <a:txBody>
                    <a:bodyPr/>
                    <a:lstStyle/>
                    <a:p>
                      <a:pPr algn="ctr"/>
                      <a:r>
                        <a:rPr lang="en-US" dirty="0"/>
                        <a:t>0.986009</a:t>
                      </a:r>
                      <a:endParaRPr lang="en-IN" dirty="0"/>
                    </a:p>
                  </a:txBody>
                  <a:tcPr/>
                </a:tc>
                <a:tc rowSpan="3">
                  <a:txBody>
                    <a:bodyPr/>
                    <a:lstStyle/>
                    <a:p>
                      <a:pPr algn="ctr"/>
                      <a:endParaRPr lang="en-US" dirty="0"/>
                    </a:p>
                    <a:p>
                      <a:pPr algn="ctr"/>
                      <a:r>
                        <a:rPr lang="en-US" dirty="0"/>
                        <a:t>-3.435</a:t>
                      </a:r>
                      <a:endParaRPr lang="en-IN" dirty="0"/>
                    </a:p>
                  </a:txBody>
                  <a:tcPr/>
                </a:tc>
                <a:tc rowSpan="3">
                  <a:txBody>
                    <a:bodyPr/>
                    <a:lstStyle/>
                    <a:p>
                      <a:pPr algn="ctr"/>
                      <a:endParaRPr lang="en-US" dirty="0"/>
                    </a:p>
                    <a:p>
                      <a:pPr algn="ctr"/>
                      <a:r>
                        <a:rPr lang="en-US" dirty="0"/>
                        <a:t>-2.863</a:t>
                      </a:r>
                      <a:endParaRPr lang="en-IN" dirty="0"/>
                    </a:p>
                  </a:txBody>
                  <a:tcPr/>
                </a:tc>
                <a:tc rowSpan="3">
                  <a:txBody>
                    <a:bodyPr/>
                    <a:lstStyle/>
                    <a:p>
                      <a:pPr algn="ctr"/>
                      <a:endParaRPr lang="en-US" dirty="0"/>
                    </a:p>
                    <a:p>
                      <a:pPr algn="ctr"/>
                      <a:r>
                        <a:rPr lang="en-US" dirty="0"/>
                        <a:t>-2.568</a:t>
                      </a:r>
                      <a:endParaRPr lang="en-IN" dirty="0"/>
                    </a:p>
                  </a:txBody>
                  <a:tcPr/>
                </a:tc>
                <a:extLst>
                  <a:ext uri="{0D108BD9-81ED-4DB2-BD59-A6C34878D82A}">
                    <a16:rowId xmlns:a16="http://schemas.microsoft.com/office/drawing/2014/main" val="668204089"/>
                  </a:ext>
                </a:extLst>
              </a:tr>
              <a:tr h="370840">
                <a:tc>
                  <a:txBody>
                    <a:bodyPr/>
                    <a:lstStyle/>
                    <a:p>
                      <a:pPr algn="ctr"/>
                      <a:r>
                        <a:rPr lang="en-US" dirty="0"/>
                        <a:t>Ethereum</a:t>
                      </a:r>
                      <a:endParaRPr lang="en-IN" dirty="0"/>
                    </a:p>
                  </a:txBody>
                  <a:tcPr/>
                </a:tc>
                <a:tc>
                  <a:txBody>
                    <a:bodyPr/>
                    <a:lstStyle/>
                    <a:p>
                      <a:pPr algn="ctr"/>
                      <a:r>
                        <a:rPr lang="en-US" dirty="0"/>
                        <a:t>1.084446</a:t>
                      </a:r>
                      <a:endParaRPr lang="en-IN" dirty="0"/>
                    </a:p>
                  </a:txBody>
                  <a:tcPr/>
                </a:tc>
                <a:tc>
                  <a:txBody>
                    <a:bodyPr/>
                    <a:lstStyle/>
                    <a:p>
                      <a:pPr algn="ctr"/>
                      <a:r>
                        <a:rPr lang="en-US" dirty="0"/>
                        <a:t>0.995082</a:t>
                      </a:r>
                      <a:endParaRPr lang="en-IN" dirty="0"/>
                    </a:p>
                  </a:txBody>
                  <a:tcPr/>
                </a:tc>
                <a:tc vMerge="1">
                  <a:txBody>
                    <a:bodyPr/>
                    <a:lstStyle/>
                    <a:p>
                      <a:endParaRPr lang="en-IN"/>
                    </a:p>
                  </a:txBody>
                  <a:tcPr/>
                </a:tc>
                <a:tc vMerge="1">
                  <a:txBody>
                    <a:bodyPr/>
                    <a:lstStyle/>
                    <a:p>
                      <a:endParaRPr lang="en-IN" dirty="0"/>
                    </a:p>
                  </a:txBody>
                  <a:tcPr/>
                </a:tc>
                <a:tc vMerge="1">
                  <a:txBody>
                    <a:bodyPr/>
                    <a:lstStyle/>
                    <a:p>
                      <a:endParaRPr lang="en-IN"/>
                    </a:p>
                  </a:txBody>
                  <a:tcPr/>
                </a:tc>
                <a:extLst>
                  <a:ext uri="{0D108BD9-81ED-4DB2-BD59-A6C34878D82A}">
                    <a16:rowId xmlns:a16="http://schemas.microsoft.com/office/drawing/2014/main" val="3849715779"/>
                  </a:ext>
                </a:extLst>
              </a:tr>
              <a:tr h="370840">
                <a:tc>
                  <a:txBody>
                    <a:bodyPr/>
                    <a:lstStyle/>
                    <a:p>
                      <a:pPr algn="ctr"/>
                      <a:r>
                        <a:rPr lang="en-US" sz="1400" dirty="0" err="1"/>
                        <a:t>Binance</a:t>
                      </a:r>
                      <a:r>
                        <a:rPr lang="en-US" sz="1400" dirty="0"/>
                        <a:t> Coin</a:t>
                      </a:r>
                      <a:endParaRPr lang="en-IN" sz="1400" dirty="0"/>
                    </a:p>
                  </a:txBody>
                  <a:tcPr/>
                </a:tc>
                <a:tc>
                  <a:txBody>
                    <a:bodyPr/>
                    <a:lstStyle/>
                    <a:p>
                      <a:pPr algn="ctr"/>
                      <a:r>
                        <a:rPr lang="en-US" dirty="0"/>
                        <a:t>0.345244</a:t>
                      </a:r>
                      <a:endParaRPr lang="en-IN" dirty="0"/>
                    </a:p>
                  </a:txBody>
                  <a:tcPr/>
                </a:tc>
                <a:tc>
                  <a:txBody>
                    <a:bodyPr/>
                    <a:lstStyle/>
                    <a:p>
                      <a:pPr algn="ctr"/>
                      <a:r>
                        <a:rPr lang="en-US" dirty="0"/>
                        <a:t>0.918851</a:t>
                      </a:r>
                      <a:endParaRPr lang="en-IN" dirty="0"/>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69075164"/>
                  </a:ext>
                </a:extLst>
              </a:tr>
            </a:tbl>
          </a:graphicData>
        </a:graphic>
      </p:graphicFrame>
      <p:sp>
        <p:nvSpPr>
          <p:cNvPr id="3" name="TextBox 2">
            <a:extLst>
              <a:ext uri="{FF2B5EF4-FFF2-40B4-BE49-F238E27FC236}">
                <a16:creationId xmlns:a16="http://schemas.microsoft.com/office/drawing/2014/main" id="{420CAF70-B67C-4887-B9CB-8E559489692E}"/>
              </a:ext>
            </a:extLst>
          </p:cNvPr>
          <p:cNvSpPr txBox="1"/>
          <p:nvPr/>
        </p:nvSpPr>
        <p:spPr>
          <a:xfrm>
            <a:off x="590844" y="1248181"/>
            <a:ext cx="232116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Result from test:</a:t>
            </a:r>
            <a:endParaRPr lang="en-IN" b="1" u="sng" dirty="0">
              <a:latin typeface="Agency FB" panose="020B0503020202020204" pitchFamily="34" charset="0"/>
            </a:endParaRPr>
          </a:p>
        </p:txBody>
      </p:sp>
      <p:sp>
        <p:nvSpPr>
          <p:cNvPr id="4" name="TextBox 3">
            <a:extLst>
              <a:ext uri="{FF2B5EF4-FFF2-40B4-BE49-F238E27FC236}">
                <a16:creationId xmlns:a16="http://schemas.microsoft.com/office/drawing/2014/main" id="{C1E4071C-C59E-4623-9C8D-34E05139F318}"/>
              </a:ext>
            </a:extLst>
          </p:cNvPr>
          <p:cNvSpPr txBox="1"/>
          <p:nvPr/>
        </p:nvSpPr>
        <p:spPr>
          <a:xfrm>
            <a:off x="590844" y="4127027"/>
            <a:ext cx="302455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Conclusion:</a:t>
            </a:r>
            <a:endParaRPr lang="en-IN" b="1" u="sng" dirty="0">
              <a:latin typeface="Agency FB" panose="020B0503020202020204" pitchFamily="34" charset="0"/>
            </a:endParaRPr>
          </a:p>
        </p:txBody>
      </p:sp>
      <p:sp>
        <p:nvSpPr>
          <p:cNvPr id="5" name="TextBox 4">
            <a:extLst>
              <a:ext uri="{FF2B5EF4-FFF2-40B4-BE49-F238E27FC236}">
                <a16:creationId xmlns:a16="http://schemas.microsoft.com/office/drawing/2014/main" id="{E2F8E2AB-6774-415B-B617-792F4B1532AC}"/>
              </a:ext>
            </a:extLst>
          </p:cNvPr>
          <p:cNvSpPr txBox="1"/>
          <p:nvPr/>
        </p:nvSpPr>
        <p:spPr>
          <a:xfrm>
            <a:off x="2103120" y="4854772"/>
            <a:ext cx="6203852"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t>High p-value shows not enough evidence to reject the null hypothesis.</a:t>
            </a:r>
          </a:p>
          <a:p>
            <a:endParaRPr lang="en-US" dirty="0"/>
          </a:p>
          <a:p>
            <a:pPr marL="285750" indent="-285750">
              <a:buFont typeface="Wingdings" panose="05000000000000000000" pitchFamily="2" charset="2"/>
              <a:buChar char="ü"/>
            </a:pPr>
            <a:r>
              <a:rPr lang="en-US" dirty="0"/>
              <a:t>So we can hold our assumptions for the time series being non-stationary.</a:t>
            </a:r>
            <a:endParaRPr lang="en-IN" dirty="0"/>
          </a:p>
        </p:txBody>
      </p:sp>
      <p:sp>
        <p:nvSpPr>
          <p:cNvPr id="6" name="TextBox 5">
            <a:extLst>
              <a:ext uri="{FF2B5EF4-FFF2-40B4-BE49-F238E27FC236}">
                <a16:creationId xmlns:a16="http://schemas.microsoft.com/office/drawing/2014/main" id="{DEBFF0EC-1F9D-4803-A812-6F8F23B67430}"/>
              </a:ext>
            </a:extLst>
          </p:cNvPr>
          <p:cNvSpPr txBox="1"/>
          <p:nvPr/>
        </p:nvSpPr>
        <p:spPr>
          <a:xfrm>
            <a:off x="253218" y="243394"/>
            <a:ext cx="6907237" cy="707886"/>
          </a:xfrm>
          <a:prstGeom prst="rect">
            <a:avLst/>
          </a:prstGeom>
          <a:noFill/>
        </p:spPr>
        <p:txBody>
          <a:bodyPr wrap="square" rtlCol="0">
            <a:spAutoFit/>
          </a:bodyPr>
          <a:lstStyle/>
          <a:p>
            <a:r>
              <a:rPr lang="en-US" sz="4000" dirty="0">
                <a:latin typeface="Bahnschrift SemiBold Condensed" panose="020B0502040204020203" pitchFamily="34" charset="0"/>
              </a:rPr>
              <a:t>Augmented Dickey Fuller (ADF) test</a:t>
            </a:r>
            <a:endParaRPr lang="en-IN" sz="4000" dirty="0">
              <a:latin typeface="Bahnschrift SemiBold Condensed" panose="020B0502040204020203" pitchFamily="34" charset="0"/>
            </a:endParaRPr>
          </a:p>
        </p:txBody>
      </p:sp>
    </p:spTree>
    <p:extLst>
      <p:ext uri="{BB962C8B-B14F-4D97-AF65-F5344CB8AC3E}">
        <p14:creationId xmlns:p14="http://schemas.microsoft.com/office/powerpoint/2010/main" val="235603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9A7EB6-FF21-41E9-912A-2F5E0057D077}"/>
              </a:ext>
            </a:extLst>
          </p:cNvPr>
          <p:cNvPicPr>
            <a:picLocks noChangeAspect="1"/>
          </p:cNvPicPr>
          <p:nvPr/>
        </p:nvPicPr>
        <p:blipFill>
          <a:blip r:embed="rId2"/>
          <a:stretch>
            <a:fillRect/>
          </a:stretch>
        </p:blipFill>
        <p:spPr>
          <a:xfrm>
            <a:off x="2553579" y="2201747"/>
            <a:ext cx="6667500" cy="4286250"/>
          </a:xfrm>
          <a:prstGeom prst="rect">
            <a:avLst/>
          </a:prstGeom>
        </p:spPr>
      </p:pic>
      <p:sp>
        <p:nvSpPr>
          <p:cNvPr id="3" name="TextBox 2">
            <a:extLst>
              <a:ext uri="{FF2B5EF4-FFF2-40B4-BE49-F238E27FC236}">
                <a16:creationId xmlns:a16="http://schemas.microsoft.com/office/drawing/2014/main" id="{097E2AA9-B08C-4E78-9A52-B915EAE3AB1E}"/>
              </a:ext>
            </a:extLst>
          </p:cNvPr>
          <p:cNvSpPr txBox="1"/>
          <p:nvPr/>
        </p:nvSpPr>
        <p:spPr>
          <a:xfrm>
            <a:off x="604911" y="1128028"/>
            <a:ext cx="8398412"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We will </a:t>
            </a:r>
            <a:r>
              <a:rPr lang="en-US" b="1" dirty="0">
                <a:effectLst>
                  <a:outerShdw blurRad="38100" dist="38100" dir="2700000" algn="tl">
                    <a:srgbClr val="000000">
                      <a:alpha val="43137"/>
                    </a:srgbClr>
                  </a:outerShdw>
                </a:effectLst>
              </a:rPr>
              <a:t>check</a:t>
            </a:r>
            <a:r>
              <a:rPr lang="en-US" dirty="0"/>
              <a:t> if the </a:t>
            </a:r>
            <a:r>
              <a:rPr lang="en-US" b="1" dirty="0">
                <a:effectLst>
                  <a:outerShdw blurRad="38100" dist="38100" dir="2700000" algn="tl">
                    <a:srgbClr val="000000">
                      <a:alpha val="43137"/>
                    </a:srgbClr>
                  </a:outerShdw>
                </a:effectLst>
              </a:rPr>
              <a:t>first difference of our time series is stationary </a:t>
            </a:r>
            <a:r>
              <a:rPr lang="en-US" dirty="0"/>
              <a:t>or not.</a:t>
            </a:r>
            <a:endParaRPr lang="en-IN" dirty="0"/>
          </a:p>
        </p:txBody>
      </p:sp>
      <p:sp>
        <p:nvSpPr>
          <p:cNvPr id="4" name="TextBox 3">
            <a:extLst>
              <a:ext uri="{FF2B5EF4-FFF2-40B4-BE49-F238E27FC236}">
                <a16:creationId xmlns:a16="http://schemas.microsoft.com/office/drawing/2014/main" id="{4512B1C8-B040-4B87-ADFF-1E3B5D95925B}"/>
              </a:ext>
            </a:extLst>
          </p:cNvPr>
          <p:cNvSpPr txBox="1"/>
          <p:nvPr/>
        </p:nvSpPr>
        <p:spPr>
          <a:xfrm>
            <a:off x="604911" y="1597610"/>
            <a:ext cx="10564837"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This is the </a:t>
            </a:r>
            <a:r>
              <a:rPr lang="en-US" b="1" dirty="0">
                <a:effectLst>
                  <a:outerShdw blurRad="38100" dist="38100" dir="2700000" algn="tl">
                    <a:srgbClr val="000000">
                      <a:alpha val="43137"/>
                    </a:srgbClr>
                  </a:outerShdw>
                </a:effectLst>
              </a:rPr>
              <a:t>visual representation of 1</a:t>
            </a:r>
            <a:r>
              <a:rPr lang="en-US" b="1" baseline="30000" dirty="0">
                <a:effectLst>
                  <a:outerShdw blurRad="38100" dist="38100" dir="2700000" algn="tl">
                    <a:srgbClr val="000000">
                      <a:alpha val="43137"/>
                    </a:srgbClr>
                  </a:outerShdw>
                </a:effectLst>
              </a:rPr>
              <a:t>st</a:t>
            </a:r>
            <a:r>
              <a:rPr lang="en-US" b="1" dirty="0">
                <a:effectLst>
                  <a:outerShdw blurRad="38100" dist="38100" dir="2700000" algn="tl">
                    <a:srgbClr val="000000">
                      <a:alpha val="43137"/>
                    </a:srgbClr>
                  </a:outerShdw>
                </a:effectLst>
              </a:rPr>
              <a:t> order difference of data </a:t>
            </a:r>
            <a:r>
              <a:rPr lang="en-US" dirty="0"/>
              <a:t>for 3 types of currencies:</a:t>
            </a:r>
            <a:endParaRPr lang="en-IN" dirty="0"/>
          </a:p>
        </p:txBody>
      </p:sp>
      <p:sp>
        <p:nvSpPr>
          <p:cNvPr id="5" name="TextBox 4">
            <a:extLst>
              <a:ext uri="{FF2B5EF4-FFF2-40B4-BE49-F238E27FC236}">
                <a16:creationId xmlns:a16="http://schemas.microsoft.com/office/drawing/2014/main" id="{EB213B2D-92BE-45F3-87C3-4A521E7E2AA6}"/>
              </a:ext>
            </a:extLst>
          </p:cNvPr>
          <p:cNvSpPr txBox="1"/>
          <p:nvPr/>
        </p:nvSpPr>
        <p:spPr>
          <a:xfrm>
            <a:off x="126610" y="185337"/>
            <a:ext cx="6907237" cy="707886"/>
          </a:xfrm>
          <a:prstGeom prst="rect">
            <a:avLst/>
          </a:prstGeom>
          <a:noFill/>
        </p:spPr>
        <p:txBody>
          <a:bodyPr wrap="square" rtlCol="0">
            <a:spAutoFit/>
          </a:bodyPr>
          <a:lstStyle/>
          <a:p>
            <a:r>
              <a:rPr lang="en-US" sz="4000" dirty="0">
                <a:latin typeface="Bahnschrift SemiBold Condensed" panose="020B0502040204020203" pitchFamily="34" charset="0"/>
              </a:rPr>
              <a:t>Augmented Dickey Fuller (ADF) test</a:t>
            </a:r>
            <a:endParaRPr lang="en-IN" sz="4000" dirty="0">
              <a:latin typeface="Bahnschrift SemiBold Condensed" panose="020B0502040204020203" pitchFamily="34" charset="0"/>
            </a:endParaRPr>
          </a:p>
        </p:txBody>
      </p:sp>
    </p:spTree>
    <p:extLst>
      <p:ext uri="{BB962C8B-B14F-4D97-AF65-F5344CB8AC3E}">
        <p14:creationId xmlns:p14="http://schemas.microsoft.com/office/powerpoint/2010/main" val="37381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8C4366-A34B-4AC3-AC9B-28F4852AFCBA}"/>
              </a:ext>
            </a:extLst>
          </p:cNvPr>
          <p:cNvGraphicFramePr>
            <a:graphicFrameLocks noGrp="1"/>
          </p:cNvGraphicFramePr>
          <p:nvPr>
            <p:extLst>
              <p:ext uri="{D42A27DB-BD31-4B8C-83A1-F6EECF244321}">
                <p14:modId xmlns:p14="http://schemas.microsoft.com/office/powerpoint/2010/main" val="725491072"/>
              </p:ext>
            </p:extLst>
          </p:nvPr>
        </p:nvGraphicFramePr>
        <p:xfrm>
          <a:off x="2180492" y="18815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408618381"/>
                    </a:ext>
                  </a:extLst>
                </a:gridCol>
                <a:gridCol w="1354667">
                  <a:extLst>
                    <a:ext uri="{9D8B030D-6E8A-4147-A177-3AD203B41FA5}">
                      <a16:colId xmlns:a16="http://schemas.microsoft.com/office/drawing/2014/main" val="2550098932"/>
                    </a:ext>
                  </a:extLst>
                </a:gridCol>
                <a:gridCol w="1354667">
                  <a:extLst>
                    <a:ext uri="{9D8B030D-6E8A-4147-A177-3AD203B41FA5}">
                      <a16:colId xmlns:a16="http://schemas.microsoft.com/office/drawing/2014/main" val="4113399455"/>
                    </a:ext>
                  </a:extLst>
                </a:gridCol>
                <a:gridCol w="1354667">
                  <a:extLst>
                    <a:ext uri="{9D8B030D-6E8A-4147-A177-3AD203B41FA5}">
                      <a16:colId xmlns:a16="http://schemas.microsoft.com/office/drawing/2014/main" val="669789020"/>
                    </a:ext>
                  </a:extLst>
                </a:gridCol>
                <a:gridCol w="1354667">
                  <a:extLst>
                    <a:ext uri="{9D8B030D-6E8A-4147-A177-3AD203B41FA5}">
                      <a16:colId xmlns:a16="http://schemas.microsoft.com/office/drawing/2014/main" val="3563819394"/>
                    </a:ext>
                  </a:extLst>
                </a:gridCol>
                <a:gridCol w="1354667">
                  <a:extLst>
                    <a:ext uri="{9D8B030D-6E8A-4147-A177-3AD203B41FA5}">
                      <a16:colId xmlns:a16="http://schemas.microsoft.com/office/drawing/2014/main" val="1308772321"/>
                    </a:ext>
                  </a:extLst>
                </a:gridCol>
              </a:tblGrid>
              <a:tr h="370840">
                <a:tc rowSpan="2">
                  <a:txBody>
                    <a:bodyPr/>
                    <a:lstStyle/>
                    <a:p>
                      <a:pPr algn="ctr"/>
                      <a:r>
                        <a:rPr lang="en-US" dirty="0"/>
                        <a:t>Coin Name</a:t>
                      </a:r>
                      <a:endParaRPr lang="en-IN" dirty="0"/>
                    </a:p>
                  </a:txBody>
                  <a:tcPr/>
                </a:tc>
                <a:tc rowSpan="2">
                  <a:txBody>
                    <a:bodyPr/>
                    <a:lstStyle/>
                    <a:p>
                      <a:pPr algn="ctr"/>
                      <a:r>
                        <a:rPr lang="en-US" dirty="0"/>
                        <a:t>Test Statistic</a:t>
                      </a:r>
                      <a:endParaRPr lang="en-IN" dirty="0"/>
                    </a:p>
                  </a:txBody>
                  <a:tcPr/>
                </a:tc>
                <a:tc rowSpan="2">
                  <a:txBody>
                    <a:bodyPr/>
                    <a:lstStyle/>
                    <a:p>
                      <a:pPr algn="ctr"/>
                      <a:r>
                        <a:rPr lang="en-US" dirty="0"/>
                        <a:t>P-value</a:t>
                      </a:r>
                      <a:endParaRPr lang="en-IN" dirty="0"/>
                    </a:p>
                  </a:txBody>
                  <a:tcPr/>
                </a:tc>
                <a:tc gridSpan="3">
                  <a:txBody>
                    <a:bodyPr/>
                    <a:lstStyle/>
                    <a:p>
                      <a:pPr algn="ctr"/>
                      <a:r>
                        <a:rPr lang="en-US" dirty="0"/>
                        <a:t>Critical Value</a:t>
                      </a:r>
                      <a:endParaRPr lang="en-IN" dirty="0"/>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1503915"/>
                  </a:ext>
                </a:extLst>
              </a:tr>
              <a:tr h="37084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r>
                        <a:rPr lang="en-US" dirty="0"/>
                        <a:t>1%</a:t>
                      </a:r>
                      <a:endParaRPr lang="en-IN" dirty="0"/>
                    </a:p>
                  </a:txBody>
                  <a:tcPr/>
                </a:tc>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3557978333"/>
                  </a:ext>
                </a:extLst>
              </a:tr>
              <a:tr h="370840">
                <a:tc>
                  <a:txBody>
                    <a:bodyPr/>
                    <a:lstStyle/>
                    <a:p>
                      <a:pPr algn="ctr"/>
                      <a:r>
                        <a:rPr lang="en-US" dirty="0"/>
                        <a:t>Bitcoin</a:t>
                      </a:r>
                      <a:endParaRPr lang="en-IN" dirty="0"/>
                    </a:p>
                  </a:txBody>
                  <a:tcPr/>
                </a:tc>
                <a:tc>
                  <a:txBody>
                    <a:bodyPr/>
                    <a:lstStyle/>
                    <a:p>
                      <a:pPr algn="ctr"/>
                      <a:r>
                        <a:rPr lang="en-US" dirty="0"/>
                        <a:t>-7.639731</a:t>
                      </a:r>
                      <a:endParaRPr lang="en-IN" dirty="0"/>
                    </a:p>
                  </a:txBody>
                  <a:tcPr/>
                </a:tc>
                <a:tc>
                  <a:txBody>
                    <a:bodyPr/>
                    <a:lstStyle/>
                    <a:p>
                      <a:pPr algn="ctr"/>
                      <a:r>
                        <a:rPr lang="en-IN" dirty="0"/>
                        <a:t>0.0000</a:t>
                      </a:r>
                    </a:p>
                  </a:txBody>
                  <a:tcPr/>
                </a:tc>
                <a:tc rowSpan="3">
                  <a:txBody>
                    <a:bodyPr/>
                    <a:lstStyle/>
                    <a:p>
                      <a:pPr algn="ctr"/>
                      <a:endParaRPr lang="en-US" dirty="0"/>
                    </a:p>
                    <a:p>
                      <a:pPr algn="ctr"/>
                      <a:r>
                        <a:rPr lang="en-US" dirty="0"/>
                        <a:t>-3.435</a:t>
                      </a:r>
                      <a:endParaRPr lang="en-IN" dirty="0"/>
                    </a:p>
                  </a:txBody>
                  <a:tcPr/>
                </a:tc>
                <a:tc rowSpan="3">
                  <a:txBody>
                    <a:bodyPr/>
                    <a:lstStyle/>
                    <a:p>
                      <a:pPr algn="ctr"/>
                      <a:endParaRPr lang="en-US" dirty="0"/>
                    </a:p>
                    <a:p>
                      <a:pPr algn="ctr"/>
                      <a:r>
                        <a:rPr lang="en-US" dirty="0"/>
                        <a:t>-2.863</a:t>
                      </a:r>
                      <a:endParaRPr lang="en-IN" dirty="0"/>
                    </a:p>
                  </a:txBody>
                  <a:tcPr/>
                </a:tc>
                <a:tc rowSpan="3">
                  <a:txBody>
                    <a:bodyPr/>
                    <a:lstStyle/>
                    <a:p>
                      <a:pPr algn="ctr"/>
                      <a:endParaRPr lang="en-US" dirty="0"/>
                    </a:p>
                    <a:p>
                      <a:pPr algn="ctr"/>
                      <a:r>
                        <a:rPr lang="en-US" dirty="0"/>
                        <a:t>-2.568</a:t>
                      </a:r>
                      <a:endParaRPr lang="en-IN" dirty="0"/>
                    </a:p>
                  </a:txBody>
                  <a:tcPr/>
                </a:tc>
                <a:extLst>
                  <a:ext uri="{0D108BD9-81ED-4DB2-BD59-A6C34878D82A}">
                    <a16:rowId xmlns:a16="http://schemas.microsoft.com/office/drawing/2014/main" val="668204089"/>
                  </a:ext>
                </a:extLst>
              </a:tr>
              <a:tr h="370840">
                <a:tc>
                  <a:txBody>
                    <a:bodyPr/>
                    <a:lstStyle/>
                    <a:p>
                      <a:pPr algn="ctr"/>
                      <a:r>
                        <a:rPr lang="en-US" dirty="0"/>
                        <a:t>Ethereum</a:t>
                      </a:r>
                      <a:endParaRPr lang="en-IN" dirty="0"/>
                    </a:p>
                  </a:txBody>
                  <a:tcPr/>
                </a:tc>
                <a:tc>
                  <a:txBody>
                    <a:bodyPr/>
                    <a:lstStyle/>
                    <a:p>
                      <a:pPr algn="ctr"/>
                      <a:r>
                        <a:rPr lang="en-IN" dirty="0"/>
                        <a:t>-11.222493</a:t>
                      </a:r>
                    </a:p>
                  </a:txBody>
                  <a:tcPr/>
                </a:tc>
                <a:tc>
                  <a:txBody>
                    <a:bodyPr/>
                    <a:lstStyle/>
                    <a:p>
                      <a:pPr algn="ctr"/>
                      <a:r>
                        <a:rPr lang="en-IN" dirty="0"/>
                        <a:t>0.0000</a:t>
                      </a:r>
                    </a:p>
                  </a:txBody>
                  <a:tcPr/>
                </a:tc>
                <a:tc vMerge="1">
                  <a:txBody>
                    <a:bodyPr/>
                    <a:lstStyle/>
                    <a:p>
                      <a:endParaRPr lang="en-IN"/>
                    </a:p>
                  </a:txBody>
                  <a:tcPr/>
                </a:tc>
                <a:tc vMerge="1">
                  <a:txBody>
                    <a:bodyPr/>
                    <a:lstStyle/>
                    <a:p>
                      <a:endParaRPr lang="en-IN" dirty="0"/>
                    </a:p>
                  </a:txBody>
                  <a:tcPr/>
                </a:tc>
                <a:tc vMerge="1">
                  <a:txBody>
                    <a:bodyPr/>
                    <a:lstStyle/>
                    <a:p>
                      <a:endParaRPr lang="en-IN"/>
                    </a:p>
                  </a:txBody>
                  <a:tcPr/>
                </a:tc>
                <a:extLst>
                  <a:ext uri="{0D108BD9-81ED-4DB2-BD59-A6C34878D82A}">
                    <a16:rowId xmlns:a16="http://schemas.microsoft.com/office/drawing/2014/main" val="3849715779"/>
                  </a:ext>
                </a:extLst>
              </a:tr>
              <a:tr h="370840">
                <a:tc>
                  <a:txBody>
                    <a:bodyPr/>
                    <a:lstStyle/>
                    <a:p>
                      <a:pPr algn="ctr"/>
                      <a:r>
                        <a:rPr lang="en-US" sz="1400" dirty="0" err="1"/>
                        <a:t>Binance</a:t>
                      </a:r>
                      <a:r>
                        <a:rPr lang="en-US" sz="1400" dirty="0"/>
                        <a:t> Coin</a:t>
                      </a:r>
                      <a:endParaRPr lang="en-IN" sz="1400" dirty="0"/>
                    </a:p>
                  </a:txBody>
                  <a:tcPr/>
                </a:tc>
                <a:tc>
                  <a:txBody>
                    <a:bodyPr/>
                    <a:lstStyle/>
                    <a:p>
                      <a:pPr algn="ctr"/>
                      <a:r>
                        <a:rPr lang="en-IN" dirty="0"/>
                        <a:t>-7.524771</a:t>
                      </a:r>
                    </a:p>
                  </a:txBody>
                  <a:tcPr/>
                </a:tc>
                <a:tc>
                  <a:txBody>
                    <a:bodyPr/>
                    <a:lstStyle/>
                    <a:p>
                      <a:pPr algn="ctr"/>
                      <a:r>
                        <a:rPr lang="en-IN" dirty="0"/>
                        <a:t>0.0000</a:t>
                      </a:r>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69075164"/>
                  </a:ext>
                </a:extLst>
              </a:tr>
            </a:tbl>
          </a:graphicData>
        </a:graphic>
      </p:graphicFrame>
      <p:sp>
        <p:nvSpPr>
          <p:cNvPr id="3" name="TextBox 2">
            <a:extLst>
              <a:ext uri="{FF2B5EF4-FFF2-40B4-BE49-F238E27FC236}">
                <a16:creationId xmlns:a16="http://schemas.microsoft.com/office/drawing/2014/main" id="{868A2697-3D57-4670-84BE-0CECEF1EC858}"/>
              </a:ext>
            </a:extLst>
          </p:cNvPr>
          <p:cNvSpPr txBox="1"/>
          <p:nvPr/>
        </p:nvSpPr>
        <p:spPr>
          <a:xfrm>
            <a:off x="548640" y="4168226"/>
            <a:ext cx="1730326"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Conclusion:</a:t>
            </a:r>
            <a:endParaRPr lang="en-IN" b="1" u="sng" dirty="0">
              <a:latin typeface="Agency FB" panose="020B0503020202020204" pitchFamily="34" charset="0"/>
            </a:endParaRPr>
          </a:p>
        </p:txBody>
      </p:sp>
      <p:sp>
        <p:nvSpPr>
          <p:cNvPr id="4" name="TextBox 3">
            <a:extLst>
              <a:ext uri="{FF2B5EF4-FFF2-40B4-BE49-F238E27FC236}">
                <a16:creationId xmlns:a16="http://schemas.microsoft.com/office/drawing/2014/main" id="{6E12187F-646F-4A36-9A72-734CC5625062}"/>
              </a:ext>
            </a:extLst>
          </p:cNvPr>
          <p:cNvSpPr txBox="1"/>
          <p:nvPr/>
        </p:nvSpPr>
        <p:spPr>
          <a:xfrm>
            <a:off x="2082018" y="4855028"/>
            <a:ext cx="7455877"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Very low value of the test statistic which supports the rejection of null hypothesis and we can conclude that all the 3 time series has order of integration 1.</a:t>
            </a:r>
            <a:endParaRPr lang="en-IN" dirty="0"/>
          </a:p>
        </p:txBody>
      </p:sp>
      <p:sp>
        <p:nvSpPr>
          <p:cNvPr id="5" name="TextBox 4">
            <a:extLst>
              <a:ext uri="{FF2B5EF4-FFF2-40B4-BE49-F238E27FC236}">
                <a16:creationId xmlns:a16="http://schemas.microsoft.com/office/drawing/2014/main" id="{DB588FB4-A251-44C9-BE4A-9531E0C91C61}"/>
              </a:ext>
            </a:extLst>
          </p:cNvPr>
          <p:cNvSpPr txBox="1"/>
          <p:nvPr/>
        </p:nvSpPr>
        <p:spPr>
          <a:xfrm>
            <a:off x="253218" y="243394"/>
            <a:ext cx="6907237" cy="707886"/>
          </a:xfrm>
          <a:prstGeom prst="rect">
            <a:avLst/>
          </a:prstGeom>
          <a:noFill/>
        </p:spPr>
        <p:txBody>
          <a:bodyPr wrap="square" rtlCol="0">
            <a:spAutoFit/>
          </a:bodyPr>
          <a:lstStyle/>
          <a:p>
            <a:r>
              <a:rPr lang="en-US" sz="4000" dirty="0">
                <a:latin typeface="Bahnschrift SemiBold Condensed" panose="020B0502040204020203" pitchFamily="34" charset="0"/>
              </a:rPr>
              <a:t>Augmented Dickey Fuller (ADF) test</a:t>
            </a:r>
            <a:endParaRPr lang="en-IN" sz="4000" dirty="0">
              <a:latin typeface="Bahnschrift SemiBold Condensed" panose="020B0502040204020203" pitchFamily="34" charset="0"/>
            </a:endParaRPr>
          </a:p>
        </p:txBody>
      </p:sp>
      <p:sp>
        <p:nvSpPr>
          <p:cNvPr id="6" name="TextBox 5">
            <a:extLst>
              <a:ext uri="{FF2B5EF4-FFF2-40B4-BE49-F238E27FC236}">
                <a16:creationId xmlns:a16="http://schemas.microsoft.com/office/drawing/2014/main" id="{79F5FDCB-A21F-4E2B-BF66-2140FB296634}"/>
              </a:ext>
            </a:extLst>
          </p:cNvPr>
          <p:cNvSpPr txBox="1"/>
          <p:nvPr/>
        </p:nvSpPr>
        <p:spPr>
          <a:xfrm>
            <a:off x="548640" y="1079642"/>
            <a:ext cx="2447778"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Result from test:</a:t>
            </a:r>
            <a:endParaRPr lang="en-IN" b="1" u="sng" dirty="0">
              <a:latin typeface="Agency FB" panose="020B0503020202020204" pitchFamily="34" charset="0"/>
            </a:endParaRPr>
          </a:p>
        </p:txBody>
      </p:sp>
    </p:spTree>
    <p:extLst>
      <p:ext uri="{BB962C8B-B14F-4D97-AF65-F5344CB8AC3E}">
        <p14:creationId xmlns:p14="http://schemas.microsoft.com/office/powerpoint/2010/main" val="46392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49E3D-0646-44FE-B5BF-E18FB1BEFBDC}"/>
              </a:ext>
            </a:extLst>
          </p:cNvPr>
          <p:cNvSpPr txBox="1"/>
          <p:nvPr/>
        </p:nvSpPr>
        <p:spPr>
          <a:xfrm>
            <a:off x="488106" y="2136899"/>
            <a:ext cx="468454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Engle granger Method</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6D8C81A2-4886-49F5-84E2-88C1154B0BA2}"/>
              </a:ext>
            </a:extLst>
          </p:cNvPr>
          <p:cNvSpPr txBox="1"/>
          <p:nvPr/>
        </p:nvSpPr>
        <p:spPr>
          <a:xfrm>
            <a:off x="1967346" y="3627935"/>
            <a:ext cx="8561257"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t>To determine whether two integrated variables are cointegrated of the same order or not.</a:t>
            </a:r>
          </a:p>
          <a:p>
            <a:endParaRPr lang="en-US" dirty="0"/>
          </a:p>
          <a:p>
            <a:pPr marL="285750" indent="-285750">
              <a:buFont typeface="Wingdings" panose="05000000000000000000" pitchFamily="2" charset="2"/>
              <a:buChar char="ü"/>
            </a:pPr>
            <a:r>
              <a:rPr lang="en-US" dirty="0"/>
              <a:t>Pre-test each variable to determine its order of   integration </a:t>
            </a:r>
          </a:p>
          <a:p>
            <a:endParaRPr lang="en-US" dirty="0"/>
          </a:p>
        </p:txBody>
      </p:sp>
      <p:sp>
        <p:nvSpPr>
          <p:cNvPr id="3" name="TextBox 2">
            <a:extLst>
              <a:ext uri="{FF2B5EF4-FFF2-40B4-BE49-F238E27FC236}">
                <a16:creationId xmlns:a16="http://schemas.microsoft.com/office/drawing/2014/main" id="{E224EA23-F0A6-4EE6-902C-DC3582D8D999}"/>
              </a:ext>
            </a:extLst>
          </p:cNvPr>
          <p:cNvSpPr txBox="1"/>
          <p:nvPr/>
        </p:nvSpPr>
        <p:spPr>
          <a:xfrm>
            <a:off x="2701635" y="3105835"/>
            <a:ext cx="7523019" cy="646331"/>
          </a:xfrm>
          <a:prstGeom prst="rect">
            <a:avLst/>
          </a:prstGeom>
          <a:noFill/>
        </p:spPr>
        <p:txBody>
          <a:bodyPr wrap="square" rtlCol="0">
            <a:spAutoFit/>
          </a:bodyPr>
          <a:lstStyle/>
          <a:p>
            <a:endParaRPr lang="en-US" dirty="0"/>
          </a:p>
          <a:p>
            <a:endParaRPr lang="en-IN" dirty="0"/>
          </a:p>
        </p:txBody>
      </p:sp>
      <p:sp>
        <p:nvSpPr>
          <p:cNvPr id="5" name="TextBox 4">
            <a:extLst>
              <a:ext uri="{FF2B5EF4-FFF2-40B4-BE49-F238E27FC236}">
                <a16:creationId xmlns:a16="http://schemas.microsoft.com/office/drawing/2014/main" id="{FB2C0956-D131-4441-9F78-BCF1B1E835D5}"/>
              </a:ext>
            </a:extLst>
          </p:cNvPr>
          <p:cNvSpPr txBox="1"/>
          <p:nvPr/>
        </p:nvSpPr>
        <p:spPr>
          <a:xfrm>
            <a:off x="218048" y="128786"/>
            <a:ext cx="6921305"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Detection of Cointegration</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Tree>
    <p:extLst>
      <p:ext uri="{BB962C8B-B14F-4D97-AF65-F5344CB8AC3E}">
        <p14:creationId xmlns:p14="http://schemas.microsoft.com/office/powerpoint/2010/main" val="11272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72D4C-88F5-4408-8F4E-E5A2C0B63919}"/>
              </a:ext>
            </a:extLst>
          </p:cNvPr>
          <p:cNvSpPr txBox="1"/>
          <p:nvPr/>
        </p:nvSpPr>
        <p:spPr>
          <a:xfrm rot="10800000" flipH="1" flipV="1">
            <a:off x="842674" y="1201722"/>
            <a:ext cx="3216707" cy="523220"/>
          </a:xfrm>
          <a:prstGeom prst="rect">
            <a:avLst/>
          </a:prstGeom>
          <a:noFill/>
        </p:spPr>
        <p:txBody>
          <a:bodyPr wrap="square" rtlCol="0">
            <a:spAutoFit/>
          </a:bodyPr>
          <a:lstStyle/>
          <a:p>
            <a:r>
              <a:rPr lang="en-IN" sz="2800" b="1" dirty="0">
                <a:latin typeface="Bahnschrift SemiBold Condensed" panose="020B0502040204020203" pitchFamily="34" charset="0"/>
              </a:rPr>
              <a:t>Pre-test each variable:</a:t>
            </a:r>
          </a:p>
        </p:txBody>
      </p:sp>
      <p:sp>
        <p:nvSpPr>
          <p:cNvPr id="3" name="TextBox 2">
            <a:extLst>
              <a:ext uri="{FF2B5EF4-FFF2-40B4-BE49-F238E27FC236}">
                <a16:creationId xmlns:a16="http://schemas.microsoft.com/office/drawing/2014/main" id="{B0DD7F12-4666-4F5F-962F-E20D09EE435A}"/>
              </a:ext>
            </a:extLst>
          </p:cNvPr>
          <p:cNvSpPr txBox="1"/>
          <p:nvPr/>
        </p:nvSpPr>
        <p:spPr>
          <a:xfrm>
            <a:off x="211015" y="154745"/>
            <a:ext cx="468454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Engle granger Method</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903DE774-6304-449E-A53D-E4BB28B64986}"/>
              </a:ext>
            </a:extLst>
          </p:cNvPr>
          <p:cNvSpPr txBox="1"/>
          <p:nvPr/>
        </p:nvSpPr>
        <p:spPr>
          <a:xfrm>
            <a:off x="1565564" y="1724943"/>
            <a:ext cx="8382000" cy="923330"/>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Let </a:t>
            </a:r>
            <a:r>
              <a:rPr lang="en-US" b="0" i="1" dirty="0">
                <a:effectLst/>
                <a:latin typeface="Cambria Math" panose="02040503050406030204" pitchFamily="18" charset="0"/>
                <a:ea typeface="Cambria Math" panose="02040503050406030204" pitchFamily="18" charset="0"/>
              </a:rPr>
              <a:t>(</a:t>
            </a:r>
            <a:r>
              <a:rPr lang="en-US" b="0" i="1" dirty="0" err="1">
                <a:effectLst/>
                <a:latin typeface="Cambria Math" panose="02040503050406030204" pitchFamily="18" charset="0"/>
                <a:ea typeface="Cambria Math" panose="02040503050406030204" pitchFamily="18" charset="0"/>
              </a:rPr>
              <a:t>X</a:t>
            </a:r>
            <a:r>
              <a:rPr lang="en-US" b="0" i="1" baseline="-25000" dirty="0" err="1">
                <a:effectLst/>
                <a:latin typeface="Cambria Math" panose="02040503050406030204" pitchFamily="18" charset="0"/>
                <a:ea typeface="Cambria Math" panose="02040503050406030204" pitchFamily="18" charset="0"/>
              </a:rPr>
              <a:t>t</a:t>
            </a:r>
            <a:r>
              <a:rPr lang="en-US" b="0" i="1" dirty="0">
                <a:effectLst/>
                <a:latin typeface="Cambria Math" panose="02040503050406030204" pitchFamily="18" charset="0"/>
                <a:ea typeface="Cambria Math" panose="02040503050406030204" pitchFamily="18" charset="0"/>
              </a:rPr>
              <a:t>)</a:t>
            </a:r>
            <a:r>
              <a:rPr lang="en-US" b="0" i="1" baseline="-25000" dirty="0" err="1">
                <a:effectLst/>
                <a:latin typeface="Cambria Math" panose="02040503050406030204" pitchFamily="18" charset="0"/>
                <a:ea typeface="Cambria Math" panose="02040503050406030204" pitchFamily="18" charset="0"/>
              </a:rPr>
              <a:t>t∈N</a:t>
            </a:r>
            <a:r>
              <a:rPr lang="en-US" b="0" i="0" dirty="0">
                <a:effectLst/>
                <a:latin typeface="Courier New" panose="02070309020205020404" pitchFamily="49" charset="0"/>
              </a:rPr>
              <a:t> </a:t>
            </a:r>
            <a:r>
              <a:rPr lang="en-US" b="0" i="0" dirty="0">
                <a:effectLst/>
                <a:latin typeface="Arial" panose="020B0604020202020204" pitchFamily="34" charset="0"/>
              </a:rPr>
              <a:t>and </a:t>
            </a:r>
            <a:r>
              <a:rPr lang="en-US" b="0" i="1" dirty="0">
                <a:effectLst/>
                <a:latin typeface="Cambria Math" panose="02040503050406030204" pitchFamily="18" charset="0"/>
                <a:ea typeface="Cambria Math" panose="02040503050406030204" pitchFamily="18" charset="0"/>
              </a:rPr>
              <a:t>(</a:t>
            </a:r>
            <a:r>
              <a:rPr lang="en-US" b="0" i="1" dirty="0" err="1">
                <a:effectLst/>
                <a:latin typeface="Cambria Math" panose="02040503050406030204" pitchFamily="18" charset="0"/>
                <a:ea typeface="Cambria Math" panose="02040503050406030204" pitchFamily="18" charset="0"/>
              </a:rPr>
              <a:t>Y</a:t>
            </a:r>
            <a:r>
              <a:rPr lang="en-US" b="0" i="1" baseline="-25000" dirty="0" err="1">
                <a:effectLst/>
                <a:latin typeface="Cambria Math" panose="02040503050406030204" pitchFamily="18" charset="0"/>
                <a:ea typeface="Cambria Math" panose="02040503050406030204" pitchFamily="18" charset="0"/>
              </a:rPr>
              <a:t>t</a:t>
            </a:r>
            <a:r>
              <a:rPr lang="en-US" b="0" i="1" dirty="0">
                <a:effectLst/>
                <a:latin typeface="Cambria Math" panose="02040503050406030204" pitchFamily="18" charset="0"/>
                <a:ea typeface="Cambria Math" panose="02040503050406030204" pitchFamily="18" charset="0"/>
              </a:rPr>
              <a:t>)</a:t>
            </a:r>
            <a:r>
              <a:rPr lang="en-US" b="0" i="1" baseline="-25000" dirty="0" err="1">
                <a:effectLst/>
                <a:latin typeface="Cambria Math" panose="02040503050406030204" pitchFamily="18" charset="0"/>
                <a:ea typeface="Cambria Math" panose="02040503050406030204" pitchFamily="18" charset="0"/>
              </a:rPr>
              <a:t>t∈N</a:t>
            </a:r>
            <a:r>
              <a:rPr lang="en-US" b="0" i="1" dirty="0">
                <a:effectLst/>
                <a:latin typeface="Cambria Math" panose="02040503050406030204" pitchFamily="18" charset="0"/>
                <a:ea typeface="Cambria Math" panose="02040503050406030204" pitchFamily="18" charset="0"/>
              </a:rPr>
              <a:t>  </a:t>
            </a:r>
            <a:r>
              <a:rPr lang="en-US" b="0" i="0" dirty="0">
                <a:effectLst/>
                <a:latin typeface="Arial" panose="020B0604020202020204" pitchFamily="34" charset="0"/>
              </a:rPr>
              <a:t>be two nonstationary series.</a:t>
            </a:r>
          </a:p>
          <a:p>
            <a:pPr marL="285750" indent="-285750">
              <a:buFont typeface="Wingdings" panose="05000000000000000000" pitchFamily="2" charset="2"/>
              <a:buChar char="ü"/>
            </a:pPr>
            <a:endParaRPr lang="en-US" dirty="0">
              <a:latin typeface="Arial" panose="020B0604020202020204" pitchFamily="34" charset="0"/>
            </a:endParaRPr>
          </a:p>
          <a:p>
            <a:pPr marL="285750" indent="-285750">
              <a:buFont typeface="Wingdings" panose="05000000000000000000" pitchFamily="2" charset="2"/>
              <a:buChar char="ü"/>
            </a:pPr>
            <a:r>
              <a:rPr lang="en-US" dirty="0">
                <a:latin typeface="Arial" panose="020B0604020202020204" pitchFamily="34" charset="0"/>
              </a:rPr>
              <a:t>Model:</a:t>
            </a: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A7F65F-B5A5-4669-BAB0-47B1C55D6295}"/>
                  </a:ext>
                </a:extLst>
              </p:cNvPr>
              <p:cNvSpPr txBox="1"/>
              <p:nvPr/>
            </p:nvSpPr>
            <p:spPr>
              <a:xfrm>
                <a:off x="2673927" y="2867891"/>
                <a:ext cx="34220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𝑌</m:t>
                          </m:r>
                        </m:e>
                        <m:sub>
                          <m:r>
                            <a:rPr lang="en-IN" i="1" smtClean="0">
                              <a:latin typeface="Cambria Math" panose="02040503050406030204" pitchFamily="18" charset="0"/>
                            </a:rPr>
                            <m:t>𝑡</m:t>
                          </m:r>
                        </m:sub>
                      </m:sSub>
                      <m:r>
                        <a:rPr lang="en-IN" i="1" smtClean="0">
                          <a:latin typeface="Cambria Math" panose="02040503050406030204" pitchFamily="18" charset="0"/>
                        </a:rPr>
                        <m:t>= </m:t>
                      </m:r>
                      <m:sSub>
                        <m:sSubPr>
                          <m:ctrlPr>
                            <a:rPr lang="en-IN" i="1" smtClean="0">
                              <a:latin typeface="Cambria Math" panose="02040503050406030204" pitchFamily="18" charset="0"/>
                            </a:rPr>
                          </m:ctrlPr>
                        </m:sSubPr>
                        <m:e>
                          <m:r>
                            <a:rPr lang="en-IN" i="1" smtClean="0">
                              <a:latin typeface="Cambria Math" panose="02040503050406030204" pitchFamily="18" charset="0"/>
                            </a:rPr>
                            <m:t>𝛽</m:t>
                          </m:r>
                        </m:e>
                        <m:sub>
                          <m:r>
                            <a:rPr lang="en-IN" i="1" smtClean="0">
                              <a:latin typeface="Cambria Math" panose="02040503050406030204" pitchFamily="18" charset="0"/>
                            </a:rPr>
                            <m:t>0</m:t>
                          </m:r>
                        </m:sub>
                      </m:sSub>
                      <m:r>
                        <a:rPr lang="en-IN" i="1" smtClean="0">
                          <a:latin typeface="Cambria Math" panose="02040503050406030204" pitchFamily="18" charset="0"/>
                        </a:rPr>
                        <m:t>+ </m:t>
                      </m:r>
                      <m:sSub>
                        <m:sSubPr>
                          <m:ctrlPr>
                            <a:rPr lang="en-IN" i="1" smtClean="0">
                              <a:latin typeface="Cambria Math" panose="02040503050406030204" pitchFamily="18" charset="0"/>
                            </a:rPr>
                          </m:ctrlPr>
                        </m:sSubPr>
                        <m:e>
                          <m:r>
                            <a:rPr lang="en-IN" i="1" smtClean="0">
                              <a:latin typeface="Cambria Math" panose="02040503050406030204" pitchFamily="18" charset="0"/>
                            </a:rPr>
                            <m:t>𝛽</m:t>
                          </m:r>
                        </m:e>
                        <m:sub>
                          <m:r>
                            <a:rPr lang="en-IN"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i="1" smtClean="0">
                              <a:latin typeface="Cambria Math" panose="02040503050406030204" pitchFamily="18" charset="0"/>
                            </a:rPr>
                            <m:t>𝑋</m:t>
                          </m:r>
                        </m:e>
                        <m:sub>
                          <m:r>
                            <a:rPr lang="en-IN" i="1" smtClean="0">
                              <a:latin typeface="Cambria Math" panose="02040503050406030204" pitchFamily="18" charset="0"/>
                            </a:rPr>
                            <m:t>𝑡</m:t>
                          </m:r>
                        </m:sub>
                      </m:sSub>
                      <m:r>
                        <a:rPr lang="en-IN" i="1" smtClean="0">
                          <a:latin typeface="Cambria Math" panose="02040503050406030204" pitchFamily="18" charset="0"/>
                        </a:rPr>
                        <m:t>+ </m:t>
                      </m:r>
                      <m:sSub>
                        <m:sSubPr>
                          <m:ctrlPr>
                            <a:rPr lang="en-IN" i="1" smtClean="0">
                              <a:latin typeface="Cambria Math" panose="02040503050406030204" pitchFamily="18" charset="0"/>
                            </a:rPr>
                          </m:ctrlPr>
                        </m:sSubPr>
                        <m:e>
                          <m:r>
                            <a:rPr lang="en-IN" i="1" smtClean="0">
                              <a:latin typeface="Cambria Math" panose="02040503050406030204" pitchFamily="18" charset="0"/>
                            </a:rPr>
                            <m:t>𝜖</m:t>
                          </m:r>
                        </m:e>
                        <m:sub>
                          <m:r>
                            <a:rPr lang="en-IN" i="1" smtClean="0">
                              <a:latin typeface="Cambria Math" panose="02040503050406030204" pitchFamily="18" charset="0"/>
                            </a:rPr>
                            <m:t>𝑡</m:t>
                          </m:r>
                        </m:sub>
                      </m:sSub>
                    </m:oMath>
                  </m:oMathPara>
                </a14:m>
                <a:endParaRPr lang="en-IN" dirty="0"/>
              </a:p>
            </p:txBody>
          </p:sp>
        </mc:Choice>
        <mc:Fallback xmlns="">
          <p:sp>
            <p:nvSpPr>
              <p:cNvPr id="5" name="TextBox 4">
                <a:extLst>
                  <a:ext uri="{FF2B5EF4-FFF2-40B4-BE49-F238E27FC236}">
                    <a16:creationId xmlns:a16="http://schemas.microsoft.com/office/drawing/2014/main" id="{46A7F65F-B5A5-4669-BAB0-47B1C55D6295}"/>
                  </a:ext>
                </a:extLst>
              </p:cNvPr>
              <p:cNvSpPr txBox="1">
                <a:spLocks noRot="1" noChangeAspect="1" noMove="1" noResize="1" noEditPoints="1" noAdjustHandles="1" noChangeArrowheads="1" noChangeShapeType="1" noTextEdit="1"/>
              </p:cNvSpPr>
              <p:nvPr/>
            </p:nvSpPr>
            <p:spPr>
              <a:xfrm>
                <a:off x="2673927" y="2867891"/>
                <a:ext cx="3422073" cy="369332"/>
              </a:xfrm>
              <a:prstGeom prst="rect">
                <a:avLst/>
              </a:prstGeom>
              <a:blipFill>
                <a:blip r:embed="rId2"/>
                <a:stretch>
                  <a:fillRect b="-163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6012E8-C54B-40E2-AD2E-BC6D5DE92EC7}"/>
                  </a:ext>
                </a:extLst>
              </p:cNvPr>
              <p:cNvSpPr txBox="1"/>
              <p:nvPr/>
            </p:nvSpPr>
            <p:spPr>
              <a:xfrm>
                <a:off x="3422073" y="3429000"/>
                <a:ext cx="3422072" cy="369332"/>
              </a:xfrm>
              <a:prstGeom prst="rect">
                <a:avLst/>
              </a:prstGeom>
              <a:noFill/>
            </p:spPr>
            <p:txBody>
              <a:bodyPr wrap="square" rtlCol="0">
                <a:spAutoFit/>
              </a:bodyPr>
              <a:lstStyle/>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baseline="-25000" smtClean="0">
                        <a:latin typeface="Cambria Math" panose="02040503050406030204" pitchFamily="18" charset="0"/>
                        <a:ea typeface="Cambria Math" panose="02040503050406030204" pitchFamily="18" charset="0"/>
                      </a:rPr>
                      <m:t>𝑡</m:t>
                    </m:r>
                  </m:oMath>
                </a14:m>
                <a:r>
                  <a:rPr lang="en-US" dirty="0"/>
                  <a:t> is the error term. </a:t>
                </a:r>
                <a:endParaRPr lang="en-IN" dirty="0"/>
              </a:p>
            </p:txBody>
          </p:sp>
        </mc:Choice>
        <mc:Fallback xmlns="">
          <p:sp>
            <p:nvSpPr>
              <p:cNvPr id="6" name="TextBox 5">
                <a:extLst>
                  <a:ext uri="{FF2B5EF4-FFF2-40B4-BE49-F238E27FC236}">
                    <a16:creationId xmlns:a16="http://schemas.microsoft.com/office/drawing/2014/main" id="{C86012E8-C54B-40E2-AD2E-BC6D5DE92EC7}"/>
                  </a:ext>
                </a:extLst>
              </p:cNvPr>
              <p:cNvSpPr txBox="1">
                <a:spLocks noRot="1" noChangeAspect="1" noMove="1" noResize="1" noEditPoints="1" noAdjustHandles="1" noChangeArrowheads="1" noChangeShapeType="1" noTextEdit="1"/>
              </p:cNvSpPr>
              <p:nvPr/>
            </p:nvSpPr>
            <p:spPr>
              <a:xfrm>
                <a:off x="3422073" y="3429000"/>
                <a:ext cx="3422072" cy="369332"/>
              </a:xfrm>
              <a:prstGeom prst="rect">
                <a:avLst/>
              </a:prstGeom>
              <a:blipFill>
                <a:blip r:embed="rId3"/>
                <a:stretch>
                  <a:fillRect l="-1423" t="-10000" b="-250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098286-7B59-4B38-973E-289E5D8A4F87}"/>
                  </a:ext>
                </a:extLst>
              </p:cNvPr>
              <p:cNvSpPr txBox="1"/>
              <p:nvPr/>
            </p:nvSpPr>
            <p:spPr>
              <a:xfrm>
                <a:off x="3214254" y="4530899"/>
                <a:ext cx="3837709" cy="689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IN" i="1">
                              <a:latin typeface="Cambria Math" panose="02040503050406030204" pitchFamily="18" charset="0"/>
                              <a:ea typeface="Cambria Math" panose="02040503050406030204" pitchFamily="18" charset="0"/>
                            </a:rPr>
                            <m:t>𝛽</m:t>
                          </m:r>
                          <m:r>
                            <a:rPr lang="en-US" i="1" baseline="-25000">
                              <a:latin typeface="Cambria Math" panose="02040503050406030204" pitchFamily="18" charset="0"/>
                              <a:ea typeface="Cambria Math" panose="02040503050406030204" pitchFamily="18" charset="0"/>
                            </a:rPr>
                            <m:t>1</m:t>
                          </m:r>
                        </m:e>
                      </m:acc>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m:rPr>
                                  <m:brk m:alnAt="23"/>
                                </m:rP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nary>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r>
                            <a:rPr lang="en-US" i="1">
                              <a:latin typeface="Cambria Math" panose="02040503050406030204" pitchFamily="18" charset="0"/>
                              <a:ea typeface="Cambria Math" panose="02040503050406030204" pitchFamily="18" charset="0"/>
                            </a:rPr>
                            <m:t> )</m:t>
                          </m:r>
                        </m:num>
                        <m:den>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𝑡</m:t>
                                  </m:r>
                                </m:sub>
                              </m:sSub>
                            </m:e>
                          </m:nary>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i="1">
                              <a:latin typeface="Cambria Math" panose="02040503050406030204" pitchFamily="18" charset="0"/>
                              <a:ea typeface="Cambria Math" panose="02040503050406030204" pitchFamily="18" charset="0"/>
                            </a:rPr>
                            <m:t> )</m:t>
                          </m:r>
                          <m:r>
                            <a:rPr lang="en-US" b="0" i="1" baseline="30000" smtClean="0">
                              <a:latin typeface="Cambria Math" panose="02040503050406030204" pitchFamily="18" charset="0"/>
                              <a:ea typeface="Cambria Math" panose="02040503050406030204" pitchFamily="18" charset="0"/>
                            </a:rPr>
                            <m:t>2</m:t>
                          </m:r>
                        </m:den>
                      </m:f>
                    </m:oMath>
                  </m:oMathPara>
                </a14:m>
                <a:endParaRPr lang="en-IN" dirty="0"/>
              </a:p>
            </p:txBody>
          </p:sp>
        </mc:Choice>
        <mc:Fallback>
          <p:sp>
            <p:nvSpPr>
              <p:cNvPr id="7" name="TextBox 6">
                <a:extLst>
                  <a:ext uri="{FF2B5EF4-FFF2-40B4-BE49-F238E27FC236}">
                    <a16:creationId xmlns:a16="http://schemas.microsoft.com/office/drawing/2014/main" id="{F1098286-7B59-4B38-973E-289E5D8A4F87}"/>
                  </a:ext>
                </a:extLst>
              </p:cNvPr>
              <p:cNvSpPr txBox="1">
                <a:spLocks noRot="1" noChangeAspect="1" noMove="1" noResize="1" noEditPoints="1" noAdjustHandles="1" noChangeArrowheads="1" noChangeShapeType="1" noTextEdit="1"/>
              </p:cNvSpPr>
              <p:nvPr/>
            </p:nvSpPr>
            <p:spPr>
              <a:xfrm>
                <a:off x="3214254" y="4530899"/>
                <a:ext cx="3837709" cy="68961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03D0E8-8C2A-484E-BFCF-2A5FE0F6EF24}"/>
                  </a:ext>
                </a:extLst>
              </p:cNvPr>
              <p:cNvSpPr txBox="1"/>
              <p:nvPr/>
            </p:nvSpPr>
            <p:spPr>
              <a:xfrm>
                <a:off x="2880216" y="5459397"/>
                <a:ext cx="3837709" cy="393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 </m:t>
                      </m:r>
                      <m:acc>
                        <m:accPr>
                          <m:chr m:val="̂"/>
                          <m:ctrlPr>
                            <a:rPr lang="en-US" i="1">
                              <a:latin typeface="Cambria Math" panose="02040503050406030204" pitchFamily="18" charset="0"/>
                              <a:ea typeface="Cambria Math" panose="02040503050406030204" pitchFamily="18" charset="0"/>
                            </a:rPr>
                          </m:ctrlPr>
                        </m:accPr>
                        <m:e>
                          <m:r>
                            <a:rPr lang="en-IN" i="1">
                              <a:latin typeface="Cambria Math" panose="02040503050406030204" pitchFamily="18" charset="0"/>
                              <a:ea typeface="Cambria Math" panose="02040503050406030204" pitchFamily="18" charset="0"/>
                            </a:rPr>
                            <m:t>𝛽</m:t>
                          </m:r>
                          <m:r>
                            <a:rPr lang="en-US" i="1" baseline="-25000">
                              <a:latin typeface="Cambria Math" panose="02040503050406030204" pitchFamily="18" charset="0"/>
                              <a:ea typeface="Cambria Math" panose="02040503050406030204" pitchFamily="18" charset="0"/>
                            </a:rPr>
                            <m:t>1</m:t>
                          </m:r>
                          <m:r>
                            <a:rPr lang="en-US" b="0" i="1" baseline="-25000" smtClean="0">
                              <a:latin typeface="Cambria Math" panose="02040503050406030204" pitchFamily="18" charset="0"/>
                              <a:ea typeface="Cambria Math" panose="02040503050406030204" pitchFamily="18" charset="0"/>
                            </a:rPr>
                            <m:t> </m:t>
                          </m:r>
                        </m:e>
                      </m:acc>
                      <m:r>
                        <a:rPr lang="en-US" b="0" i="1" baseline="-25000" smtClean="0">
                          <a:latin typeface="Cambria Math" panose="02040503050406030204" pitchFamily="18" charset="0"/>
                          <a:ea typeface="Cambria Math" panose="02040503050406030204" pitchFamily="18" charset="0"/>
                        </a:rPr>
                        <m:t>      </m:t>
                      </m:r>
                    </m:oMath>
                  </m:oMathPara>
                </a14:m>
                <a:endParaRPr lang="en-IN" dirty="0"/>
              </a:p>
            </p:txBody>
          </p:sp>
        </mc:Choice>
        <mc:Fallback>
          <p:sp>
            <p:nvSpPr>
              <p:cNvPr id="9" name="TextBox 8">
                <a:extLst>
                  <a:ext uri="{FF2B5EF4-FFF2-40B4-BE49-F238E27FC236}">
                    <a16:creationId xmlns:a16="http://schemas.microsoft.com/office/drawing/2014/main" id="{8703D0E8-8C2A-484E-BFCF-2A5FE0F6EF24}"/>
                  </a:ext>
                </a:extLst>
              </p:cNvPr>
              <p:cNvSpPr txBox="1">
                <a:spLocks noRot="1" noChangeAspect="1" noMove="1" noResize="1" noEditPoints="1" noAdjustHandles="1" noChangeArrowheads="1" noChangeShapeType="1" noTextEdit="1"/>
              </p:cNvSpPr>
              <p:nvPr/>
            </p:nvSpPr>
            <p:spPr>
              <a:xfrm>
                <a:off x="2880216" y="5459397"/>
                <a:ext cx="3837709" cy="393762"/>
              </a:xfrm>
              <a:prstGeom prst="rect">
                <a:avLst/>
              </a:prstGeom>
              <a:blipFill>
                <a:blip r:embed="rId5"/>
                <a:stretch>
                  <a:fillRect b="-12500"/>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D2962177-4F8F-43B0-930F-07355F0EC8A5}"/>
              </a:ext>
            </a:extLst>
          </p:cNvPr>
          <p:cNvSpPr txBox="1"/>
          <p:nvPr/>
        </p:nvSpPr>
        <p:spPr>
          <a:xfrm>
            <a:off x="1614055" y="3871798"/>
            <a:ext cx="361603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Estimated parameters:</a:t>
            </a:r>
            <a:endParaRPr lang="en-IN"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3B356C5-03D8-449D-966F-748E60D04BC3}"/>
                  </a:ext>
                </a:extLst>
              </p:cNvPr>
              <p:cNvSpPr txBox="1"/>
              <p:nvPr/>
            </p:nvSpPr>
            <p:spPr>
              <a:xfrm>
                <a:off x="5380382" y="5510280"/>
                <a:ext cx="1945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IN" dirty="0"/>
              </a:p>
            </p:txBody>
          </p:sp>
        </mc:Choice>
        <mc:Fallback>
          <p:sp>
            <p:nvSpPr>
              <p:cNvPr id="12" name="TextBox 11">
                <a:extLst>
                  <a:ext uri="{FF2B5EF4-FFF2-40B4-BE49-F238E27FC236}">
                    <a16:creationId xmlns:a16="http://schemas.microsoft.com/office/drawing/2014/main" id="{D3B356C5-03D8-449D-966F-748E60D04BC3}"/>
                  </a:ext>
                </a:extLst>
              </p:cNvPr>
              <p:cNvSpPr txBox="1">
                <a:spLocks noRot="1" noChangeAspect="1" noMove="1" noResize="1" noEditPoints="1" noAdjustHandles="1" noChangeArrowheads="1" noChangeShapeType="1" noTextEdit="1"/>
              </p:cNvSpPr>
              <p:nvPr/>
            </p:nvSpPr>
            <p:spPr>
              <a:xfrm>
                <a:off x="5380382" y="5510280"/>
                <a:ext cx="194540" cy="276999"/>
              </a:xfrm>
              <a:prstGeom prst="rect">
                <a:avLst/>
              </a:prstGeom>
              <a:blipFill>
                <a:blip r:embed="rId6"/>
                <a:stretch>
                  <a:fillRect l="-15625" r="-87500" b="-4444"/>
                </a:stretch>
              </a:blipFill>
            </p:spPr>
            <p:txBody>
              <a:bodyPr/>
              <a:lstStyle/>
              <a:p>
                <a:r>
                  <a:rPr lang="en-IN">
                    <a:noFill/>
                  </a:rPr>
                  <a:t> </a:t>
                </a:r>
              </a:p>
            </p:txBody>
          </p:sp>
        </mc:Fallback>
      </mc:AlternateContent>
    </p:spTree>
    <p:extLst>
      <p:ext uri="{BB962C8B-B14F-4D97-AF65-F5344CB8AC3E}">
        <p14:creationId xmlns:p14="http://schemas.microsoft.com/office/powerpoint/2010/main" val="405373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F87D0-D8F4-4AED-9AFF-FC435EE5D695}"/>
              </a:ext>
            </a:extLst>
          </p:cNvPr>
          <p:cNvSpPr txBox="1"/>
          <p:nvPr/>
        </p:nvSpPr>
        <p:spPr>
          <a:xfrm>
            <a:off x="1177636" y="710341"/>
            <a:ext cx="2729345"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Estimated line:</a:t>
            </a:r>
            <a:endParaRPr lang="en-IN" dirty="0"/>
          </a:p>
        </p:txBody>
      </p:sp>
      <p:sp>
        <p:nvSpPr>
          <p:cNvPr id="3" name="TextBox 2">
            <a:extLst>
              <a:ext uri="{FF2B5EF4-FFF2-40B4-BE49-F238E27FC236}">
                <a16:creationId xmlns:a16="http://schemas.microsoft.com/office/drawing/2014/main" id="{07B93394-E6BC-468B-8DB7-2E76B8FB6495}"/>
              </a:ext>
            </a:extLst>
          </p:cNvPr>
          <p:cNvSpPr txBox="1"/>
          <p:nvPr/>
        </p:nvSpPr>
        <p:spPr>
          <a:xfrm>
            <a:off x="1177636" y="2096640"/>
            <a:ext cx="433647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Arial" panose="020B0604020202020204" pitchFamily="34" charset="0"/>
              </a:rPr>
              <a:t>T</a:t>
            </a:r>
            <a:r>
              <a:rPr lang="en-US" b="0" i="0" dirty="0">
                <a:effectLst/>
                <a:latin typeface="Arial" panose="020B0604020202020204" pitchFamily="34" charset="0"/>
              </a:rPr>
              <a:t>he residuals can be estimated as,</a:t>
            </a:r>
            <a:endParaRPr lang="en-IN" dirty="0"/>
          </a:p>
        </p:txBody>
      </p:sp>
      <p:sp>
        <p:nvSpPr>
          <p:cNvPr id="4" name="TextBox 3">
            <a:extLst>
              <a:ext uri="{FF2B5EF4-FFF2-40B4-BE49-F238E27FC236}">
                <a16:creationId xmlns:a16="http://schemas.microsoft.com/office/drawing/2014/main" id="{54049CFB-AF24-4D74-AA64-0327C04D7008}"/>
              </a:ext>
            </a:extLst>
          </p:cNvPr>
          <p:cNvSpPr txBox="1"/>
          <p:nvPr/>
        </p:nvSpPr>
        <p:spPr>
          <a:xfrm>
            <a:off x="1177636" y="3429000"/>
            <a:ext cx="6442364" cy="369332"/>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To check stationarity we apply ADF test on the model,</a:t>
            </a: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C7F41A-D5C8-4EA6-957B-F72465259AF4}"/>
                  </a:ext>
                </a:extLst>
              </p:cNvPr>
              <p:cNvSpPr txBox="1"/>
              <p:nvPr/>
            </p:nvSpPr>
            <p:spPr>
              <a:xfrm>
                <a:off x="3597284" y="1304193"/>
                <a:ext cx="1448730" cy="283154"/>
              </a:xfrm>
              <a:prstGeom prst="rect">
                <a:avLst/>
              </a:prstGeom>
              <a:noFill/>
            </p:spPr>
            <p:txBody>
              <a:bodyPr wrap="none" lIns="0" tIns="0" rIns="0" bIns="0" rtlCol="0">
                <a:spAutoFit/>
              </a:bodyPr>
              <a:lstStyle/>
              <a:p>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𝑦</m:t>
                        </m:r>
                      </m:e>
                    </m:acc>
                  </m:oMath>
                </a14:m>
                <a:r>
                  <a:rPr lang="en-IN" dirty="0"/>
                  <a:t>  =  </a:t>
                </a:r>
                <a14:m>
                  <m:oMath xmlns:m="http://schemas.openxmlformats.org/officeDocument/2006/math">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e>
                    </m:acc>
                  </m:oMath>
                </a14:m>
                <a:r>
                  <a:rPr lang="en-IN" dirty="0"/>
                  <a:t>  +   </a:t>
                </a:r>
                <a14:m>
                  <m:oMath xmlns:m="http://schemas.openxmlformats.org/officeDocument/2006/math">
                    <m:acc>
                      <m:accPr>
                        <m:chr m:val="̅"/>
                        <m:ctrlPr>
                          <a:rPr lang="en-IN" i="1" smtClean="0">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e>
                    </m:acc>
                  </m:oMath>
                </a14:m>
                <a:endParaRPr lang="en-IN" dirty="0"/>
              </a:p>
            </p:txBody>
          </p:sp>
        </mc:Choice>
        <mc:Fallback xmlns="">
          <p:sp>
            <p:nvSpPr>
              <p:cNvPr id="5" name="TextBox 4">
                <a:extLst>
                  <a:ext uri="{FF2B5EF4-FFF2-40B4-BE49-F238E27FC236}">
                    <a16:creationId xmlns:a16="http://schemas.microsoft.com/office/drawing/2014/main" id="{B4C7F41A-D5C8-4EA6-957B-F72465259AF4}"/>
                  </a:ext>
                </a:extLst>
              </p:cNvPr>
              <p:cNvSpPr txBox="1">
                <a:spLocks noRot="1" noChangeAspect="1" noMove="1" noResize="1" noEditPoints="1" noAdjustHandles="1" noChangeArrowheads="1" noChangeShapeType="1" noTextEdit="1"/>
              </p:cNvSpPr>
              <p:nvPr/>
            </p:nvSpPr>
            <p:spPr>
              <a:xfrm>
                <a:off x="3597284" y="1304193"/>
                <a:ext cx="1448730" cy="283154"/>
              </a:xfrm>
              <a:prstGeom prst="rect">
                <a:avLst/>
              </a:prstGeom>
              <a:blipFill>
                <a:blip r:embed="rId2"/>
                <a:stretch>
                  <a:fillRect l="-5882" t="-26087" r="-294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2F4442-58E0-4B12-9748-6E2F07CC6513}"/>
                  </a:ext>
                </a:extLst>
              </p:cNvPr>
              <p:cNvSpPr txBox="1"/>
              <p:nvPr/>
            </p:nvSpPr>
            <p:spPr>
              <a:xfrm>
                <a:off x="3597284" y="2832069"/>
                <a:ext cx="1603068" cy="276999"/>
              </a:xfrm>
              <a:prstGeom prst="rect">
                <a:avLst/>
              </a:prstGeom>
              <a:noFill/>
            </p:spPr>
            <p:txBody>
              <a:bodyPr wrap="none" lIns="0" tIns="0" rIns="0" bIns="0" rtlCol="0">
                <a:spAutoFit/>
              </a:bodyPr>
              <a:lstStyle/>
              <a:p>
                <a14:m>
                  <m:oMath xmlns:m="http://schemas.openxmlformats.org/officeDocument/2006/math">
                    <m:acc>
                      <m:accPr>
                        <m:chr m:val="̂"/>
                        <m:ctrlPr>
                          <a:rPr lang="en-IN" i="1" smtClean="0">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𝑡</m:t>
                            </m:r>
                          </m:sub>
                        </m:sSub>
                      </m:e>
                    </m:acc>
                  </m:oMath>
                </a14:m>
                <a:r>
                  <a:rPr lang="en-IN" dirty="0"/>
                  <a:t>  =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  −  </m:t>
                    </m:r>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acc>
                  </m:oMath>
                </a14:m>
                <a:r>
                  <a:rPr lang="en-IN" dirty="0"/>
                  <a:t> </a:t>
                </a:r>
              </a:p>
            </p:txBody>
          </p:sp>
        </mc:Choice>
        <mc:Fallback xmlns="">
          <p:sp>
            <p:nvSpPr>
              <p:cNvPr id="6" name="TextBox 5">
                <a:extLst>
                  <a:ext uri="{FF2B5EF4-FFF2-40B4-BE49-F238E27FC236}">
                    <a16:creationId xmlns:a16="http://schemas.microsoft.com/office/drawing/2014/main" id="{FA2F4442-58E0-4B12-9748-6E2F07CC6513}"/>
                  </a:ext>
                </a:extLst>
              </p:cNvPr>
              <p:cNvSpPr txBox="1">
                <a:spLocks noRot="1" noChangeAspect="1" noMove="1" noResize="1" noEditPoints="1" noAdjustHandles="1" noChangeArrowheads="1" noChangeShapeType="1" noTextEdit="1"/>
              </p:cNvSpPr>
              <p:nvPr/>
            </p:nvSpPr>
            <p:spPr>
              <a:xfrm>
                <a:off x="3597284" y="2832069"/>
                <a:ext cx="1603068" cy="276999"/>
              </a:xfrm>
              <a:prstGeom prst="rect">
                <a:avLst/>
              </a:prstGeom>
              <a:blipFill>
                <a:blip r:embed="rId3"/>
                <a:stretch>
                  <a:fillRect l="-3802" t="-28889" r="-23954" b="-5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DE571A-E4CB-4C38-83C7-6F293E494969}"/>
                  </a:ext>
                </a:extLst>
              </p:cNvPr>
              <p:cNvSpPr txBox="1"/>
              <p:nvPr/>
            </p:nvSpPr>
            <p:spPr>
              <a:xfrm>
                <a:off x="3597284" y="4392028"/>
                <a:ext cx="1842655" cy="369332"/>
              </a:xfrm>
              <a:prstGeom prst="rect">
                <a:avLst/>
              </a:prstGeom>
              <a:noFill/>
            </p:spPr>
            <p:txBody>
              <a:bodyPr wrap="square" rtlCol="0">
                <a:sp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m:t>
                    </m:r>
                    <m:acc>
                      <m:accPr>
                        <m:chr m:val="̂"/>
                        <m:ctrlPr>
                          <a:rPr lang="en-IN" i="1" smtClean="0">
                            <a:latin typeface="Cambria Math" panose="02040503050406030204" pitchFamily="18" charset="0"/>
                            <a:ea typeface="Cambria Math" panose="02040503050406030204" pitchFamily="18" charset="0"/>
                          </a:rPr>
                        </m:ctrlPr>
                      </m:accPr>
                      <m:e>
                        <m:sSub>
                          <m:sSubPr>
                            <m:ctrlPr>
                              <a:rPr lang="en-IN"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m:t>
                            </m:r>
                          </m:sub>
                        </m:sSub>
                      </m:e>
                    </m:acc>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IN" dirty="0">
                    <a:ea typeface="Cambria Math" panose="02040503050406030204" pitchFamily="18" charset="0"/>
                  </a:rPr>
                  <a:t> </a:t>
                </a:r>
                <a14:m>
                  <m:oMath xmlns:m="http://schemas.openxmlformats.org/officeDocument/2006/math">
                    <m:acc>
                      <m:accPr>
                        <m:chr m:val="̂"/>
                        <m:ctrlPr>
                          <a:rPr lang="en-IN" i="1">
                            <a:latin typeface="Cambria Math" panose="02040503050406030204" pitchFamily="18" charset="0"/>
                            <a:ea typeface="Cambria Math" panose="02040503050406030204" pitchFamily="18" charset="0"/>
                          </a:rPr>
                        </m:ctrlPr>
                      </m:acc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e>
                    </m:acc>
                  </m:oMath>
                </a14:m>
                <a:r>
                  <a:rPr lang="en-IN" dirty="0"/>
                  <a:t> +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oMath>
                </a14:m>
                <a:r>
                  <a:rPr lang="en-IN" dirty="0"/>
                  <a:t> </a:t>
                </a:r>
              </a:p>
            </p:txBody>
          </p:sp>
        </mc:Choice>
        <mc:Fallback xmlns="">
          <p:sp>
            <p:nvSpPr>
              <p:cNvPr id="7" name="TextBox 6">
                <a:extLst>
                  <a:ext uri="{FF2B5EF4-FFF2-40B4-BE49-F238E27FC236}">
                    <a16:creationId xmlns:a16="http://schemas.microsoft.com/office/drawing/2014/main" id="{03DE571A-E4CB-4C38-83C7-6F293E494969}"/>
                  </a:ext>
                </a:extLst>
              </p:cNvPr>
              <p:cNvSpPr txBox="1">
                <a:spLocks noRot="1" noChangeAspect="1" noMove="1" noResize="1" noEditPoints="1" noAdjustHandles="1" noChangeArrowheads="1" noChangeShapeType="1" noTextEdit="1"/>
              </p:cNvSpPr>
              <p:nvPr/>
            </p:nvSpPr>
            <p:spPr>
              <a:xfrm>
                <a:off x="3597284" y="4392028"/>
                <a:ext cx="1842655" cy="369332"/>
              </a:xfrm>
              <a:prstGeom prst="rect">
                <a:avLst/>
              </a:prstGeom>
              <a:blipFill>
                <a:blip r:embed="rId4"/>
                <a:stretch>
                  <a:fillRect t="-8197" b="-2459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9828739-C79B-46C7-8B1D-2473DC9975BF}"/>
                  </a:ext>
                </a:extLst>
              </p:cNvPr>
              <p:cNvSpPr txBox="1"/>
              <p:nvPr/>
            </p:nvSpPr>
            <p:spPr>
              <a:xfrm>
                <a:off x="5046014" y="1286865"/>
                <a:ext cx="1945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IN" dirty="0"/>
              </a:p>
            </p:txBody>
          </p:sp>
        </mc:Choice>
        <mc:Fallback>
          <p:sp>
            <p:nvSpPr>
              <p:cNvPr id="8" name="TextBox 7">
                <a:extLst>
                  <a:ext uri="{FF2B5EF4-FFF2-40B4-BE49-F238E27FC236}">
                    <a16:creationId xmlns:a16="http://schemas.microsoft.com/office/drawing/2014/main" id="{A9828739-C79B-46C7-8B1D-2473DC9975BF}"/>
                  </a:ext>
                </a:extLst>
              </p:cNvPr>
              <p:cNvSpPr txBox="1">
                <a:spLocks noRot="1" noChangeAspect="1" noMove="1" noResize="1" noEditPoints="1" noAdjustHandles="1" noChangeArrowheads="1" noChangeShapeType="1" noTextEdit="1"/>
              </p:cNvSpPr>
              <p:nvPr/>
            </p:nvSpPr>
            <p:spPr>
              <a:xfrm>
                <a:off x="5046014" y="1286865"/>
                <a:ext cx="194540" cy="276999"/>
              </a:xfrm>
              <a:prstGeom prst="rect">
                <a:avLst/>
              </a:prstGeom>
              <a:blipFill>
                <a:blip r:embed="rId5"/>
                <a:stretch>
                  <a:fillRect l="-15625" r="-87500" b="-2174"/>
                </a:stretch>
              </a:blipFill>
            </p:spPr>
            <p:txBody>
              <a:bodyPr/>
              <a:lstStyle/>
              <a:p>
                <a:r>
                  <a:rPr lang="en-IN">
                    <a:noFill/>
                  </a:rPr>
                  <a:t> </a:t>
                </a:r>
              </a:p>
            </p:txBody>
          </p:sp>
        </mc:Fallback>
      </mc:AlternateContent>
    </p:spTree>
    <p:extLst>
      <p:ext uri="{BB962C8B-B14F-4D97-AF65-F5344CB8AC3E}">
        <p14:creationId xmlns:p14="http://schemas.microsoft.com/office/powerpoint/2010/main" val="313322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1753E1-2F63-4F8B-A1EF-23D1D2B6D1DE}"/>
              </a:ext>
            </a:extLst>
          </p:cNvPr>
          <p:cNvSpPr txBox="1"/>
          <p:nvPr/>
        </p:nvSpPr>
        <p:spPr>
          <a:xfrm rot="10800000" flipH="1" flipV="1">
            <a:off x="246928" y="162495"/>
            <a:ext cx="3216707" cy="523220"/>
          </a:xfrm>
          <a:prstGeom prst="rect">
            <a:avLst/>
          </a:prstGeom>
          <a:noFill/>
        </p:spPr>
        <p:txBody>
          <a:bodyPr wrap="square" rtlCol="0">
            <a:spAutoFit/>
          </a:bodyPr>
          <a:lstStyle/>
          <a:p>
            <a:r>
              <a:rPr lang="en-IN" sz="2800" b="1" dirty="0">
                <a:latin typeface="Bahnschrift SemiBold Condensed" panose="020B0502040204020203" pitchFamily="34" charset="0"/>
              </a:rPr>
              <a:t>Pre-test each variable:</a:t>
            </a:r>
          </a:p>
        </p:txBody>
      </p:sp>
      <p:sp>
        <p:nvSpPr>
          <p:cNvPr id="4" name="TextBox 3">
            <a:extLst>
              <a:ext uri="{FF2B5EF4-FFF2-40B4-BE49-F238E27FC236}">
                <a16:creationId xmlns:a16="http://schemas.microsoft.com/office/drawing/2014/main" id="{C6EA4857-C85A-4745-9FD9-01650452D08B}"/>
              </a:ext>
            </a:extLst>
          </p:cNvPr>
          <p:cNvSpPr txBox="1"/>
          <p:nvPr/>
        </p:nvSpPr>
        <p:spPr>
          <a:xfrm>
            <a:off x="1104315" y="879998"/>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p:sp>
        <p:nvSpPr>
          <p:cNvPr id="6" name="TextBox 5">
            <a:extLst>
              <a:ext uri="{FF2B5EF4-FFF2-40B4-BE49-F238E27FC236}">
                <a16:creationId xmlns:a16="http://schemas.microsoft.com/office/drawing/2014/main" id="{0BA25194-3E01-4759-88A9-218EC65596FD}"/>
              </a:ext>
            </a:extLst>
          </p:cNvPr>
          <p:cNvSpPr txBox="1"/>
          <p:nvPr/>
        </p:nvSpPr>
        <p:spPr>
          <a:xfrm>
            <a:off x="2341418" y="1496291"/>
            <a:ext cx="3574473" cy="369332"/>
          </a:xfrm>
          <a:prstGeom prst="rect">
            <a:avLst/>
          </a:prstGeom>
          <a:noFill/>
        </p:spPr>
        <p:txBody>
          <a:bodyPr wrap="square" rtlCol="0">
            <a:spAutoFit/>
          </a:bodyPr>
          <a:lstStyle/>
          <a:p>
            <a:r>
              <a:rPr lang="en-US" i="1" dirty="0"/>
              <a:t>H</a:t>
            </a:r>
            <a:r>
              <a:rPr lang="en-US" i="1" baseline="-25000" dirty="0"/>
              <a:t>0</a:t>
            </a:r>
            <a:r>
              <a:rPr lang="en-US" baseline="-25000" dirty="0"/>
              <a:t> </a:t>
            </a:r>
            <a:endParaRPr lang="en-IN" baseline="-25000" dirty="0"/>
          </a:p>
        </p:txBody>
      </p:sp>
      <p:sp>
        <p:nvSpPr>
          <p:cNvPr id="7" name="TextBox 6">
            <a:extLst>
              <a:ext uri="{FF2B5EF4-FFF2-40B4-BE49-F238E27FC236}">
                <a16:creationId xmlns:a16="http://schemas.microsoft.com/office/drawing/2014/main" id="{9147E27B-822D-4391-AC31-81C771B7F777}"/>
              </a:ext>
            </a:extLst>
          </p:cNvPr>
          <p:cNvSpPr txBox="1"/>
          <p:nvPr/>
        </p:nvSpPr>
        <p:spPr>
          <a:xfrm flipH="1">
            <a:off x="2664228" y="1473765"/>
            <a:ext cx="4650972" cy="369332"/>
          </a:xfrm>
          <a:prstGeom prst="rect">
            <a:avLst/>
          </a:prstGeom>
          <a:noFill/>
        </p:spPr>
        <p:txBody>
          <a:bodyPr wrap="square" rtlCol="0">
            <a:spAutoFit/>
          </a:bodyPr>
          <a:lstStyle/>
          <a:p>
            <a:r>
              <a:rPr lang="en-US" i="1" dirty="0">
                <a:latin typeface="Arial" panose="020B0604020202020204" pitchFamily="34" charset="0"/>
              </a:rPr>
              <a:t>:  V</a:t>
            </a:r>
            <a:r>
              <a:rPr lang="en-US" b="0" i="1" dirty="0">
                <a:effectLst/>
                <a:latin typeface="Arial" panose="020B0604020202020204" pitchFamily="34" charset="0"/>
              </a:rPr>
              <a:t>ariables under study are cointegrated</a:t>
            </a:r>
            <a:endParaRPr lang="en-IN" i="1" dirty="0"/>
          </a:p>
        </p:txBody>
      </p:sp>
      <p:sp>
        <p:nvSpPr>
          <p:cNvPr id="8" name="TextBox 7">
            <a:extLst>
              <a:ext uri="{FF2B5EF4-FFF2-40B4-BE49-F238E27FC236}">
                <a16:creationId xmlns:a16="http://schemas.microsoft.com/office/drawing/2014/main" id="{438C8815-FFFA-4F3F-A51D-994A53E0E143}"/>
              </a:ext>
            </a:extLst>
          </p:cNvPr>
          <p:cNvSpPr txBox="1"/>
          <p:nvPr/>
        </p:nvSpPr>
        <p:spPr>
          <a:xfrm>
            <a:off x="2341418" y="2060564"/>
            <a:ext cx="4262509" cy="646331"/>
          </a:xfrm>
          <a:prstGeom prst="rect">
            <a:avLst/>
          </a:prstGeom>
          <a:noFill/>
        </p:spPr>
        <p:txBody>
          <a:bodyPr wrap="square" rtlCol="0">
            <a:spAutoFit/>
          </a:bodyPr>
          <a:lstStyle/>
          <a:p>
            <a:r>
              <a:rPr lang="en-US" dirty="0"/>
              <a:t>                              </a:t>
            </a:r>
            <a:r>
              <a:rPr lang="en-US" i="1" dirty="0"/>
              <a:t>vs</a:t>
            </a:r>
          </a:p>
          <a:p>
            <a:r>
              <a:rPr lang="en-US" i="1" dirty="0"/>
              <a:t>H</a:t>
            </a:r>
            <a:r>
              <a:rPr lang="en-US" i="1" baseline="-25000" dirty="0"/>
              <a:t>1</a:t>
            </a:r>
            <a:r>
              <a:rPr lang="en-US" i="1" dirty="0"/>
              <a:t> : Not H</a:t>
            </a:r>
            <a:r>
              <a:rPr lang="en-US" i="1" baseline="-25000" dirty="0"/>
              <a:t>0</a:t>
            </a:r>
            <a:endParaRPr lang="en-IN" i="1" baseline="-25000" dirty="0"/>
          </a:p>
        </p:txBody>
      </p:sp>
      <p:sp>
        <p:nvSpPr>
          <p:cNvPr id="9" name="TextBox 8">
            <a:extLst>
              <a:ext uri="{FF2B5EF4-FFF2-40B4-BE49-F238E27FC236}">
                <a16:creationId xmlns:a16="http://schemas.microsoft.com/office/drawing/2014/main" id="{D3EF8256-1BBC-475F-AEA1-8BB02276B53C}"/>
              </a:ext>
            </a:extLst>
          </p:cNvPr>
          <p:cNvSpPr txBox="1"/>
          <p:nvPr/>
        </p:nvSpPr>
        <p:spPr>
          <a:xfrm rot="10800000" flipH="1" flipV="1">
            <a:off x="1104313" y="3082436"/>
            <a:ext cx="3216707" cy="369332"/>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Agency FB" panose="020B0503020202020204" pitchFamily="34" charset="0"/>
              </a:rPr>
              <a:t>P-values from test:</a:t>
            </a:r>
          </a:p>
        </p:txBody>
      </p:sp>
      <p:sp>
        <p:nvSpPr>
          <p:cNvPr id="10" name="TextBox 9">
            <a:extLst>
              <a:ext uri="{FF2B5EF4-FFF2-40B4-BE49-F238E27FC236}">
                <a16:creationId xmlns:a16="http://schemas.microsoft.com/office/drawing/2014/main" id="{8040505A-6D0F-483B-98E0-03754CD14AD4}"/>
              </a:ext>
            </a:extLst>
          </p:cNvPr>
          <p:cNvSpPr txBox="1"/>
          <p:nvPr/>
        </p:nvSpPr>
        <p:spPr>
          <a:xfrm>
            <a:off x="2341418" y="3548169"/>
            <a:ext cx="6248401" cy="923330"/>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Bitcoin-Ethereum: p-value for the ADF test = 0.02567</a:t>
            </a:r>
          </a:p>
          <a:p>
            <a:endParaRPr lang="en-US" b="0" i="0" dirty="0">
              <a:effectLst/>
              <a:latin typeface="Arial" panose="020B0604020202020204" pitchFamily="34" charset="0"/>
            </a:endParaRPr>
          </a:p>
          <a:p>
            <a:pPr marL="285750" indent="-285750">
              <a:buFont typeface="Wingdings" panose="05000000000000000000" pitchFamily="2" charset="2"/>
              <a:buChar char="ü"/>
            </a:pPr>
            <a:r>
              <a:rPr lang="en-US" b="0" i="0" dirty="0">
                <a:effectLst/>
                <a:latin typeface="Arial" panose="020B0604020202020204" pitchFamily="34" charset="0"/>
              </a:rPr>
              <a:t>Bitcoin-</a:t>
            </a:r>
            <a:r>
              <a:rPr lang="en-US" b="0" i="0" dirty="0" err="1">
                <a:effectLst/>
                <a:latin typeface="Arial" panose="020B0604020202020204" pitchFamily="34" charset="0"/>
              </a:rPr>
              <a:t>Binance</a:t>
            </a:r>
            <a:r>
              <a:rPr lang="en-US" b="0" i="0" dirty="0">
                <a:effectLst/>
                <a:latin typeface="Arial" panose="020B0604020202020204" pitchFamily="34" charset="0"/>
              </a:rPr>
              <a:t>: p-value for the ADF test = 0.02988</a:t>
            </a:r>
            <a:endParaRPr lang="en-IN" dirty="0"/>
          </a:p>
        </p:txBody>
      </p:sp>
      <p:sp>
        <p:nvSpPr>
          <p:cNvPr id="11" name="TextBox 10">
            <a:extLst>
              <a:ext uri="{FF2B5EF4-FFF2-40B4-BE49-F238E27FC236}">
                <a16:creationId xmlns:a16="http://schemas.microsoft.com/office/drawing/2014/main" id="{FAAD063E-F4B5-42BB-AEC1-C02EFDCC94A9}"/>
              </a:ext>
            </a:extLst>
          </p:cNvPr>
          <p:cNvSpPr txBox="1"/>
          <p:nvPr/>
        </p:nvSpPr>
        <p:spPr>
          <a:xfrm>
            <a:off x="2341418" y="5312397"/>
            <a:ext cx="6927273" cy="923330"/>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In both the cases the null hypothesis is rejected, that is, </a:t>
            </a:r>
            <a:r>
              <a:rPr lang="en-US" b="0" i="1" dirty="0">
                <a:effectLst/>
                <a:latin typeface="Arial" panose="020B0604020202020204" pitchFamily="34" charset="0"/>
              </a:rPr>
              <a:t>{</a:t>
            </a:r>
            <a:r>
              <a:rPr lang="en-US" b="0" i="1" dirty="0" err="1">
                <a:effectLst/>
                <a:latin typeface="Arial" panose="020B0604020202020204" pitchFamily="34" charset="0"/>
              </a:rPr>
              <a:t>ε</a:t>
            </a:r>
            <a:r>
              <a:rPr lang="en-US" b="0" i="1" baseline="-25000" dirty="0" err="1">
                <a:effectLst/>
                <a:latin typeface="Arial" panose="020B0604020202020204" pitchFamily="34" charset="0"/>
              </a:rPr>
              <a:t>t</a:t>
            </a:r>
            <a:r>
              <a:rPr lang="en-US" b="0" i="1" dirty="0">
                <a:effectLst/>
                <a:latin typeface="Arial" panose="020B0604020202020204" pitchFamily="34" charset="0"/>
              </a:rPr>
              <a:t>} </a:t>
            </a:r>
            <a:r>
              <a:rPr lang="en-US" b="0" i="0" dirty="0">
                <a:effectLst/>
                <a:latin typeface="Arial" panose="020B0604020202020204" pitchFamily="34" charset="0"/>
              </a:rPr>
              <a:t>is stationary. Hence both the pairs, Bitcoin-Ethereum and Bitcoin-</a:t>
            </a:r>
            <a:r>
              <a:rPr lang="en-US" b="0" i="0" dirty="0" err="1">
                <a:effectLst/>
                <a:latin typeface="Arial" panose="020B0604020202020204" pitchFamily="34" charset="0"/>
              </a:rPr>
              <a:t>Binance</a:t>
            </a:r>
            <a:r>
              <a:rPr lang="en-US" b="0" i="0" dirty="0">
                <a:effectLst/>
                <a:latin typeface="Arial" panose="020B0604020202020204" pitchFamily="34" charset="0"/>
              </a:rPr>
              <a:t> are co-integrated.</a:t>
            </a:r>
            <a:endParaRPr lang="en-IN" dirty="0"/>
          </a:p>
        </p:txBody>
      </p:sp>
      <p:sp>
        <p:nvSpPr>
          <p:cNvPr id="12" name="TextBox 11">
            <a:extLst>
              <a:ext uri="{FF2B5EF4-FFF2-40B4-BE49-F238E27FC236}">
                <a16:creationId xmlns:a16="http://schemas.microsoft.com/office/drawing/2014/main" id="{7BD8A08F-CC84-470F-AB6D-2FC1DAB7CB7C}"/>
              </a:ext>
            </a:extLst>
          </p:cNvPr>
          <p:cNvSpPr txBox="1"/>
          <p:nvPr/>
        </p:nvSpPr>
        <p:spPr>
          <a:xfrm rot="10800000" flipH="1" flipV="1">
            <a:off x="1104313" y="4804519"/>
            <a:ext cx="3216707" cy="369332"/>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Agency FB" panose="020B0503020202020204" pitchFamily="34" charset="0"/>
              </a:rPr>
              <a:t>Conclusion:</a:t>
            </a:r>
          </a:p>
        </p:txBody>
      </p:sp>
    </p:spTree>
    <p:extLst>
      <p:ext uri="{BB962C8B-B14F-4D97-AF65-F5344CB8AC3E}">
        <p14:creationId xmlns:p14="http://schemas.microsoft.com/office/powerpoint/2010/main" val="39504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05B84-2DAB-41BE-98F4-4978DDEE2054}"/>
              </a:ext>
            </a:extLst>
          </p:cNvPr>
          <p:cNvSpPr txBox="1"/>
          <p:nvPr/>
        </p:nvSpPr>
        <p:spPr>
          <a:xfrm>
            <a:off x="239151" y="196948"/>
            <a:ext cx="424844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Johansen’s Procedure</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2BD4407C-CA3F-4675-A447-11CD65253A14}"/>
              </a:ext>
            </a:extLst>
          </p:cNvPr>
          <p:cNvSpPr txBox="1"/>
          <p:nvPr/>
        </p:nvSpPr>
        <p:spPr>
          <a:xfrm>
            <a:off x="1195753" y="1674056"/>
            <a:ext cx="9383151"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Widely used to testing cointegration among a set of time series variables which are integrated of order one. </a:t>
            </a:r>
          </a:p>
          <a:p>
            <a:endParaRPr lang="en-US" dirty="0"/>
          </a:p>
          <a:p>
            <a:pPr marL="285750" indent="-285750">
              <a:buFont typeface="Wingdings" panose="05000000000000000000" pitchFamily="2" charset="2"/>
              <a:buChar char="ü"/>
            </a:pPr>
            <a:r>
              <a:rPr lang="en-US" dirty="0"/>
              <a:t>If the variables are cointegrated, that is they can be written as a linear combination of each other.</a:t>
            </a:r>
          </a:p>
          <a:p>
            <a:endParaRPr lang="en-US" dirty="0"/>
          </a:p>
          <a:p>
            <a:pPr marL="285750" indent="-285750">
              <a:buFont typeface="Wingdings" panose="05000000000000000000" pitchFamily="2" charset="2"/>
              <a:buChar char="ü"/>
            </a:pPr>
            <a:r>
              <a:rPr lang="en-US" dirty="0"/>
              <a:t>There are two types of Johansen’s procedure: </a:t>
            </a:r>
          </a:p>
          <a:p>
            <a:r>
              <a:rPr lang="en-US" dirty="0"/>
              <a:t>                                  1. Trace Test</a:t>
            </a:r>
          </a:p>
          <a:p>
            <a:r>
              <a:rPr lang="en-US" dirty="0"/>
              <a:t>                                  2. The Maximum Eigenvalue</a:t>
            </a: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43558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16AB1-03E3-42A0-B185-F5261DFF8DCF}"/>
              </a:ext>
            </a:extLst>
          </p:cNvPr>
          <p:cNvSpPr txBox="1"/>
          <p:nvPr/>
        </p:nvSpPr>
        <p:spPr>
          <a:xfrm>
            <a:off x="450165" y="209706"/>
            <a:ext cx="379827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Bold" panose="020B0502040204020203" pitchFamily="34" charset="0"/>
              </a:rPr>
              <a:t>Trace Test :</a:t>
            </a:r>
            <a:endParaRPr lang="en-IN" sz="240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02FD2F5-4912-4BF1-B548-93BE7A75AE74}"/>
                  </a:ext>
                </a:extLst>
              </p:cNvPr>
              <p:cNvSpPr txBox="1"/>
              <p:nvPr/>
            </p:nvSpPr>
            <p:spPr>
              <a:xfrm>
                <a:off x="2616590" y="1168146"/>
                <a:ext cx="7498080" cy="923330"/>
              </a:xfrm>
              <a:prstGeom prst="rect">
                <a:avLst/>
              </a:prstGeom>
              <a:noFill/>
            </p:spPr>
            <p:txBody>
              <a:bodyPr wrap="square" rtlCol="0">
                <a:spAutoFit/>
              </a:bodyPr>
              <a:lstStyle/>
              <a:p>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 </a:t>
                </a:r>
                <a:r>
                  <a:rPr lang="en-IN" i="1" dirty="0">
                    <a:latin typeface="Cambria Math" panose="02040503050406030204" pitchFamily="18" charset="0"/>
                    <a:ea typeface="Cambria Math" panose="02040503050406030204" pitchFamily="18" charset="0"/>
                  </a:rPr>
                  <a:t>r variables are cointegrated</a:t>
                </a:r>
              </a:p>
              <a:p>
                <a:r>
                  <a:rPr lang="en-US" i="1" dirty="0">
                    <a:latin typeface="Cambria Math" panose="02040503050406030204" pitchFamily="18" charset="0"/>
                  </a:rPr>
                  <a:t>                            vs</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𝐻</m:t>
                        </m:r>
                      </m:e>
                      <m:sub>
                        <m:r>
                          <a:rPr lang="en-US" i="1" smtClean="0">
                            <a:latin typeface="Cambria Math" panose="02040503050406030204" pitchFamily="18" charset="0"/>
                          </a:rPr>
                          <m:t>1</m:t>
                        </m:r>
                      </m:sub>
                    </m:sSub>
                  </m:oMath>
                </a14:m>
                <a:r>
                  <a:rPr lang="en-IN" dirty="0"/>
                  <a:t>: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r>
                      <a:rPr lang="en-US" i="1" smtClean="0">
                        <a:latin typeface="Cambria Math" panose="02040503050406030204" pitchFamily="18" charset="0"/>
                      </a:rPr>
                      <m:t>𝑣𝑎𝑟𝑖𝑎𝑏𝑙𝑒𝑠</m:t>
                    </m:r>
                    <m:r>
                      <a:rPr lang="en-US" i="1" smtClean="0">
                        <a:latin typeface="Cambria Math" panose="02040503050406030204" pitchFamily="18" charset="0"/>
                      </a:rPr>
                      <m:t> </m:t>
                    </m:r>
                    <m:r>
                      <a:rPr lang="en-US" i="1" smtClean="0">
                        <a:latin typeface="Cambria Math" panose="02040503050406030204" pitchFamily="18" charset="0"/>
                      </a:rPr>
                      <m:t>𝑎𝑟𝑒</m:t>
                    </m:r>
                    <m:r>
                      <a:rPr lang="en-US" i="1" smtClean="0">
                        <a:latin typeface="Cambria Math" panose="02040503050406030204" pitchFamily="18" charset="0"/>
                      </a:rPr>
                      <m:t> </m:t>
                    </m:r>
                    <m:r>
                      <a:rPr lang="en-US" i="1" smtClean="0">
                        <a:latin typeface="Cambria Math" panose="02040503050406030204" pitchFamily="18" charset="0"/>
                      </a:rPr>
                      <m:t>𝑐𝑜𝑖𝑛𝑡𝑒𝑔𝑟𝑎𝑡𝑒𝑑</m:t>
                    </m:r>
                  </m:oMath>
                </a14:m>
                <a:endParaRPr lang="en-IN" dirty="0"/>
              </a:p>
            </p:txBody>
          </p:sp>
        </mc:Choice>
        <mc:Fallback xmlns="">
          <p:sp>
            <p:nvSpPr>
              <p:cNvPr id="3" name="TextBox 2">
                <a:extLst>
                  <a:ext uri="{FF2B5EF4-FFF2-40B4-BE49-F238E27FC236}">
                    <a16:creationId xmlns:a16="http://schemas.microsoft.com/office/drawing/2014/main" id="{802FD2F5-4912-4BF1-B548-93BE7A75AE74}"/>
                  </a:ext>
                </a:extLst>
              </p:cNvPr>
              <p:cNvSpPr txBox="1">
                <a:spLocks noRot="1" noChangeAspect="1" noMove="1" noResize="1" noEditPoints="1" noAdjustHandles="1" noChangeArrowheads="1" noChangeShapeType="1" noTextEdit="1"/>
              </p:cNvSpPr>
              <p:nvPr/>
            </p:nvSpPr>
            <p:spPr>
              <a:xfrm>
                <a:off x="2616590" y="1168146"/>
                <a:ext cx="7498080" cy="923330"/>
              </a:xfrm>
              <a:prstGeom prst="rect">
                <a:avLst/>
              </a:prstGeom>
              <a:blipFill>
                <a:blip r:embed="rId2"/>
                <a:stretch>
                  <a:fillRect t="-3974" b="-99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B5742C-D7D6-4318-A176-BBA077A8ED41}"/>
                  </a:ext>
                </a:extLst>
              </p:cNvPr>
              <p:cNvSpPr txBox="1"/>
              <p:nvPr/>
            </p:nvSpPr>
            <p:spPr>
              <a:xfrm>
                <a:off x="2271931" y="2560582"/>
                <a:ext cx="3713871" cy="848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𝐽</m:t>
                          </m:r>
                        </m:e>
                        <m:sub>
                          <m:r>
                            <a:rPr lang="pt-BR" i="1" smtClean="0">
                              <a:latin typeface="Cambria Math" panose="02040503050406030204" pitchFamily="18" charset="0"/>
                            </a:rPr>
                            <m:t>𝑡𝑟𝑎𝑐𝑒</m:t>
                          </m:r>
                        </m:sub>
                      </m:sSub>
                      <m:r>
                        <a:rPr lang="pt-BR" i="1" smtClean="0">
                          <a:latin typeface="Cambria Math" panose="02040503050406030204" pitchFamily="18" charset="0"/>
                        </a:rPr>
                        <m:t>= −</m:t>
                      </m:r>
                      <m:r>
                        <a:rPr lang="pt-BR" i="1" smtClean="0">
                          <a:latin typeface="Cambria Math" panose="02040503050406030204" pitchFamily="18" charset="0"/>
                        </a:rPr>
                        <m:t>𝑇</m:t>
                      </m:r>
                      <m:r>
                        <a:rPr lang="pt-BR" i="1" smtClean="0">
                          <a:latin typeface="Cambria Math" panose="02040503050406030204" pitchFamily="18" charset="0"/>
                        </a:rPr>
                        <m:t> </m:t>
                      </m:r>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𝑟</m:t>
                          </m:r>
                          <m:r>
                            <a:rPr lang="pt-BR" i="1" smtClean="0">
                              <a:latin typeface="Cambria Math" panose="02040503050406030204" pitchFamily="18" charset="0"/>
                            </a:rPr>
                            <m:t>+1</m:t>
                          </m:r>
                        </m:sub>
                        <m:sup>
                          <m:r>
                            <a:rPr lang="pt-BR" i="1" smtClean="0">
                              <a:latin typeface="Cambria Math" panose="02040503050406030204" pitchFamily="18" charset="0"/>
                            </a:rPr>
                            <m:t>𝑛</m:t>
                          </m:r>
                        </m:sup>
                        <m:e>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ln</m:t>
                              </m:r>
                            </m:fName>
                            <m:e>
                              <m:d>
                                <m:dPr>
                                  <m:ctrlPr>
                                    <a:rPr lang="pt-BR" i="1" smtClean="0">
                                      <a:latin typeface="Cambria Math" panose="02040503050406030204" pitchFamily="18" charset="0"/>
                                    </a:rPr>
                                  </m:ctrlPr>
                                </m:dPr>
                                <m:e>
                                  <m:r>
                                    <a:rPr lang="pt-BR" i="1" smtClean="0">
                                      <a:latin typeface="Cambria Math" panose="02040503050406030204" pitchFamily="18" charset="0"/>
                                    </a:rPr>
                                    <m:t>1 − </m:t>
                                  </m:r>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i="1" smtClean="0">
                                              <a:latin typeface="Cambria Math" panose="02040503050406030204" pitchFamily="18" charset="0"/>
                                            </a:rPr>
                                            <m:t>𝜆</m:t>
                                          </m:r>
                                        </m:e>
                                        <m:sub>
                                          <m:r>
                                            <a:rPr lang="pt-BR" i="1" smtClean="0">
                                              <a:latin typeface="Cambria Math" panose="02040503050406030204" pitchFamily="18" charset="0"/>
                                            </a:rPr>
                                            <m:t>𝑖</m:t>
                                          </m:r>
                                        </m:sub>
                                      </m:sSub>
                                    </m:e>
                                  </m:acc>
                                </m:e>
                              </m:d>
                            </m:e>
                          </m:func>
                        </m:e>
                      </m:nary>
                    </m:oMath>
                  </m:oMathPara>
                </a14:m>
                <a:endParaRPr lang="en-IN" dirty="0"/>
              </a:p>
            </p:txBody>
          </p:sp>
        </mc:Choice>
        <mc:Fallback xmlns="">
          <p:sp>
            <p:nvSpPr>
              <p:cNvPr id="5" name="TextBox 4">
                <a:extLst>
                  <a:ext uri="{FF2B5EF4-FFF2-40B4-BE49-F238E27FC236}">
                    <a16:creationId xmlns:a16="http://schemas.microsoft.com/office/drawing/2014/main" id="{3FB5742C-D7D6-4318-A176-BBA077A8ED41}"/>
                  </a:ext>
                </a:extLst>
              </p:cNvPr>
              <p:cNvSpPr txBox="1">
                <a:spLocks noRot="1" noChangeAspect="1" noMove="1" noResize="1" noEditPoints="1" noAdjustHandles="1" noChangeArrowheads="1" noChangeShapeType="1" noTextEdit="1"/>
              </p:cNvSpPr>
              <p:nvPr/>
            </p:nvSpPr>
            <p:spPr>
              <a:xfrm>
                <a:off x="2271931" y="2560582"/>
                <a:ext cx="3713871" cy="848437"/>
              </a:xfrm>
              <a:prstGeom prst="rect">
                <a:avLst/>
              </a:prstGeom>
              <a:blipFill>
                <a:blip r:embed="rId3"/>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6998D220-EFDD-401D-A5A8-094F141761C2}"/>
              </a:ext>
            </a:extLst>
          </p:cNvPr>
          <p:cNvSpPr txBox="1"/>
          <p:nvPr/>
        </p:nvSpPr>
        <p:spPr>
          <a:xfrm>
            <a:off x="2623622" y="3413535"/>
            <a:ext cx="3249637" cy="369332"/>
          </a:xfrm>
          <a:prstGeom prst="rect">
            <a:avLst/>
          </a:prstGeom>
          <a:noFill/>
        </p:spPr>
        <p:txBody>
          <a:bodyPr wrap="square" rtlCol="0">
            <a:spAutoFit/>
          </a:bodyPr>
          <a:lstStyle/>
          <a:p>
            <a:r>
              <a:rPr lang="en-US" dirty="0"/>
              <a:t>where T is the Sample Size.</a:t>
            </a:r>
            <a:endParaRPr lang="en-IN" dirty="0"/>
          </a:p>
        </p:txBody>
      </p:sp>
      <p:sp>
        <p:nvSpPr>
          <p:cNvPr id="7" name="TextBox 6">
            <a:extLst>
              <a:ext uri="{FF2B5EF4-FFF2-40B4-BE49-F238E27FC236}">
                <a16:creationId xmlns:a16="http://schemas.microsoft.com/office/drawing/2014/main" id="{68A133CB-5237-47D3-8746-3C2BC50BA70A}"/>
              </a:ext>
            </a:extLst>
          </p:cNvPr>
          <p:cNvSpPr txBox="1"/>
          <p:nvPr/>
        </p:nvSpPr>
        <p:spPr>
          <a:xfrm>
            <a:off x="1350498" y="4022733"/>
            <a:ext cx="10030264"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This test statistic does not follow any standard distribution. </a:t>
            </a:r>
          </a:p>
          <a:p>
            <a:pPr marL="285750" indent="-285750">
              <a:buFont typeface="Wingdings" panose="05000000000000000000" pitchFamily="2" charset="2"/>
              <a:buChar char="ü"/>
            </a:pPr>
            <a:r>
              <a:rPr lang="en-US" dirty="0"/>
              <a:t>The critical values are calculated by the software, or are found out using tables</a:t>
            </a:r>
            <a:endParaRPr lang="en-IN" dirty="0"/>
          </a:p>
        </p:txBody>
      </p:sp>
      <p:sp>
        <p:nvSpPr>
          <p:cNvPr id="11" name="TextBox 10">
            <a:extLst>
              <a:ext uri="{FF2B5EF4-FFF2-40B4-BE49-F238E27FC236}">
                <a16:creationId xmlns:a16="http://schemas.microsoft.com/office/drawing/2014/main" id="{87DF4E0C-7A51-4C87-A322-87E44E8A2083}"/>
              </a:ext>
            </a:extLst>
          </p:cNvPr>
          <p:cNvSpPr txBox="1"/>
          <p:nvPr/>
        </p:nvSpPr>
        <p:spPr>
          <a:xfrm>
            <a:off x="1350498" y="5518128"/>
            <a:ext cx="10030264"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If the observed value of the test statistic is higher than the critical value, we will reject the null hypothesis.</a:t>
            </a:r>
            <a:endParaRPr lang="en-IN" dirty="0"/>
          </a:p>
        </p:txBody>
      </p:sp>
      <p:sp>
        <p:nvSpPr>
          <p:cNvPr id="13" name="TextBox 12">
            <a:extLst>
              <a:ext uri="{FF2B5EF4-FFF2-40B4-BE49-F238E27FC236}">
                <a16:creationId xmlns:a16="http://schemas.microsoft.com/office/drawing/2014/main" id="{8C22BB18-C1BF-4787-A45E-14546C17A364}"/>
              </a:ext>
            </a:extLst>
          </p:cNvPr>
          <p:cNvSpPr txBox="1"/>
          <p:nvPr/>
        </p:nvSpPr>
        <p:spPr>
          <a:xfrm>
            <a:off x="1108121" y="855857"/>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p:sp>
        <p:nvSpPr>
          <p:cNvPr id="14" name="TextBox 13">
            <a:extLst>
              <a:ext uri="{FF2B5EF4-FFF2-40B4-BE49-F238E27FC236}">
                <a16:creationId xmlns:a16="http://schemas.microsoft.com/office/drawing/2014/main" id="{127BD818-6C96-4D73-BE50-4EDBA1D8B054}"/>
              </a:ext>
            </a:extLst>
          </p:cNvPr>
          <p:cNvSpPr txBox="1"/>
          <p:nvPr/>
        </p:nvSpPr>
        <p:spPr>
          <a:xfrm>
            <a:off x="1108121" y="2291990"/>
            <a:ext cx="434691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Test Statistic:</a:t>
            </a:r>
            <a:endParaRPr lang="en-IN" b="1" u="sng" dirty="0">
              <a:latin typeface="Agency FB" panose="020B0503020202020204" pitchFamily="34" charset="0"/>
            </a:endParaRPr>
          </a:p>
        </p:txBody>
      </p:sp>
      <p:sp>
        <p:nvSpPr>
          <p:cNvPr id="15" name="TextBox 14">
            <a:extLst>
              <a:ext uri="{FF2B5EF4-FFF2-40B4-BE49-F238E27FC236}">
                <a16:creationId xmlns:a16="http://schemas.microsoft.com/office/drawing/2014/main" id="{6789829A-4A51-44D5-8598-7014656E0D21}"/>
              </a:ext>
            </a:extLst>
          </p:cNvPr>
          <p:cNvSpPr txBox="1"/>
          <p:nvPr/>
        </p:nvSpPr>
        <p:spPr>
          <a:xfrm>
            <a:off x="1108121" y="4908930"/>
            <a:ext cx="426250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Rule of Rejection of Null Hypothesis:</a:t>
            </a:r>
            <a:endParaRPr lang="en-IN" b="1" u="sng" dirty="0">
              <a:latin typeface="Agency FB" panose="020B0503020202020204" pitchFamily="34" charset="0"/>
            </a:endParaRPr>
          </a:p>
        </p:txBody>
      </p:sp>
    </p:spTree>
    <p:extLst>
      <p:ext uri="{BB962C8B-B14F-4D97-AF65-F5344CB8AC3E}">
        <p14:creationId xmlns:p14="http://schemas.microsoft.com/office/powerpoint/2010/main" val="173466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83427-7576-487E-BA31-71C7664ECB6F}"/>
              </a:ext>
            </a:extLst>
          </p:cNvPr>
          <p:cNvSpPr txBox="1"/>
          <p:nvPr/>
        </p:nvSpPr>
        <p:spPr>
          <a:xfrm>
            <a:off x="933300" y="835790"/>
            <a:ext cx="10843063"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The test is performed for each </a:t>
            </a:r>
            <a:r>
              <a:rPr lang="en-US" i="1" dirty="0"/>
              <a:t>r= 0,1,...,(n−1).</a:t>
            </a:r>
          </a:p>
          <a:p>
            <a:endParaRPr lang="en-US" dirty="0"/>
          </a:p>
          <a:p>
            <a:pPr marL="285750" indent="-285750">
              <a:buFont typeface="Wingdings" panose="05000000000000000000" pitchFamily="2" charset="2"/>
              <a:buChar char="ü"/>
            </a:pPr>
            <a:r>
              <a:rPr lang="en-US" dirty="0"/>
              <a:t>If for some value of r*, our test gets accepted, we will conclude that r* is the number of cointegrating vectors. If you can reject all of them, all of your series appear to be stationary.</a:t>
            </a:r>
            <a:endParaRPr lang="en-IN" dirty="0"/>
          </a:p>
        </p:txBody>
      </p:sp>
      <p:sp>
        <p:nvSpPr>
          <p:cNvPr id="3" name="TextBox 2">
            <a:extLst>
              <a:ext uri="{FF2B5EF4-FFF2-40B4-BE49-F238E27FC236}">
                <a16:creationId xmlns:a16="http://schemas.microsoft.com/office/drawing/2014/main" id="{3DB72278-4464-40A9-A385-2D58976A6D59}"/>
              </a:ext>
            </a:extLst>
          </p:cNvPr>
          <p:cNvSpPr txBox="1"/>
          <p:nvPr/>
        </p:nvSpPr>
        <p:spPr>
          <a:xfrm>
            <a:off x="450165" y="209706"/>
            <a:ext cx="379827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Bold" panose="020B0502040204020203" pitchFamily="34" charset="0"/>
              </a:rPr>
              <a:t>Trace Test :</a:t>
            </a:r>
            <a:endParaRPr lang="en-IN" sz="2400" dirty="0">
              <a:latin typeface="Bahnschrift SemiBold" panose="020B0502040204020203" pitchFamily="34" charset="0"/>
            </a:endParaRPr>
          </a:p>
        </p:txBody>
      </p:sp>
      <p:sp>
        <p:nvSpPr>
          <p:cNvPr id="4" name="TextBox 3">
            <a:extLst>
              <a:ext uri="{FF2B5EF4-FFF2-40B4-BE49-F238E27FC236}">
                <a16:creationId xmlns:a16="http://schemas.microsoft.com/office/drawing/2014/main" id="{36C4801F-FD31-4F68-864D-C78528308857}"/>
              </a:ext>
            </a:extLst>
          </p:cNvPr>
          <p:cNvSpPr txBox="1"/>
          <p:nvPr/>
        </p:nvSpPr>
        <p:spPr>
          <a:xfrm>
            <a:off x="708217" y="2365462"/>
            <a:ext cx="239150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Bahnschrift SemiBold Condensed" panose="020B0502040204020203" pitchFamily="34" charset="0"/>
              </a:rPr>
              <a:t>Result:</a:t>
            </a:r>
            <a:endParaRPr lang="en-IN" b="1" u="sng" dirty="0">
              <a:latin typeface="Bahnschrift SemiBold Condensed" panose="020B0502040204020203" pitchFamily="34" charset="0"/>
            </a:endParaRPr>
          </a:p>
        </p:txBody>
      </p:sp>
      <p:sp>
        <p:nvSpPr>
          <p:cNvPr id="5" name="TextBox 4">
            <a:extLst>
              <a:ext uri="{FF2B5EF4-FFF2-40B4-BE49-F238E27FC236}">
                <a16:creationId xmlns:a16="http://schemas.microsoft.com/office/drawing/2014/main" id="{4721168C-407E-4E84-91C2-81DD993D90F3}"/>
              </a:ext>
            </a:extLst>
          </p:cNvPr>
          <p:cNvSpPr txBox="1"/>
          <p:nvPr/>
        </p:nvSpPr>
        <p:spPr>
          <a:xfrm>
            <a:off x="708217" y="4756350"/>
            <a:ext cx="1941341"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Bahnschrift SemiBold Condensed" panose="020B0502040204020203" pitchFamily="34" charset="0"/>
              </a:rPr>
              <a:t>Conclusion:</a:t>
            </a:r>
            <a:endParaRPr lang="en-IN" b="1" u="sng" dirty="0">
              <a:latin typeface="Bahnschrift SemiBold Condensed" panose="020B0502040204020203" pitchFamily="34" charset="0"/>
            </a:endParaRPr>
          </a:p>
        </p:txBody>
      </p:sp>
      <p:graphicFrame>
        <p:nvGraphicFramePr>
          <p:cNvPr id="8" name="Table 7">
            <a:extLst>
              <a:ext uri="{FF2B5EF4-FFF2-40B4-BE49-F238E27FC236}">
                <a16:creationId xmlns:a16="http://schemas.microsoft.com/office/drawing/2014/main" id="{D9386A75-B4CD-4C8D-BF19-6071D5B5DB1C}"/>
              </a:ext>
            </a:extLst>
          </p:cNvPr>
          <p:cNvGraphicFramePr>
            <a:graphicFrameLocks noGrp="1"/>
          </p:cNvGraphicFramePr>
          <p:nvPr>
            <p:extLst>
              <p:ext uri="{D42A27DB-BD31-4B8C-83A1-F6EECF244321}">
                <p14:modId xmlns:p14="http://schemas.microsoft.com/office/powerpoint/2010/main" val="1256083832"/>
              </p:ext>
            </p:extLst>
          </p:nvPr>
        </p:nvGraphicFramePr>
        <p:xfrm>
          <a:off x="2639115" y="304657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55184905"/>
                    </a:ext>
                  </a:extLst>
                </a:gridCol>
                <a:gridCol w="2709333">
                  <a:extLst>
                    <a:ext uri="{9D8B030D-6E8A-4147-A177-3AD203B41FA5}">
                      <a16:colId xmlns:a16="http://schemas.microsoft.com/office/drawing/2014/main" val="2002533073"/>
                    </a:ext>
                  </a:extLst>
                </a:gridCol>
                <a:gridCol w="2709333">
                  <a:extLst>
                    <a:ext uri="{9D8B030D-6E8A-4147-A177-3AD203B41FA5}">
                      <a16:colId xmlns:a16="http://schemas.microsoft.com/office/drawing/2014/main" val="1844478169"/>
                    </a:ext>
                  </a:extLst>
                </a:gridCol>
              </a:tblGrid>
              <a:tr h="370840">
                <a:tc>
                  <a:txBody>
                    <a:bodyPr/>
                    <a:lstStyle/>
                    <a:p>
                      <a:r>
                        <a:rPr lang="en-US" dirty="0"/>
                        <a:t>Variable</a:t>
                      </a:r>
                      <a:endParaRPr lang="en-IN" dirty="0"/>
                    </a:p>
                  </a:txBody>
                  <a:tcPr/>
                </a:tc>
                <a:tc>
                  <a:txBody>
                    <a:bodyPr/>
                    <a:lstStyle/>
                    <a:p>
                      <a:r>
                        <a:rPr lang="en-US" dirty="0"/>
                        <a:t>Test Statistic</a:t>
                      </a:r>
                      <a:endParaRPr lang="en-IN" dirty="0"/>
                    </a:p>
                  </a:txBody>
                  <a:tcPr/>
                </a:tc>
                <a:tc>
                  <a:txBody>
                    <a:bodyPr/>
                    <a:lstStyle/>
                    <a:p>
                      <a:r>
                        <a:rPr lang="en-US" dirty="0"/>
                        <a:t>95% critical-value </a:t>
                      </a:r>
                      <a:endParaRPr lang="en-IN" dirty="0"/>
                    </a:p>
                  </a:txBody>
                  <a:tcPr/>
                </a:tc>
                <a:extLst>
                  <a:ext uri="{0D108BD9-81ED-4DB2-BD59-A6C34878D82A}">
                    <a16:rowId xmlns:a16="http://schemas.microsoft.com/office/drawing/2014/main" val="378677385"/>
                  </a:ext>
                </a:extLst>
              </a:tr>
              <a:tr h="370840">
                <a:tc>
                  <a:txBody>
                    <a:bodyPr/>
                    <a:lstStyle/>
                    <a:p>
                      <a:r>
                        <a:rPr lang="en-US" dirty="0"/>
                        <a:t>r=0</a:t>
                      </a:r>
                      <a:endParaRPr lang="en-IN" dirty="0"/>
                    </a:p>
                  </a:txBody>
                  <a:tcPr/>
                </a:tc>
                <a:tc>
                  <a:txBody>
                    <a:bodyPr/>
                    <a:lstStyle/>
                    <a:p>
                      <a:r>
                        <a:rPr lang="en-IN" dirty="0"/>
                        <a:t>75.6763</a:t>
                      </a:r>
                    </a:p>
                  </a:txBody>
                  <a:tcPr/>
                </a:tc>
                <a:tc>
                  <a:txBody>
                    <a:bodyPr/>
                    <a:lstStyle/>
                    <a:p>
                      <a:r>
                        <a:rPr lang="en-IN" dirty="0"/>
                        <a:t>35.0116</a:t>
                      </a:r>
                    </a:p>
                  </a:txBody>
                  <a:tcPr/>
                </a:tc>
                <a:extLst>
                  <a:ext uri="{0D108BD9-81ED-4DB2-BD59-A6C34878D82A}">
                    <a16:rowId xmlns:a16="http://schemas.microsoft.com/office/drawing/2014/main" val="136002123"/>
                  </a:ext>
                </a:extLst>
              </a:tr>
              <a:tr h="370840">
                <a:tc>
                  <a:txBody>
                    <a:bodyPr/>
                    <a:lstStyle/>
                    <a:p>
                      <a:r>
                        <a:rPr lang="en-US" dirty="0"/>
                        <a:t>r=1</a:t>
                      </a:r>
                      <a:endParaRPr lang="en-IN" dirty="0"/>
                    </a:p>
                  </a:txBody>
                  <a:tcPr/>
                </a:tc>
                <a:tc>
                  <a:txBody>
                    <a:bodyPr/>
                    <a:lstStyle/>
                    <a:p>
                      <a:r>
                        <a:rPr lang="en-IN" dirty="0"/>
                        <a:t>33.3399</a:t>
                      </a:r>
                    </a:p>
                  </a:txBody>
                  <a:tcPr/>
                </a:tc>
                <a:tc>
                  <a:txBody>
                    <a:bodyPr/>
                    <a:lstStyle/>
                    <a:p>
                      <a:r>
                        <a:rPr lang="en-IN" dirty="0"/>
                        <a:t>18.3985</a:t>
                      </a:r>
                    </a:p>
                  </a:txBody>
                  <a:tcPr/>
                </a:tc>
                <a:extLst>
                  <a:ext uri="{0D108BD9-81ED-4DB2-BD59-A6C34878D82A}">
                    <a16:rowId xmlns:a16="http://schemas.microsoft.com/office/drawing/2014/main" val="2971777161"/>
                  </a:ext>
                </a:extLst>
              </a:tr>
              <a:tr h="370840">
                <a:tc>
                  <a:txBody>
                    <a:bodyPr/>
                    <a:lstStyle/>
                    <a:p>
                      <a:r>
                        <a:rPr lang="en-US" dirty="0"/>
                        <a:t>r=2</a:t>
                      </a:r>
                      <a:endParaRPr lang="en-IN" dirty="0"/>
                    </a:p>
                  </a:txBody>
                  <a:tcPr/>
                </a:tc>
                <a:tc>
                  <a:txBody>
                    <a:bodyPr/>
                    <a:lstStyle/>
                    <a:p>
                      <a:r>
                        <a:rPr lang="en-IN" dirty="0"/>
                        <a:t>0.3684</a:t>
                      </a:r>
                    </a:p>
                  </a:txBody>
                  <a:tcPr/>
                </a:tc>
                <a:tc>
                  <a:txBody>
                    <a:bodyPr/>
                    <a:lstStyle/>
                    <a:p>
                      <a:r>
                        <a:rPr lang="en-IN" dirty="0"/>
                        <a:t>3.8415</a:t>
                      </a:r>
                    </a:p>
                  </a:txBody>
                  <a:tcPr/>
                </a:tc>
                <a:extLst>
                  <a:ext uri="{0D108BD9-81ED-4DB2-BD59-A6C34878D82A}">
                    <a16:rowId xmlns:a16="http://schemas.microsoft.com/office/drawing/2014/main" val="4215817227"/>
                  </a:ext>
                </a:extLst>
              </a:tr>
            </a:tbl>
          </a:graphicData>
        </a:graphic>
      </p:graphicFrame>
      <p:sp>
        <p:nvSpPr>
          <p:cNvPr id="6" name="TextBox 5">
            <a:extLst>
              <a:ext uri="{FF2B5EF4-FFF2-40B4-BE49-F238E27FC236}">
                <a16:creationId xmlns:a16="http://schemas.microsoft.com/office/drawing/2014/main" id="{8623D06E-652A-4D47-979C-B956BF4881EE}"/>
              </a:ext>
            </a:extLst>
          </p:cNvPr>
          <p:cNvSpPr txBox="1"/>
          <p:nvPr/>
        </p:nvSpPr>
        <p:spPr>
          <a:xfrm>
            <a:off x="2099921" y="5416019"/>
            <a:ext cx="8997570" cy="646331"/>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The null hypothesis is rejected for </a:t>
            </a:r>
            <a:r>
              <a:rPr lang="en-US" b="0" i="1" dirty="0">
                <a:effectLst/>
                <a:latin typeface="Arial" panose="020B0604020202020204" pitchFamily="34" charset="0"/>
              </a:rPr>
              <a:t>r= 0 </a:t>
            </a:r>
            <a:r>
              <a:rPr lang="en-US" b="0" i="0" dirty="0">
                <a:effectLst/>
                <a:latin typeface="Arial" panose="020B0604020202020204" pitchFamily="34" charset="0"/>
              </a:rPr>
              <a:t>and </a:t>
            </a:r>
            <a:r>
              <a:rPr lang="en-US" b="0" i="1" dirty="0">
                <a:effectLst/>
                <a:latin typeface="Arial" panose="020B0604020202020204" pitchFamily="34" charset="0"/>
              </a:rPr>
              <a:t>r= 1</a:t>
            </a:r>
            <a:r>
              <a:rPr lang="en-US" b="0" i="0" dirty="0">
                <a:effectLst/>
                <a:latin typeface="Arial" panose="020B0604020202020204" pitchFamily="34" charset="0"/>
              </a:rPr>
              <a:t> but accepted for </a:t>
            </a:r>
            <a:r>
              <a:rPr lang="en-US" b="0" i="1" dirty="0">
                <a:effectLst/>
                <a:latin typeface="Arial" panose="020B0604020202020204" pitchFamily="34" charset="0"/>
              </a:rPr>
              <a:t>r= 2</a:t>
            </a:r>
            <a:r>
              <a:rPr lang="en-US" b="0" i="0" dirty="0">
                <a:effectLst/>
                <a:latin typeface="Arial" panose="020B0604020202020204" pitchFamily="34" charset="0"/>
              </a:rPr>
              <a:t>. Hence it can be concluded that there are two cointegration equations possible.</a:t>
            </a:r>
            <a:endParaRPr lang="en-IN" dirty="0"/>
          </a:p>
        </p:txBody>
      </p:sp>
    </p:spTree>
    <p:extLst>
      <p:ext uri="{BB962C8B-B14F-4D97-AF65-F5344CB8AC3E}">
        <p14:creationId xmlns:p14="http://schemas.microsoft.com/office/powerpoint/2010/main" val="5057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DC85A3-7CA9-4687-BBEE-CC578E66EA0F}"/>
              </a:ext>
            </a:extLst>
          </p:cNvPr>
          <p:cNvSpPr txBox="1"/>
          <p:nvPr/>
        </p:nvSpPr>
        <p:spPr>
          <a:xfrm>
            <a:off x="337624" y="211016"/>
            <a:ext cx="5092505"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Acknowledgement</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5" name="TextBox 4">
            <a:extLst>
              <a:ext uri="{FF2B5EF4-FFF2-40B4-BE49-F238E27FC236}">
                <a16:creationId xmlns:a16="http://schemas.microsoft.com/office/drawing/2014/main" id="{964EA61D-5A45-4779-AB54-5CAE53C5F47C}"/>
              </a:ext>
            </a:extLst>
          </p:cNvPr>
          <p:cNvSpPr txBox="1"/>
          <p:nvPr/>
        </p:nvSpPr>
        <p:spPr>
          <a:xfrm>
            <a:off x="2505114" y="1916188"/>
            <a:ext cx="8782183" cy="3139321"/>
          </a:xfrm>
          <a:prstGeom prst="rect">
            <a:avLst/>
          </a:prstGeom>
          <a:noFill/>
        </p:spPr>
        <p:txBody>
          <a:bodyPr wrap="square" rtlCol="0">
            <a:spAutoFit/>
          </a:bodyPr>
          <a:lstStyle/>
          <a:p>
            <a:r>
              <a:rPr lang="en-US" b="0" i="0" dirty="0">
                <a:effectLst/>
                <a:latin typeface="Arial" panose="020B0604020202020204" pitchFamily="34" charset="0"/>
              </a:rPr>
              <a:t>Our journey of accomplishing this project really involves many ones to whom we are highly </a:t>
            </a:r>
            <a:r>
              <a:rPr lang="en-US" b="0" i="0" dirty="0" err="1">
                <a:effectLst/>
                <a:latin typeface="Arial" panose="020B0604020202020204" pitchFamily="34" charset="0"/>
              </a:rPr>
              <a:t>oblized</a:t>
            </a:r>
            <a:r>
              <a:rPr lang="en-US" b="0" i="0" dirty="0">
                <a:effectLst/>
                <a:latin typeface="Arial" panose="020B0604020202020204" pitchFamily="34" charset="0"/>
              </a:rPr>
              <a:t>. We would like to express our deepest appreciation to all those who have provided us the possibility to complete this project. We give a special gratitude to our respected instructor Dr. Amit Mitra, Department of Mathematics and Statistics, IIT KANPUR, whose contribution in stimulating suggestion, valuable guidance, constructive criticism and encouragement help us to coordinate our project. We take the privilege to thank the authors and publishers of the various books we have consulted. Also thanks to the Wikipedia and various other free website from which we got help. At last we would like to thank our seniors and batch mates for their co-operation throughout the project. Without their guidance and supervision this project would not have been completed.</a:t>
            </a:r>
            <a:endParaRPr lang="en-IN" dirty="0">
              <a:latin typeface="Bahnschrift Light" panose="020B0502040204020203" pitchFamily="34" charset="0"/>
            </a:endParaRPr>
          </a:p>
        </p:txBody>
      </p:sp>
      <p:sp>
        <p:nvSpPr>
          <p:cNvPr id="2" name="Rectangle 1">
            <a:extLst>
              <a:ext uri="{FF2B5EF4-FFF2-40B4-BE49-F238E27FC236}">
                <a16:creationId xmlns:a16="http://schemas.microsoft.com/office/drawing/2014/main" id="{79812BD4-E701-4BB6-8EE4-BBBE2BA30301}"/>
              </a:ext>
            </a:extLst>
          </p:cNvPr>
          <p:cNvSpPr/>
          <p:nvPr/>
        </p:nvSpPr>
        <p:spPr>
          <a:xfrm>
            <a:off x="2250831" y="1842868"/>
            <a:ext cx="348878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EDAAAB8-0104-4352-9B6A-23ECE2A8803A}"/>
              </a:ext>
            </a:extLst>
          </p:cNvPr>
          <p:cNvSpPr/>
          <p:nvPr/>
        </p:nvSpPr>
        <p:spPr>
          <a:xfrm>
            <a:off x="2250831" y="1842868"/>
            <a:ext cx="45719" cy="26904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405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D6013-F0CD-4D22-B913-699F26412B7F}"/>
              </a:ext>
            </a:extLst>
          </p:cNvPr>
          <p:cNvSpPr txBox="1"/>
          <p:nvPr/>
        </p:nvSpPr>
        <p:spPr>
          <a:xfrm>
            <a:off x="2482947" y="1242819"/>
            <a:ext cx="5254283" cy="923330"/>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H</a:t>
            </a:r>
            <a:r>
              <a:rPr lang="en-US" i="1" baseline="-25000" dirty="0">
                <a:latin typeface="Cambria Math" panose="02040503050406030204" pitchFamily="18" charset="0"/>
                <a:ea typeface="Cambria Math" panose="02040503050406030204" pitchFamily="18" charset="0"/>
              </a:rPr>
              <a:t>0 </a:t>
            </a:r>
            <a:r>
              <a:rPr lang="en-US" i="1" dirty="0">
                <a:latin typeface="Cambria Math" panose="02040503050406030204" pitchFamily="18" charset="0"/>
                <a:ea typeface="Cambria Math" panose="02040503050406030204" pitchFamily="18" charset="0"/>
              </a:rPr>
              <a:t>: The number of Cointegrating vectors is r </a:t>
            </a:r>
          </a:p>
          <a:p>
            <a:r>
              <a:rPr lang="en-US" i="1" dirty="0">
                <a:latin typeface="Cambria Math" panose="02040503050406030204" pitchFamily="18" charset="0"/>
                <a:ea typeface="Cambria Math" panose="02040503050406030204" pitchFamily="18" charset="0"/>
              </a:rPr>
              <a:t>                                        vs</a:t>
            </a:r>
          </a:p>
          <a:p>
            <a:r>
              <a:rPr lang="en-US" i="1" dirty="0">
                <a:latin typeface="Cambria Math" panose="02040503050406030204" pitchFamily="18" charset="0"/>
                <a:ea typeface="Cambria Math" panose="02040503050406030204" pitchFamily="18" charset="0"/>
              </a:rPr>
              <a:t>H</a:t>
            </a:r>
            <a:r>
              <a:rPr lang="en-US" i="1" baseline="-25000" dirty="0">
                <a:latin typeface="Cambria Math" panose="02040503050406030204" pitchFamily="18" charset="0"/>
                <a:ea typeface="Cambria Math" panose="02040503050406030204" pitchFamily="18" charset="0"/>
              </a:rPr>
              <a:t>1 </a:t>
            </a:r>
            <a:r>
              <a:rPr lang="en-US" i="1" dirty="0">
                <a:latin typeface="Cambria Math" panose="02040503050406030204" pitchFamily="18" charset="0"/>
                <a:ea typeface="Cambria Math" panose="02040503050406030204" pitchFamily="18" charset="0"/>
              </a:rPr>
              <a:t>: The number of Cointegrating vectors is (r+1)</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C3CE809-A0C4-4A76-BBED-04C3D71A60F4}"/>
                  </a:ext>
                </a:extLst>
              </p:cNvPr>
              <p:cNvSpPr txBox="1"/>
              <p:nvPr/>
            </p:nvSpPr>
            <p:spPr>
              <a:xfrm>
                <a:off x="2349302" y="2826749"/>
                <a:ext cx="3038621" cy="406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𝐽</m:t>
                          </m:r>
                        </m:e>
                        <m:sub>
                          <m:r>
                            <a:rPr lang="fr-FR" i="1" smtClean="0">
                              <a:latin typeface="Cambria Math" panose="02040503050406030204" pitchFamily="18" charset="0"/>
                            </a:rPr>
                            <m:t>𝑡𝑟𝑎𝑐𝑒</m:t>
                          </m:r>
                        </m:sub>
                      </m:sSub>
                      <m:r>
                        <a:rPr lang="fr-FR" i="1" smtClean="0">
                          <a:latin typeface="Cambria Math" panose="02040503050406030204" pitchFamily="18" charset="0"/>
                        </a:rPr>
                        <m:t>= −</m:t>
                      </m:r>
                      <m:r>
                        <a:rPr lang="fr-FR" i="1" smtClean="0">
                          <a:latin typeface="Cambria Math" panose="02040503050406030204" pitchFamily="18" charset="0"/>
                        </a:rPr>
                        <m:t>𝑇</m:t>
                      </m:r>
                      <m:r>
                        <a:rPr lang="fr-FR" i="1" smtClean="0">
                          <a:latin typeface="Cambria Math" panose="02040503050406030204" pitchFamily="18" charset="0"/>
                        </a:rPr>
                        <m:t> </m:t>
                      </m:r>
                      <m:d>
                        <m:dPr>
                          <m:ctrlPr>
                            <a:rPr lang="fr-FR" i="1" smtClean="0">
                              <a:latin typeface="Cambria Math" panose="02040503050406030204" pitchFamily="18" charset="0"/>
                            </a:rPr>
                          </m:ctrlPr>
                        </m:dPr>
                        <m:e>
                          <m:r>
                            <a:rPr lang="fr-FR" i="1" smtClean="0">
                              <a:latin typeface="Cambria Math" panose="02040503050406030204" pitchFamily="18" charset="0"/>
                            </a:rPr>
                            <m:t>1 − </m:t>
                          </m:r>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i="1" smtClean="0">
                                      <a:latin typeface="Cambria Math" panose="02040503050406030204" pitchFamily="18" charset="0"/>
                                    </a:rPr>
                                    <m:t>𝜆</m:t>
                                  </m:r>
                                </m:e>
                                <m:sub>
                                  <m:r>
                                    <a:rPr lang="fr-FR" i="1" smtClean="0">
                                      <a:latin typeface="Cambria Math" panose="02040503050406030204" pitchFamily="18" charset="0"/>
                                    </a:rPr>
                                    <m:t>𝑟</m:t>
                                  </m:r>
                                  <m:r>
                                    <a:rPr lang="en-US" b="0" i="1" smtClean="0">
                                      <a:latin typeface="Cambria Math" panose="02040503050406030204" pitchFamily="18" charset="0"/>
                                    </a:rPr>
                                    <m:t>+1</m:t>
                                  </m:r>
                                </m:sub>
                              </m:sSub>
                            </m:e>
                          </m:acc>
                        </m:e>
                      </m:d>
                    </m:oMath>
                  </m:oMathPara>
                </a14:m>
                <a:endParaRPr lang="en-IN" dirty="0"/>
              </a:p>
            </p:txBody>
          </p:sp>
        </mc:Choice>
        <mc:Fallback>
          <p:sp>
            <p:nvSpPr>
              <p:cNvPr id="5" name="TextBox 4">
                <a:extLst>
                  <a:ext uri="{FF2B5EF4-FFF2-40B4-BE49-F238E27FC236}">
                    <a16:creationId xmlns:a16="http://schemas.microsoft.com/office/drawing/2014/main" id="{9C3CE809-A0C4-4A76-BBED-04C3D71A60F4}"/>
                  </a:ext>
                </a:extLst>
              </p:cNvPr>
              <p:cNvSpPr txBox="1">
                <a:spLocks noRot="1" noChangeAspect="1" noMove="1" noResize="1" noEditPoints="1" noAdjustHandles="1" noChangeArrowheads="1" noChangeShapeType="1" noTextEdit="1"/>
              </p:cNvSpPr>
              <p:nvPr/>
            </p:nvSpPr>
            <p:spPr>
              <a:xfrm>
                <a:off x="2349302" y="2826749"/>
                <a:ext cx="3038621" cy="406201"/>
              </a:xfrm>
              <a:prstGeom prst="rect">
                <a:avLst/>
              </a:prstGeom>
              <a:blipFill>
                <a:blip r:embed="rId2"/>
                <a:stretch>
                  <a:fillRect r="-29259" b="-606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AD961D50-79C6-4A4C-AFCE-16C9FBA50B16}"/>
              </a:ext>
            </a:extLst>
          </p:cNvPr>
          <p:cNvSpPr txBox="1"/>
          <p:nvPr/>
        </p:nvSpPr>
        <p:spPr>
          <a:xfrm>
            <a:off x="2482947" y="4495219"/>
            <a:ext cx="8468751"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If the observed value of the test statistic is higher than the critical value, we will reject the null hypothesis.</a:t>
            </a:r>
            <a:endParaRPr lang="en-IN" dirty="0"/>
          </a:p>
        </p:txBody>
      </p:sp>
      <p:sp>
        <p:nvSpPr>
          <p:cNvPr id="11" name="TextBox 10">
            <a:extLst>
              <a:ext uri="{FF2B5EF4-FFF2-40B4-BE49-F238E27FC236}">
                <a16:creationId xmlns:a16="http://schemas.microsoft.com/office/drawing/2014/main" id="{E30B180A-0B07-4A8C-9F85-9F4F8A40F08A}"/>
              </a:ext>
            </a:extLst>
          </p:cNvPr>
          <p:cNvSpPr txBox="1"/>
          <p:nvPr/>
        </p:nvSpPr>
        <p:spPr>
          <a:xfrm>
            <a:off x="344657" y="312730"/>
            <a:ext cx="5022167"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Bold" panose="020B0502040204020203" pitchFamily="34" charset="0"/>
              </a:rPr>
              <a:t>The Maximum Eigenvalue :</a:t>
            </a:r>
            <a:endParaRPr lang="en-IN" sz="2400" dirty="0">
              <a:latin typeface="Bahnschrift SemiBold" panose="020B0502040204020203" pitchFamily="34" charset="0"/>
            </a:endParaRPr>
          </a:p>
        </p:txBody>
      </p:sp>
      <p:sp>
        <p:nvSpPr>
          <p:cNvPr id="12" name="TextBox 11">
            <a:extLst>
              <a:ext uri="{FF2B5EF4-FFF2-40B4-BE49-F238E27FC236}">
                <a16:creationId xmlns:a16="http://schemas.microsoft.com/office/drawing/2014/main" id="{B4E80684-1D2F-4521-AE2F-C02F6A8669D2}"/>
              </a:ext>
            </a:extLst>
          </p:cNvPr>
          <p:cNvSpPr txBox="1"/>
          <p:nvPr/>
        </p:nvSpPr>
        <p:spPr>
          <a:xfrm>
            <a:off x="1108120" y="873487"/>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p:sp>
        <p:nvSpPr>
          <p:cNvPr id="13" name="TextBox 12">
            <a:extLst>
              <a:ext uri="{FF2B5EF4-FFF2-40B4-BE49-F238E27FC236}">
                <a16:creationId xmlns:a16="http://schemas.microsoft.com/office/drawing/2014/main" id="{A2A90EC4-D6DC-4F16-A72C-6C7D1540EFB2}"/>
              </a:ext>
            </a:extLst>
          </p:cNvPr>
          <p:cNvSpPr txBox="1"/>
          <p:nvPr/>
        </p:nvSpPr>
        <p:spPr>
          <a:xfrm>
            <a:off x="1108121" y="2291990"/>
            <a:ext cx="434691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Test Statistic:</a:t>
            </a:r>
            <a:endParaRPr lang="en-IN" b="1" u="sng" dirty="0">
              <a:latin typeface="Agency FB" panose="020B0503020202020204" pitchFamily="34" charset="0"/>
            </a:endParaRPr>
          </a:p>
        </p:txBody>
      </p:sp>
      <p:sp>
        <p:nvSpPr>
          <p:cNvPr id="14" name="TextBox 13">
            <a:extLst>
              <a:ext uri="{FF2B5EF4-FFF2-40B4-BE49-F238E27FC236}">
                <a16:creationId xmlns:a16="http://schemas.microsoft.com/office/drawing/2014/main" id="{31FD4644-F53D-407D-ADD6-FFA977A30377}"/>
              </a:ext>
            </a:extLst>
          </p:cNvPr>
          <p:cNvSpPr txBox="1"/>
          <p:nvPr/>
        </p:nvSpPr>
        <p:spPr>
          <a:xfrm>
            <a:off x="1104315" y="3749796"/>
            <a:ext cx="426250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Rule of Rejection of Null Hypothesis:</a:t>
            </a:r>
            <a:endParaRPr lang="en-IN" b="1" u="sng" dirty="0">
              <a:latin typeface="Agency FB" panose="020B0503020202020204" pitchFamily="34" charset="0"/>
            </a:endParaRPr>
          </a:p>
        </p:txBody>
      </p:sp>
      <p:sp>
        <p:nvSpPr>
          <p:cNvPr id="10" name="TextBox 9">
            <a:extLst>
              <a:ext uri="{FF2B5EF4-FFF2-40B4-BE49-F238E27FC236}">
                <a16:creationId xmlns:a16="http://schemas.microsoft.com/office/drawing/2014/main" id="{694BDC65-52FE-4FB0-B6F8-A9EDD0F38440}"/>
              </a:ext>
            </a:extLst>
          </p:cNvPr>
          <p:cNvSpPr txBox="1"/>
          <p:nvPr/>
        </p:nvSpPr>
        <p:spPr>
          <a:xfrm>
            <a:off x="1104315" y="879998"/>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p:sp>
        <p:nvSpPr>
          <p:cNvPr id="15" name="TextBox 14">
            <a:extLst>
              <a:ext uri="{FF2B5EF4-FFF2-40B4-BE49-F238E27FC236}">
                <a16:creationId xmlns:a16="http://schemas.microsoft.com/office/drawing/2014/main" id="{6DF66E11-3C7C-4FFF-96A5-DA4F7518F542}"/>
              </a:ext>
            </a:extLst>
          </p:cNvPr>
          <p:cNvSpPr txBox="1"/>
          <p:nvPr/>
        </p:nvSpPr>
        <p:spPr>
          <a:xfrm>
            <a:off x="1104316" y="2298501"/>
            <a:ext cx="434691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Test Statistic:</a:t>
            </a:r>
            <a:endParaRPr lang="en-IN" b="1" u="sng" dirty="0">
              <a:latin typeface="Agency FB" panose="020B0503020202020204" pitchFamily="34" charset="0"/>
            </a:endParaRPr>
          </a:p>
        </p:txBody>
      </p:sp>
    </p:spTree>
    <p:extLst>
      <p:ext uri="{BB962C8B-B14F-4D97-AF65-F5344CB8AC3E}">
        <p14:creationId xmlns:p14="http://schemas.microsoft.com/office/powerpoint/2010/main" val="97978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2D813-698B-4FD0-A2B2-83632986C21F}"/>
              </a:ext>
            </a:extLst>
          </p:cNvPr>
          <p:cNvSpPr txBox="1"/>
          <p:nvPr/>
        </p:nvSpPr>
        <p:spPr>
          <a:xfrm>
            <a:off x="734290" y="3409537"/>
            <a:ext cx="1519311" cy="369332"/>
          </a:xfrm>
          <a:prstGeom prst="rect">
            <a:avLst/>
          </a:prstGeom>
          <a:noFill/>
        </p:spPr>
        <p:txBody>
          <a:bodyPr wrap="square" rtlCol="0">
            <a:spAutoFit/>
          </a:bodyPr>
          <a:lstStyle/>
          <a:p>
            <a:r>
              <a:rPr lang="en-US" u="sng" dirty="0">
                <a:latin typeface="Bahnschrift SemiBold Condensed" panose="020B0502040204020203" pitchFamily="34" charset="0"/>
              </a:rPr>
              <a:t>Result:</a:t>
            </a:r>
            <a:endParaRPr lang="en-IN" u="sng" dirty="0">
              <a:latin typeface="Bahnschrift SemiBold Condensed" panose="020B0502040204020203" pitchFamily="34" charset="0"/>
            </a:endParaRPr>
          </a:p>
        </p:txBody>
      </p:sp>
      <p:sp>
        <p:nvSpPr>
          <p:cNvPr id="3" name="TextBox 2">
            <a:extLst>
              <a:ext uri="{FF2B5EF4-FFF2-40B4-BE49-F238E27FC236}">
                <a16:creationId xmlns:a16="http://schemas.microsoft.com/office/drawing/2014/main" id="{E2527717-547F-4AC1-9412-16D273A64747}"/>
              </a:ext>
            </a:extLst>
          </p:cNvPr>
          <p:cNvSpPr txBox="1"/>
          <p:nvPr/>
        </p:nvSpPr>
        <p:spPr>
          <a:xfrm>
            <a:off x="734290" y="5241890"/>
            <a:ext cx="3038622" cy="369332"/>
          </a:xfrm>
          <a:prstGeom prst="rect">
            <a:avLst/>
          </a:prstGeom>
          <a:noFill/>
        </p:spPr>
        <p:txBody>
          <a:bodyPr wrap="square" rtlCol="0">
            <a:spAutoFit/>
          </a:bodyPr>
          <a:lstStyle/>
          <a:p>
            <a:r>
              <a:rPr lang="en-US" b="1" u="sng" dirty="0">
                <a:latin typeface="Bahnschrift SemiBold Condensed" panose="020B0502040204020203" pitchFamily="34" charset="0"/>
              </a:rPr>
              <a:t>Conclusion:</a:t>
            </a:r>
            <a:endParaRPr lang="en-IN" b="1" u="sng" dirty="0">
              <a:latin typeface="Bahnschrift SemiBold Condensed" panose="020B0502040204020203" pitchFamily="34" charset="0"/>
            </a:endParaRPr>
          </a:p>
        </p:txBody>
      </p:sp>
      <p:sp>
        <p:nvSpPr>
          <p:cNvPr id="4" name="TextBox 3">
            <a:extLst>
              <a:ext uri="{FF2B5EF4-FFF2-40B4-BE49-F238E27FC236}">
                <a16:creationId xmlns:a16="http://schemas.microsoft.com/office/drawing/2014/main" id="{5E9FD80A-CB9A-46A6-8045-B427DA6B275E}"/>
              </a:ext>
            </a:extLst>
          </p:cNvPr>
          <p:cNvSpPr txBox="1"/>
          <p:nvPr/>
        </p:nvSpPr>
        <p:spPr>
          <a:xfrm>
            <a:off x="1066799" y="1001718"/>
            <a:ext cx="10321637"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t>Test is performed for each </a:t>
            </a:r>
            <a:r>
              <a:rPr lang="en-US" i="1" dirty="0"/>
              <a:t>r = 0,1,...,(n−1).</a:t>
            </a:r>
          </a:p>
          <a:p>
            <a:endParaRPr lang="en-US" dirty="0"/>
          </a:p>
          <a:p>
            <a:pPr marL="285750" indent="-285750">
              <a:buFont typeface="Wingdings" panose="05000000000000000000" pitchFamily="2" charset="2"/>
              <a:buChar char="ü"/>
            </a:pPr>
            <a:r>
              <a:rPr lang="en-US" dirty="0"/>
              <a:t>If for some value of r*, our test gets accepted, we will conclude that r* is the number of cointegrating vectors</a:t>
            </a:r>
          </a:p>
          <a:p>
            <a:endParaRPr lang="en-US" dirty="0"/>
          </a:p>
          <a:p>
            <a:pPr marL="285750" indent="-285750">
              <a:buFont typeface="Wingdings" panose="05000000000000000000" pitchFamily="2" charset="2"/>
              <a:buChar char="ü"/>
            </a:pPr>
            <a:r>
              <a:rPr lang="en-US" dirty="0"/>
              <a:t>It infers the series will become stationary after using a linear combination of r* variables.</a:t>
            </a:r>
          </a:p>
          <a:p>
            <a:endParaRPr lang="en-US" dirty="0"/>
          </a:p>
          <a:p>
            <a:pPr marL="285750" indent="-285750">
              <a:buFont typeface="Wingdings" panose="05000000000000000000" pitchFamily="2" charset="2"/>
              <a:buChar char="ü"/>
            </a:pPr>
            <a:r>
              <a:rPr lang="en-US" dirty="0"/>
              <a:t>If no such r*  exists, the variables are not integrated.</a:t>
            </a:r>
          </a:p>
        </p:txBody>
      </p:sp>
      <p:sp>
        <p:nvSpPr>
          <p:cNvPr id="5" name="TextBox 4">
            <a:extLst>
              <a:ext uri="{FF2B5EF4-FFF2-40B4-BE49-F238E27FC236}">
                <a16:creationId xmlns:a16="http://schemas.microsoft.com/office/drawing/2014/main" id="{0DD5971D-86F5-4C61-9721-7CE994696867}"/>
              </a:ext>
            </a:extLst>
          </p:cNvPr>
          <p:cNvSpPr txBox="1"/>
          <p:nvPr/>
        </p:nvSpPr>
        <p:spPr>
          <a:xfrm>
            <a:off x="344657" y="312730"/>
            <a:ext cx="5022167"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Bold" panose="020B0502040204020203" pitchFamily="34" charset="0"/>
              </a:rPr>
              <a:t>The Maximum Eigenvalue :</a:t>
            </a:r>
            <a:endParaRPr lang="en-IN" sz="2400" dirty="0">
              <a:latin typeface="Bahnschrift SemiBold" panose="020B0502040204020203" pitchFamily="34" charset="0"/>
            </a:endParaRPr>
          </a:p>
        </p:txBody>
      </p:sp>
      <p:graphicFrame>
        <p:nvGraphicFramePr>
          <p:cNvPr id="9" name="Table 8">
            <a:extLst>
              <a:ext uri="{FF2B5EF4-FFF2-40B4-BE49-F238E27FC236}">
                <a16:creationId xmlns:a16="http://schemas.microsoft.com/office/drawing/2014/main" id="{89E45793-3C52-4B89-9CB3-EA2184622F9B}"/>
              </a:ext>
            </a:extLst>
          </p:cNvPr>
          <p:cNvGraphicFramePr>
            <a:graphicFrameLocks noGrp="1"/>
          </p:cNvGraphicFramePr>
          <p:nvPr>
            <p:extLst>
              <p:ext uri="{D42A27DB-BD31-4B8C-83A1-F6EECF244321}">
                <p14:modId xmlns:p14="http://schemas.microsoft.com/office/powerpoint/2010/main" val="107317395"/>
              </p:ext>
            </p:extLst>
          </p:nvPr>
        </p:nvGraphicFramePr>
        <p:xfrm>
          <a:off x="2884836" y="3656320"/>
          <a:ext cx="6422328" cy="1463040"/>
        </p:xfrm>
        <a:graphic>
          <a:graphicData uri="http://schemas.openxmlformats.org/drawingml/2006/table">
            <a:tbl>
              <a:tblPr firstRow="1" bandRow="1">
                <a:tableStyleId>{5C22544A-7EE6-4342-B048-85BDC9FD1C3A}</a:tableStyleId>
              </a:tblPr>
              <a:tblGrid>
                <a:gridCol w="1137848">
                  <a:extLst>
                    <a:ext uri="{9D8B030D-6E8A-4147-A177-3AD203B41FA5}">
                      <a16:colId xmlns:a16="http://schemas.microsoft.com/office/drawing/2014/main" val="2255184905"/>
                    </a:ext>
                  </a:extLst>
                </a:gridCol>
                <a:gridCol w="2172634">
                  <a:extLst>
                    <a:ext uri="{9D8B030D-6E8A-4147-A177-3AD203B41FA5}">
                      <a16:colId xmlns:a16="http://schemas.microsoft.com/office/drawing/2014/main" val="2002533073"/>
                    </a:ext>
                  </a:extLst>
                </a:gridCol>
                <a:gridCol w="3111846">
                  <a:extLst>
                    <a:ext uri="{9D8B030D-6E8A-4147-A177-3AD203B41FA5}">
                      <a16:colId xmlns:a16="http://schemas.microsoft.com/office/drawing/2014/main" val="1844478169"/>
                    </a:ext>
                  </a:extLst>
                </a:gridCol>
              </a:tblGrid>
              <a:tr h="312501">
                <a:tc>
                  <a:txBody>
                    <a:bodyPr/>
                    <a:lstStyle/>
                    <a:p>
                      <a:r>
                        <a:rPr lang="en-US" dirty="0"/>
                        <a:t>Variable</a:t>
                      </a:r>
                      <a:endParaRPr lang="en-IN" dirty="0"/>
                    </a:p>
                  </a:txBody>
                  <a:tcPr/>
                </a:tc>
                <a:tc>
                  <a:txBody>
                    <a:bodyPr/>
                    <a:lstStyle/>
                    <a:p>
                      <a:r>
                        <a:rPr lang="en-US" dirty="0"/>
                        <a:t>Test Statistic</a:t>
                      </a:r>
                      <a:endParaRPr lang="en-IN" dirty="0"/>
                    </a:p>
                  </a:txBody>
                  <a:tcPr/>
                </a:tc>
                <a:tc>
                  <a:txBody>
                    <a:bodyPr/>
                    <a:lstStyle/>
                    <a:p>
                      <a:r>
                        <a:rPr lang="en-US" dirty="0"/>
                        <a:t>95% critical-value </a:t>
                      </a:r>
                      <a:endParaRPr lang="en-IN" dirty="0"/>
                    </a:p>
                  </a:txBody>
                  <a:tcPr/>
                </a:tc>
                <a:extLst>
                  <a:ext uri="{0D108BD9-81ED-4DB2-BD59-A6C34878D82A}">
                    <a16:rowId xmlns:a16="http://schemas.microsoft.com/office/drawing/2014/main" val="378677385"/>
                  </a:ext>
                </a:extLst>
              </a:tr>
              <a:tr h="312501">
                <a:tc>
                  <a:txBody>
                    <a:bodyPr/>
                    <a:lstStyle/>
                    <a:p>
                      <a:r>
                        <a:rPr lang="en-US" dirty="0"/>
                        <a:t>r=0</a:t>
                      </a:r>
                      <a:endParaRPr lang="en-IN" dirty="0"/>
                    </a:p>
                  </a:txBody>
                  <a:tcPr/>
                </a:tc>
                <a:tc>
                  <a:txBody>
                    <a:bodyPr/>
                    <a:lstStyle/>
                    <a:p>
                      <a:r>
                        <a:rPr lang="en-IN" dirty="0"/>
                        <a:t>42.3364</a:t>
                      </a:r>
                    </a:p>
                  </a:txBody>
                  <a:tcPr/>
                </a:tc>
                <a:tc>
                  <a:txBody>
                    <a:bodyPr/>
                    <a:lstStyle/>
                    <a:p>
                      <a:r>
                        <a:rPr lang="en-IN" dirty="0"/>
                        <a:t>24.2522</a:t>
                      </a:r>
                    </a:p>
                  </a:txBody>
                  <a:tcPr/>
                </a:tc>
                <a:extLst>
                  <a:ext uri="{0D108BD9-81ED-4DB2-BD59-A6C34878D82A}">
                    <a16:rowId xmlns:a16="http://schemas.microsoft.com/office/drawing/2014/main" val="136002123"/>
                  </a:ext>
                </a:extLst>
              </a:tr>
              <a:tr h="312501">
                <a:tc>
                  <a:txBody>
                    <a:bodyPr/>
                    <a:lstStyle/>
                    <a:p>
                      <a:r>
                        <a:rPr lang="en-US" dirty="0"/>
                        <a:t>r=1</a:t>
                      </a:r>
                      <a:endParaRPr lang="en-IN" dirty="0"/>
                    </a:p>
                  </a:txBody>
                  <a:tcPr/>
                </a:tc>
                <a:tc>
                  <a:txBody>
                    <a:bodyPr/>
                    <a:lstStyle/>
                    <a:p>
                      <a:r>
                        <a:rPr lang="en-IN" dirty="0"/>
                        <a:t>32.9715</a:t>
                      </a:r>
                    </a:p>
                  </a:txBody>
                  <a:tcPr/>
                </a:tc>
                <a:tc>
                  <a:txBody>
                    <a:bodyPr/>
                    <a:lstStyle/>
                    <a:p>
                      <a:r>
                        <a:rPr lang="en-IN" dirty="0"/>
                        <a:t>17.1481</a:t>
                      </a:r>
                    </a:p>
                  </a:txBody>
                  <a:tcPr/>
                </a:tc>
                <a:extLst>
                  <a:ext uri="{0D108BD9-81ED-4DB2-BD59-A6C34878D82A}">
                    <a16:rowId xmlns:a16="http://schemas.microsoft.com/office/drawing/2014/main" val="2971777161"/>
                  </a:ext>
                </a:extLst>
              </a:tr>
              <a:tr h="312501">
                <a:tc>
                  <a:txBody>
                    <a:bodyPr/>
                    <a:lstStyle/>
                    <a:p>
                      <a:r>
                        <a:rPr lang="en-US" dirty="0"/>
                        <a:t>r=2</a:t>
                      </a:r>
                      <a:endParaRPr lang="en-IN" dirty="0"/>
                    </a:p>
                  </a:txBody>
                  <a:tcPr/>
                </a:tc>
                <a:tc>
                  <a:txBody>
                    <a:bodyPr/>
                    <a:lstStyle/>
                    <a:p>
                      <a:r>
                        <a:rPr lang="en-IN" dirty="0"/>
                        <a:t>0.3684</a:t>
                      </a:r>
                    </a:p>
                  </a:txBody>
                  <a:tcPr/>
                </a:tc>
                <a:tc>
                  <a:txBody>
                    <a:bodyPr/>
                    <a:lstStyle/>
                    <a:p>
                      <a:r>
                        <a:rPr lang="en-IN" dirty="0"/>
                        <a:t>3.8415</a:t>
                      </a:r>
                    </a:p>
                  </a:txBody>
                  <a:tcPr/>
                </a:tc>
                <a:extLst>
                  <a:ext uri="{0D108BD9-81ED-4DB2-BD59-A6C34878D82A}">
                    <a16:rowId xmlns:a16="http://schemas.microsoft.com/office/drawing/2014/main" val="4215817227"/>
                  </a:ext>
                </a:extLst>
              </a:tr>
            </a:tbl>
          </a:graphicData>
        </a:graphic>
      </p:graphicFrame>
      <p:sp>
        <p:nvSpPr>
          <p:cNvPr id="6" name="TextBox 5">
            <a:extLst>
              <a:ext uri="{FF2B5EF4-FFF2-40B4-BE49-F238E27FC236}">
                <a16:creationId xmlns:a16="http://schemas.microsoft.com/office/drawing/2014/main" id="{34478F8A-829A-4817-A0EA-0C2FF07A4702}"/>
              </a:ext>
            </a:extLst>
          </p:cNvPr>
          <p:cNvSpPr txBox="1"/>
          <p:nvPr/>
        </p:nvSpPr>
        <p:spPr>
          <a:xfrm>
            <a:off x="1662546" y="5767680"/>
            <a:ext cx="9822872" cy="646331"/>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The null hypothesis is rejected for </a:t>
            </a:r>
            <a:r>
              <a:rPr lang="en-US" b="0" i="1" dirty="0">
                <a:effectLst/>
                <a:latin typeface="Arial" panose="020B0604020202020204" pitchFamily="34" charset="0"/>
              </a:rPr>
              <a:t>r= 0</a:t>
            </a:r>
            <a:r>
              <a:rPr lang="en-US" b="0" i="0" dirty="0">
                <a:effectLst/>
                <a:latin typeface="Arial" panose="020B0604020202020204" pitchFamily="34" charset="0"/>
              </a:rPr>
              <a:t> and </a:t>
            </a:r>
            <a:r>
              <a:rPr lang="en-US" b="0" i="1" dirty="0">
                <a:effectLst/>
                <a:latin typeface="Arial" panose="020B0604020202020204" pitchFamily="34" charset="0"/>
              </a:rPr>
              <a:t>r= 1 </a:t>
            </a:r>
            <a:r>
              <a:rPr lang="en-US" b="0" i="0" dirty="0">
                <a:effectLst/>
                <a:latin typeface="Arial" panose="020B0604020202020204" pitchFamily="34" charset="0"/>
              </a:rPr>
              <a:t>but accepted for </a:t>
            </a:r>
            <a:r>
              <a:rPr lang="en-US" b="0" i="1" dirty="0">
                <a:effectLst/>
                <a:latin typeface="Arial" panose="020B0604020202020204" pitchFamily="34" charset="0"/>
              </a:rPr>
              <a:t>r= 2</a:t>
            </a:r>
            <a:r>
              <a:rPr lang="en-US" b="0" i="0" dirty="0">
                <a:effectLst/>
                <a:latin typeface="Arial" panose="020B0604020202020204" pitchFamily="34" charset="0"/>
              </a:rPr>
              <a:t>. Hence it can be concluded that there are two cointegration equations possible.</a:t>
            </a:r>
            <a:endParaRPr lang="en-IN" dirty="0"/>
          </a:p>
        </p:txBody>
      </p:sp>
    </p:spTree>
    <p:extLst>
      <p:ext uri="{BB962C8B-B14F-4D97-AF65-F5344CB8AC3E}">
        <p14:creationId xmlns:p14="http://schemas.microsoft.com/office/powerpoint/2010/main" val="329772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D6B50-B3D6-4285-8E61-49C633286ABD}"/>
              </a:ext>
            </a:extLst>
          </p:cNvPr>
          <p:cNvSpPr txBox="1"/>
          <p:nvPr/>
        </p:nvSpPr>
        <p:spPr>
          <a:xfrm>
            <a:off x="182880" y="0"/>
            <a:ext cx="8440616"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Detection of Causal Relationship</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TextBox 2">
            <a:extLst>
              <a:ext uri="{FF2B5EF4-FFF2-40B4-BE49-F238E27FC236}">
                <a16:creationId xmlns:a16="http://schemas.microsoft.com/office/drawing/2014/main" id="{983B2C6D-C53D-4BF0-AE47-6590E0F2A2D0}"/>
              </a:ext>
            </a:extLst>
          </p:cNvPr>
          <p:cNvSpPr txBox="1"/>
          <p:nvPr/>
        </p:nvSpPr>
        <p:spPr>
          <a:xfrm>
            <a:off x="1434903" y="2133541"/>
            <a:ext cx="1039133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Unidirectional causality from  X to Y</a:t>
            </a:r>
          </a:p>
          <a:p>
            <a:endParaRPr lang="en-US" dirty="0"/>
          </a:p>
          <a:p>
            <a:pPr marL="285750" indent="-285750">
              <a:buFont typeface="Arial" panose="020B0604020202020204" pitchFamily="34" charset="0"/>
              <a:buChar char="•"/>
            </a:pPr>
            <a:r>
              <a:rPr lang="en-US" dirty="0"/>
              <a:t>Unidirectional causality from Y to X</a:t>
            </a:r>
          </a:p>
          <a:p>
            <a:endParaRPr lang="en-US" dirty="0"/>
          </a:p>
          <a:p>
            <a:pPr marL="285750" indent="-285750">
              <a:buFont typeface="Arial" panose="020B0604020202020204" pitchFamily="34" charset="0"/>
              <a:buChar char="•"/>
            </a:pPr>
            <a:r>
              <a:rPr lang="en-US" dirty="0"/>
              <a:t>X causes Y and Y causes X (It is known as feedback)</a:t>
            </a:r>
          </a:p>
          <a:p>
            <a:endParaRPr lang="en-US" dirty="0"/>
          </a:p>
          <a:p>
            <a:pPr marL="285750" indent="-285750">
              <a:buFont typeface="Arial" panose="020B0604020202020204" pitchFamily="34" charset="0"/>
              <a:buChar char="•"/>
            </a:pPr>
            <a:r>
              <a:rPr lang="en-US" dirty="0"/>
              <a:t>No causal relationship between X and Y</a:t>
            </a:r>
          </a:p>
          <a:p>
            <a:endParaRPr lang="en-US" dirty="0"/>
          </a:p>
          <a:p>
            <a:pPr marL="285750" indent="-285750">
              <a:buFont typeface="Arial" panose="020B0604020202020204" pitchFamily="34" charset="0"/>
              <a:buChar char="•"/>
            </a:pPr>
            <a:r>
              <a:rPr lang="en-US" dirty="0"/>
              <a:t>Instantaneous Granger Causal to Y </a:t>
            </a:r>
            <a:r>
              <a:rPr lang="en-US" sz="1400" i="1" dirty="0"/>
              <a:t>(not considering this case here)</a:t>
            </a:r>
            <a:endParaRPr lang="en-IN" sz="1400" i="1" dirty="0"/>
          </a:p>
        </p:txBody>
      </p:sp>
      <p:sp>
        <p:nvSpPr>
          <p:cNvPr id="9" name="TextBox 8">
            <a:extLst>
              <a:ext uri="{FF2B5EF4-FFF2-40B4-BE49-F238E27FC236}">
                <a16:creationId xmlns:a16="http://schemas.microsoft.com/office/drawing/2014/main" id="{D71BBD68-295E-47F4-B9DF-9B7B20F96F6A}"/>
              </a:ext>
            </a:extLst>
          </p:cNvPr>
          <p:cNvSpPr txBox="1"/>
          <p:nvPr/>
        </p:nvSpPr>
        <p:spPr>
          <a:xfrm>
            <a:off x="562708" y="5486117"/>
            <a:ext cx="9284677" cy="461665"/>
          </a:xfrm>
          <a:prstGeom prst="rect">
            <a:avLst/>
          </a:prstGeom>
          <a:noFill/>
        </p:spPr>
        <p:txBody>
          <a:bodyPr wrap="square" rtlCol="0">
            <a:spAutoFit/>
          </a:bodyPr>
          <a:lstStyle/>
          <a:p>
            <a:r>
              <a:rPr lang="en-US" sz="2400" dirty="0">
                <a:latin typeface="Bahnschrift" panose="020B0502040204020203" pitchFamily="34" charset="0"/>
              </a:rPr>
              <a:t>Here we performed </a:t>
            </a:r>
            <a:r>
              <a:rPr lang="en-US" sz="2400" b="1" u="sng" dirty="0">
                <a:latin typeface="Bahnschrift" panose="020B0502040204020203" pitchFamily="34" charset="0"/>
              </a:rPr>
              <a:t>Granger Causality Test </a:t>
            </a:r>
            <a:r>
              <a:rPr lang="en-US" sz="2400" dirty="0">
                <a:latin typeface="Bahnschrift" panose="020B0502040204020203" pitchFamily="34" charset="0"/>
              </a:rPr>
              <a:t>to detect causality.</a:t>
            </a:r>
            <a:endParaRPr lang="en-IN" sz="2400" dirty="0">
              <a:latin typeface="Bahnschrift" panose="020B0502040204020203" pitchFamily="34" charset="0"/>
            </a:endParaRPr>
          </a:p>
        </p:txBody>
      </p:sp>
      <p:sp>
        <p:nvSpPr>
          <p:cNvPr id="6" name="TextBox 5">
            <a:extLst>
              <a:ext uri="{FF2B5EF4-FFF2-40B4-BE49-F238E27FC236}">
                <a16:creationId xmlns:a16="http://schemas.microsoft.com/office/drawing/2014/main" id="{D9F76203-F709-409A-9F5C-890D167B7689}"/>
              </a:ext>
            </a:extLst>
          </p:cNvPr>
          <p:cNvSpPr txBox="1"/>
          <p:nvPr/>
        </p:nvSpPr>
        <p:spPr>
          <a:xfrm>
            <a:off x="787790" y="1413584"/>
            <a:ext cx="2757268" cy="369332"/>
          </a:xfrm>
          <a:prstGeom prst="rect">
            <a:avLst/>
          </a:prstGeom>
          <a:noFill/>
        </p:spPr>
        <p:txBody>
          <a:bodyPr wrap="square" rtlCol="0">
            <a:spAutoFit/>
          </a:bodyPr>
          <a:lstStyle/>
          <a:p>
            <a:r>
              <a:rPr lang="en-US" dirty="0"/>
              <a:t>Types of Causality ------</a:t>
            </a:r>
            <a:endParaRPr lang="en-IN" dirty="0"/>
          </a:p>
        </p:txBody>
      </p:sp>
    </p:spTree>
    <p:extLst>
      <p:ext uri="{BB962C8B-B14F-4D97-AF65-F5344CB8AC3E}">
        <p14:creationId xmlns:p14="http://schemas.microsoft.com/office/powerpoint/2010/main" val="50016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47C7B-3315-4C2A-9D7A-686756241A9F}"/>
              </a:ext>
            </a:extLst>
          </p:cNvPr>
          <p:cNvSpPr txBox="1"/>
          <p:nvPr/>
        </p:nvSpPr>
        <p:spPr>
          <a:xfrm>
            <a:off x="295421" y="182879"/>
            <a:ext cx="365760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Granger Causality</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TextBox 2">
            <a:extLst>
              <a:ext uri="{FF2B5EF4-FFF2-40B4-BE49-F238E27FC236}">
                <a16:creationId xmlns:a16="http://schemas.microsoft.com/office/drawing/2014/main" id="{E008B831-5EDE-47B6-A113-62EEDD74BE4B}"/>
              </a:ext>
            </a:extLst>
          </p:cNvPr>
          <p:cNvSpPr txBox="1"/>
          <p:nvPr/>
        </p:nvSpPr>
        <p:spPr>
          <a:xfrm>
            <a:off x="1979709" y="3251871"/>
            <a:ext cx="89099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cause of the process occurs before the effect.</a:t>
            </a:r>
          </a:p>
          <a:p>
            <a:endParaRPr lang="en-US" dirty="0"/>
          </a:p>
          <a:p>
            <a:pPr marL="285750" indent="-285750">
              <a:buFont typeface="Arial" panose="020B0604020202020204" pitchFamily="34" charset="0"/>
              <a:buChar char="•"/>
            </a:pPr>
            <a:r>
              <a:rPr lang="en-US" dirty="0"/>
              <a:t>The cause gives unique information about the future values of its effect.</a:t>
            </a:r>
            <a:endParaRPr lang="en-IN" dirty="0"/>
          </a:p>
        </p:txBody>
      </p:sp>
      <p:sp>
        <p:nvSpPr>
          <p:cNvPr id="4" name="TextBox 3">
            <a:extLst>
              <a:ext uri="{FF2B5EF4-FFF2-40B4-BE49-F238E27FC236}">
                <a16:creationId xmlns:a16="http://schemas.microsoft.com/office/drawing/2014/main" id="{5A2A1735-523F-4E19-94BA-810C546EC6F6}"/>
              </a:ext>
            </a:extLst>
          </p:cNvPr>
          <p:cNvSpPr txBox="1"/>
          <p:nvPr/>
        </p:nvSpPr>
        <p:spPr>
          <a:xfrm>
            <a:off x="844062" y="1969779"/>
            <a:ext cx="5251938" cy="369332"/>
          </a:xfrm>
          <a:prstGeom prst="rect">
            <a:avLst/>
          </a:prstGeom>
          <a:noFill/>
        </p:spPr>
        <p:txBody>
          <a:bodyPr wrap="square" rtlCol="0">
            <a:spAutoFit/>
          </a:bodyPr>
          <a:lstStyle/>
          <a:p>
            <a:r>
              <a:rPr lang="en-US" dirty="0"/>
              <a:t>Two basic principles behind the test :</a:t>
            </a:r>
            <a:endParaRPr lang="en-IN" dirty="0"/>
          </a:p>
        </p:txBody>
      </p:sp>
    </p:spTree>
    <p:extLst>
      <p:ext uri="{BB962C8B-B14F-4D97-AF65-F5344CB8AC3E}">
        <p14:creationId xmlns:p14="http://schemas.microsoft.com/office/powerpoint/2010/main" val="71749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7293939-E869-4289-93E6-640BB80512BF}"/>
                  </a:ext>
                </a:extLst>
              </p:cNvPr>
              <p:cNvSpPr txBox="1"/>
              <p:nvPr/>
            </p:nvSpPr>
            <p:spPr>
              <a:xfrm>
                <a:off x="1364565" y="2347392"/>
                <a:ext cx="4825219" cy="871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𝑌</m:t>
                          </m:r>
                        </m:e>
                        <m:sub>
                          <m:r>
                            <a:rPr lang="en-IN" i="1" smtClean="0">
                              <a:latin typeface="Cambria Math" panose="02040503050406030204" pitchFamily="18" charset="0"/>
                            </a:rPr>
                            <m:t>𝑡</m:t>
                          </m:r>
                        </m:sub>
                      </m:sSub>
                      <m:r>
                        <a:rPr lang="en-IN" i="1" smtClean="0">
                          <a:latin typeface="Cambria Math" panose="02040503050406030204" pitchFamily="18" charset="0"/>
                        </a:rPr>
                        <m:t>=</m:t>
                      </m:r>
                      <m:nary>
                        <m:naryPr>
                          <m:chr m:val="∑"/>
                          <m:ctrlPr>
                            <a:rPr lang="en-IN" i="1" smtClean="0">
                              <a:latin typeface="Cambria Math" panose="02040503050406030204" pitchFamily="18" charset="0"/>
                            </a:rPr>
                          </m:ctrlPr>
                        </m:naryPr>
                        <m:sub>
                          <m:r>
                            <a:rPr lang="en-IN" i="1" smtClean="0">
                              <a:latin typeface="Cambria Math" panose="02040503050406030204" pitchFamily="18" charset="0"/>
                            </a:rPr>
                            <m:t>𝑙</m:t>
                          </m:r>
                          <m:r>
                            <a:rPr lang="en-IN" i="1" smtClean="0">
                              <a:latin typeface="Cambria Math" panose="02040503050406030204" pitchFamily="18" charset="0"/>
                            </a:rPr>
                            <m:t>=1</m:t>
                          </m:r>
                        </m:sub>
                        <m:sup>
                          <m:r>
                            <a:rPr lang="en-IN" i="1" smtClean="0">
                              <a:latin typeface="Cambria Math" panose="02040503050406030204" pitchFamily="18" charset="0"/>
                            </a:rPr>
                            <m:t>𝐿</m:t>
                          </m:r>
                        </m:sup>
                        <m:e>
                          <m:sSub>
                            <m:sSubPr>
                              <m:ctrlPr>
                                <a:rPr lang="en-IN" i="1" smtClean="0">
                                  <a:latin typeface="Cambria Math" panose="02040503050406030204" pitchFamily="18" charset="0"/>
                                </a:rPr>
                              </m:ctrlPr>
                            </m:sSubPr>
                            <m:e>
                              <m:r>
                                <a:rPr lang="en-IN" i="1" smtClean="0">
                                  <a:latin typeface="Cambria Math" panose="02040503050406030204" pitchFamily="18" charset="0"/>
                                </a:rPr>
                                <m:t>𝛼</m:t>
                              </m:r>
                            </m:e>
                            <m:sub>
                              <m:r>
                                <a:rPr lang="en-IN" i="1" smtClean="0">
                                  <a:latin typeface="Cambria Math" panose="02040503050406030204" pitchFamily="18" charset="0"/>
                                </a:rPr>
                                <m:t>𝑙</m:t>
                              </m:r>
                            </m:sub>
                          </m:sSub>
                        </m:e>
                      </m:nary>
                      <m:sSub>
                        <m:sSubPr>
                          <m:ctrlPr>
                            <a:rPr lang="en-IN" i="1" smtClean="0">
                              <a:latin typeface="Cambria Math" panose="02040503050406030204" pitchFamily="18" charset="0"/>
                            </a:rPr>
                          </m:ctrlPr>
                        </m:sSubPr>
                        <m:e>
                          <m:r>
                            <a:rPr lang="en-IN" i="1" smtClean="0">
                              <a:latin typeface="Cambria Math" panose="02040503050406030204" pitchFamily="18" charset="0"/>
                            </a:rPr>
                            <m:t>𝑌</m:t>
                          </m:r>
                        </m:e>
                        <m:sub>
                          <m:r>
                            <a:rPr lang="en-IN" i="1" smtClean="0">
                              <a:latin typeface="Cambria Math" panose="02040503050406030204" pitchFamily="18" charset="0"/>
                            </a:rPr>
                            <m:t>𝑡</m:t>
                          </m:r>
                          <m:r>
                            <a:rPr lang="en-IN" i="1" smtClean="0">
                              <a:latin typeface="Cambria Math" panose="02040503050406030204" pitchFamily="18" charset="0"/>
                            </a:rPr>
                            <m:t>−</m:t>
                          </m:r>
                          <m:r>
                            <a:rPr lang="en-IN" i="1" smtClean="0">
                              <a:latin typeface="Cambria Math" panose="02040503050406030204" pitchFamily="18" charset="0"/>
                            </a:rPr>
                            <m:t>𝑙</m:t>
                          </m:r>
                        </m:sub>
                      </m:sSub>
                      <m:r>
                        <a:rPr lang="en-IN" i="1" smtClean="0">
                          <a:latin typeface="Cambria Math" panose="02040503050406030204" pitchFamily="18" charset="0"/>
                        </a:rPr>
                        <m:t>+</m:t>
                      </m:r>
                      <m:nary>
                        <m:naryPr>
                          <m:chr m:val="∑"/>
                          <m:ctrlPr>
                            <a:rPr lang="en-IN" i="1" smtClean="0">
                              <a:latin typeface="Cambria Math" panose="02040503050406030204" pitchFamily="18" charset="0"/>
                            </a:rPr>
                          </m:ctrlPr>
                        </m:naryPr>
                        <m:sub>
                          <m:r>
                            <a:rPr lang="en-IN" i="1" smtClean="0">
                              <a:latin typeface="Cambria Math" panose="02040503050406030204" pitchFamily="18" charset="0"/>
                            </a:rPr>
                            <m:t>𝑙</m:t>
                          </m:r>
                          <m:r>
                            <a:rPr lang="en-IN" i="1" smtClean="0">
                              <a:latin typeface="Cambria Math" panose="02040503050406030204" pitchFamily="18" charset="0"/>
                            </a:rPr>
                            <m:t>=1</m:t>
                          </m:r>
                        </m:sub>
                        <m:sup>
                          <m:r>
                            <a:rPr lang="en-IN" i="1" smtClean="0">
                              <a:latin typeface="Cambria Math" panose="02040503050406030204" pitchFamily="18" charset="0"/>
                            </a:rPr>
                            <m:t>𝐿</m:t>
                          </m:r>
                        </m:sup>
                        <m:e>
                          <m:sSub>
                            <m:sSubPr>
                              <m:ctrlPr>
                                <a:rPr lang="en-IN" i="1" smtClean="0">
                                  <a:latin typeface="Cambria Math" panose="02040503050406030204" pitchFamily="18" charset="0"/>
                                </a:rPr>
                              </m:ctrlPr>
                            </m:sSubPr>
                            <m:e>
                              <m:r>
                                <a:rPr lang="en-IN" i="1" smtClean="0">
                                  <a:latin typeface="Cambria Math" panose="02040503050406030204" pitchFamily="18" charset="0"/>
                                </a:rPr>
                                <m:t>𝛽</m:t>
                              </m:r>
                            </m:e>
                            <m:sub>
                              <m:r>
                                <a:rPr lang="en-IN" i="1" smtClean="0">
                                  <a:latin typeface="Cambria Math" panose="02040503050406030204" pitchFamily="18" charset="0"/>
                                </a:rPr>
                                <m:t>𝑙</m:t>
                              </m:r>
                            </m:sub>
                          </m:sSub>
                        </m:e>
                      </m:nary>
                      <m:sSub>
                        <m:sSubPr>
                          <m:ctrlPr>
                            <a:rPr lang="en-IN" i="1" smtClean="0">
                              <a:latin typeface="Cambria Math" panose="02040503050406030204" pitchFamily="18" charset="0"/>
                            </a:rPr>
                          </m:ctrlPr>
                        </m:sSubPr>
                        <m:e>
                          <m:r>
                            <a:rPr lang="en-IN" i="1" smtClean="0">
                              <a:latin typeface="Cambria Math" panose="02040503050406030204" pitchFamily="18" charset="0"/>
                            </a:rPr>
                            <m:t>𝑋</m:t>
                          </m:r>
                        </m:e>
                        <m:sub>
                          <m:r>
                            <a:rPr lang="en-IN" i="1" smtClean="0">
                              <a:latin typeface="Cambria Math" panose="02040503050406030204" pitchFamily="18" charset="0"/>
                            </a:rPr>
                            <m:t>𝑡</m:t>
                          </m:r>
                          <m:r>
                            <a:rPr lang="en-IN" i="1" smtClean="0">
                              <a:latin typeface="Cambria Math" panose="02040503050406030204" pitchFamily="18" charset="0"/>
                            </a:rPr>
                            <m:t>−</m:t>
                          </m:r>
                          <m:r>
                            <a:rPr lang="en-IN" i="1" smtClean="0">
                              <a:latin typeface="Cambria Math" panose="02040503050406030204" pitchFamily="18" charset="0"/>
                            </a:rPr>
                            <m:t>𝑙</m:t>
                          </m:r>
                        </m:sub>
                      </m:sSub>
                    </m:oMath>
                  </m:oMathPara>
                </a14:m>
                <a:endParaRPr lang="en-IN" dirty="0"/>
              </a:p>
            </p:txBody>
          </p:sp>
        </mc:Choice>
        <mc:Fallback xmlns="">
          <p:sp>
            <p:nvSpPr>
              <p:cNvPr id="2" name="TextBox 1">
                <a:extLst>
                  <a:ext uri="{FF2B5EF4-FFF2-40B4-BE49-F238E27FC236}">
                    <a16:creationId xmlns:a16="http://schemas.microsoft.com/office/drawing/2014/main" id="{B7293939-E869-4289-93E6-640BB80512BF}"/>
                  </a:ext>
                </a:extLst>
              </p:cNvPr>
              <p:cNvSpPr txBox="1">
                <a:spLocks noRot="1" noChangeAspect="1" noMove="1" noResize="1" noEditPoints="1" noAdjustHandles="1" noChangeArrowheads="1" noChangeShapeType="1" noTextEdit="1"/>
              </p:cNvSpPr>
              <p:nvPr/>
            </p:nvSpPr>
            <p:spPr>
              <a:xfrm>
                <a:off x="1364565" y="2347392"/>
                <a:ext cx="4825219" cy="87120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79BF41-D36F-4D37-9C24-05FC02FAEFE1}"/>
                  </a:ext>
                </a:extLst>
              </p:cNvPr>
              <p:cNvSpPr txBox="1"/>
              <p:nvPr/>
            </p:nvSpPr>
            <p:spPr>
              <a:xfrm>
                <a:off x="1688121" y="4750130"/>
                <a:ext cx="4178105" cy="871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𝑌</m:t>
                          </m:r>
                        </m:e>
                        <m:sub>
                          <m:r>
                            <a:rPr lang="en-IN" i="1" smtClean="0">
                              <a:latin typeface="Cambria Math" panose="02040503050406030204" pitchFamily="18" charset="0"/>
                            </a:rPr>
                            <m:t>𝑡</m:t>
                          </m:r>
                        </m:sub>
                      </m:sSub>
                      <m:r>
                        <a:rPr lang="en-IN" i="1" smtClean="0">
                          <a:latin typeface="Cambria Math" panose="02040503050406030204" pitchFamily="18" charset="0"/>
                        </a:rPr>
                        <m:t>=</m:t>
                      </m:r>
                      <m:nary>
                        <m:naryPr>
                          <m:chr m:val="∑"/>
                          <m:ctrlPr>
                            <a:rPr lang="en-IN" i="1" smtClean="0">
                              <a:latin typeface="Cambria Math" panose="02040503050406030204" pitchFamily="18" charset="0"/>
                            </a:rPr>
                          </m:ctrlPr>
                        </m:naryPr>
                        <m:sub>
                          <m:r>
                            <a:rPr lang="en-IN" i="1" smtClean="0">
                              <a:latin typeface="Cambria Math" panose="02040503050406030204" pitchFamily="18" charset="0"/>
                            </a:rPr>
                            <m:t>𝑙</m:t>
                          </m:r>
                          <m:r>
                            <a:rPr lang="en-IN" i="1" smtClean="0">
                              <a:latin typeface="Cambria Math" panose="02040503050406030204" pitchFamily="18" charset="0"/>
                            </a:rPr>
                            <m:t>=1</m:t>
                          </m:r>
                        </m:sub>
                        <m:sup>
                          <m:r>
                            <a:rPr lang="en-IN" i="1" smtClean="0">
                              <a:latin typeface="Cambria Math" panose="02040503050406030204" pitchFamily="18" charset="0"/>
                            </a:rPr>
                            <m:t>𝐿</m:t>
                          </m:r>
                        </m:sup>
                        <m:e>
                          <m:sSub>
                            <m:sSubPr>
                              <m:ctrlPr>
                                <a:rPr lang="en-IN" i="1" smtClean="0">
                                  <a:latin typeface="Cambria Math" panose="02040503050406030204" pitchFamily="18" charset="0"/>
                                </a:rPr>
                              </m:ctrlPr>
                            </m:sSubPr>
                            <m:e>
                              <m:r>
                                <a:rPr lang="en-IN" i="1" smtClean="0">
                                  <a:latin typeface="Cambria Math" panose="02040503050406030204" pitchFamily="18" charset="0"/>
                                </a:rPr>
                                <m:t>𝛼</m:t>
                              </m:r>
                            </m:e>
                            <m:sub>
                              <m:r>
                                <a:rPr lang="en-IN" i="1" smtClean="0">
                                  <a:latin typeface="Cambria Math" panose="02040503050406030204" pitchFamily="18" charset="0"/>
                                </a:rPr>
                                <m:t>𝑙</m:t>
                              </m:r>
                            </m:sub>
                          </m:sSub>
                        </m:e>
                      </m:nary>
                      <m:sSub>
                        <m:sSubPr>
                          <m:ctrlPr>
                            <a:rPr lang="en-IN" i="1" smtClean="0">
                              <a:latin typeface="Cambria Math" panose="02040503050406030204" pitchFamily="18" charset="0"/>
                            </a:rPr>
                          </m:ctrlPr>
                        </m:sSubPr>
                        <m:e>
                          <m:r>
                            <a:rPr lang="en-IN" i="1" smtClean="0">
                              <a:latin typeface="Cambria Math" panose="02040503050406030204" pitchFamily="18" charset="0"/>
                            </a:rPr>
                            <m:t>𝑌</m:t>
                          </m:r>
                        </m:e>
                        <m:sub>
                          <m:r>
                            <a:rPr lang="en-IN" i="1" smtClean="0">
                              <a:latin typeface="Cambria Math" panose="02040503050406030204" pitchFamily="18" charset="0"/>
                            </a:rPr>
                            <m:t>𝑡</m:t>
                          </m:r>
                          <m:r>
                            <a:rPr lang="en-IN" i="1" smtClean="0">
                              <a:latin typeface="Cambria Math" panose="02040503050406030204" pitchFamily="18" charset="0"/>
                            </a:rPr>
                            <m:t>−</m:t>
                          </m:r>
                          <m:r>
                            <a:rPr lang="en-IN" i="1" smtClean="0">
                              <a:latin typeface="Cambria Math" panose="02040503050406030204" pitchFamily="18" charset="0"/>
                            </a:rPr>
                            <m:t>𝑙</m:t>
                          </m:r>
                        </m:sub>
                      </m:sSub>
                    </m:oMath>
                  </m:oMathPara>
                </a14:m>
                <a:endParaRPr lang="en-IN" dirty="0"/>
              </a:p>
            </p:txBody>
          </p:sp>
        </mc:Choice>
        <mc:Fallback xmlns="">
          <p:sp>
            <p:nvSpPr>
              <p:cNvPr id="3" name="TextBox 2">
                <a:extLst>
                  <a:ext uri="{FF2B5EF4-FFF2-40B4-BE49-F238E27FC236}">
                    <a16:creationId xmlns:a16="http://schemas.microsoft.com/office/drawing/2014/main" id="{6D79BF41-D36F-4D37-9C24-05FC02FAEFE1}"/>
                  </a:ext>
                </a:extLst>
              </p:cNvPr>
              <p:cNvSpPr txBox="1">
                <a:spLocks noRot="1" noChangeAspect="1" noMove="1" noResize="1" noEditPoints="1" noAdjustHandles="1" noChangeArrowheads="1" noChangeShapeType="1" noTextEdit="1"/>
              </p:cNvSpPr>
              <p:nvPr/>
            </p:nvSpPr>
            <p:spPr>
              <a:xfrm>
                <a:off x="1688121" y="4750130"/>
                <a:ext cx="4178105" cy="871201"/>
              </a:xfrm>
              <a:prstGeom prst="rect">
                <a:avLst/>
              </a:prstGeom>
              <a:blipFill>
                <a:blip r:embed="rId3"/>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10F741D-9AFD-4FC1-B31D-19E894E4EF58}"/>
              </a:ext>
            </a:extLst>
          </p:cNvPr>
          <p:cNvSpPr txBox="1"/>
          <p:nvPr/>
        </p:nvSpPr>
        <p:spPr>
          <a:xfrm>
            <a:off x="844062" y="436098"/>
            <a:ext cx="8438483"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Let us consider two time series X and Y, we are interested in.</a:t>
            </a:r>
          </a:p>
          <a:p>
            <a:endParaRPr lang="en-US" dirty="0"/>
          </a:p>
          <a:p>
            <a:pPr marL="285750" indent="-285750">
              <a:buFont typeface="Wingdings" panose="05000000000000000000" pitchFamily="2" charset="2"/>
              <a:buChar char="ü"/>
            </a:pPr>
            <a:r>
              <a:rPr lang="en-US" dirty="0"/>
              <a:t>Two regression models will be used</a:t>
            </a:r>
            <a:endParaRPr lang="en-IN" dirty="0"/>
          </a:p>
        </p:txBody>
      </p:sp>
      <p:sp>
        <p:nvSpPr>
          <p:cNvPr id="5" name="TextBox 4">
            <a:extLst>
              <a:ext uri="{FF2B5EF4-FFF2-40B4-BE49-F238E27FC236}">
                <a16:creationId xmlns:a16="http://schemas.microsoft.com/office/drawing/2014/main" id="{2EFBD79F-F813-4ACE-A610-B73C6C2C6486}"/>
              </a:ext>
            </a:extLst>
          </p:cNvPr>
          <p:cNvSpPr txBox="1"/>
          <p:nvPr/>
        </p:nvSpPr>
        <p:spPr>
          <a:xfrm>
            <a:off x="2171114" y="6052570"/>
            <a:ext cx="4285957" cy="369332"/>
          </a:xfrm>
          <a:prstGeom prst="rect">
            <a:avLst/>
          </a:prstGeom>
          <a:noFill/>
        </p:spPr>
        <p:txBody>
          <a:bodyPr wrap="square" rtlCol="0">
            <a:spAutoFit/>
          </a:bodyPr>
          <a:lstStyle/>
          <a:p>
            <a:r>
              <a:rPr lang="en-US" dirty="0"/>
              <a:t>Where L is the Lag parameter.</a:t>
            </a:r>
            <a:endParaRPr lang="en-IN" dirty="0"/>
          </a:p>
        </p:txBody>
      </p:sp>
      <p:sp>
        <p:nvSpPr>
          <p:cNvPr id="6" name="TextBox 5">
            <a:extLst>
              <a:ext uri="{FF2B5EF4-FFF2-40B4-BE49-F238E27FC236}">
                <a16:creationId xmlns:a16="http://schemas.microsoft.com/office/drawing/2014/main" id="{30170B8F-E3A7-4E14-899A-411FA3FD50D9}"/>
              </a:ext>
            </a:extLst>
          </p:cNvPr>
          <p:cNvSpPr txBox="1"/>
          <p:nvPr/>
        </p:nvSpPr>
        <p:spPr>
          <a:xfrm>
            <a:off x="745587" y="1856935"/>
            <a:ext cx="9551963" cy="369332"/>
          </a:xfrm>
          <a:prstGeom prst="rect">
            <a:avLst/>
          </a:prstGeom>
          <a:noFill/>
        </p:spPr>
        <p:txBody>
          <a:bodyPr wrap="square" rtlCol="0">
            <a:spAutoFit/>
          </a:bodyPr>
          <a:lstStyle/>
          <a:p>
            <a:r>
              <a:rPr lang="en-US" dirty="0"/>
              <a:t>Full model </a:t>
            </a:r>
            <a:r>
              <a:rPr lang="en-US" i="1" dirty="0"/>
              <a:t>(</a:t>
            </a:r>
            <a:r>
              <a:rPr lang="en-US" i="1" dirty="0" err="1"/>
              <a:t>M</a:t>
            </a:r>
            <a:r>
              <a:rPr lang="en-US" i="1" baseline="-25000" dirty="0" err="1"/>
              <a:t>f</a:t>
            </a:r>
            <a:r>
              <a:rPr lang="en-US" i="1" dirty="0"/>
              <a:t>) </a:t>
            </a:r>
            <a:r>
              <a:rPr lang="en-US" dirty="0"/>
              <a:t>: where Y is predicted by past y values along with past X values </a:t>
            </a:r>
            <a:endParaRPr lang="en-IN" dirty="0"/>
          </a:p>
        </p:txBody>
      </p:sp>
      <p:sp>
        <p:nvSpPr>
          <p:cNvPr id="8" name="TextBox 7">
            <a:extLst>
              <a:ext uri="{FF2B5EF4-FFF2-40B4-BE49-F238E27FC236}">
                <a16:creationId xmlns:a16="http://schemas.microsoft.com/office/drawing/2014/main" id="{DB03E05F-EA3E-441F-A242-B1E0574E6BE7}"/>
              </a:ext>
            </a:extLst>
          </p:cNvPr>
          <p:cNvSpPr txBox="1"/>
          <p:nvPr/>
        </p:nvSpPr>
        <p:spPr>
          <a:xfrm>
            <a:off x="745587" y="3615397"/>
            <a:ext cx="7751299" cy="369332"/>
          </a:xfrm>
          <a:prstGeom prst="rect">
            <a:avLst/>
          </a:prstGeom>
          <a:noFill/>
        </p:spPr>
        <p:txBody>
          <a:bodyPr wrap="square" rtlCol="0">
            <a:spAutoFit/>
          </a:bodyPr>
          <a:lstStyle/>
          <a:p>
            <a:r>
              <a:rPr lang="en-US" dirty="0"/>
              <a:t>Reduced model </a:t>
            </a:r>
            <a:r>
              <a:rPr lang="en-US" i="1" dirty="0"/>
              <a:t>(</a:t>
            </a:r>
            <a:r>
              <a:rPr lang="en-US" i="1" dirty="0" err="1"/>
              <a:t>M</a:t>
            </a:r>
            <a:r>
              <a:rPr lang="en-US" i="1" baseline="-25000" dirty="0" err="1"/>
              <a:t>r</a:t>
            </a:r>
            <a:r>
              <a:rPr lang="en-US" i="1" dirty="0"/>
              <a:t>) </a:t>
            </a:r>
            <a:r>
              <a:rPr lang="en-US" dirty="0"/>
              <a:t>: where Y is predicted by only past y values </a:t>
            </a:r>
            <a:endParaRPr lang="en-IN" dirty="0"/>
          </a:p>
        </p:txBody>
      </p:sp>
    </p:spTree>
    <p:extLst>
      <p:ext uri="{BB962C8B-B14F-4D97-AF65-F5344CB8AC3E}">
        <p14:creationId xmlns:p14="http://schemas.microsoft.com/office/powerpoint/2010/main" val="141644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8996F-C39F-45FF-BDE9-4CA851707100}"/>
              </a:ext>
            </a:extLst>
          </p:cNvPr>
          <p:cNvSpPr txBox="1"/>
          <p:nvPr/>
        </p:nvSpPr>
        <p:spPr>
          <a:xfrm>
            <a:off x="232115" y="172496"/>
            <a:ext cx="403742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Grander Causality Test</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F7DC2C-7BD5-4C46-A5BC-F55DE9D79AEF}"/>
                  </a:ext>
                </a:extLst>
              </p:cNvPr>
              <p:cNvSpPr txBox="1"/>
              <p:nvPr/>
            </p:nvSpPr>
            <p:spPr>
              <a:xfrm>
                <a:off x="1867194" y="2723581"/>
                <a:ext cx="3786554" cy="770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𝐹</m:t>
                      </m:r>
                      <m:r>
                        <a:rPr lang="pt-BR" i="1" smtClean="0">
                          <a:latin typeface="Cambria Math" panose="02040503050406030204" pitchFamily="18" charset="0"/>
                        </a:rPr>
                        <m:t>=</m:t>
                      </m:r>
                      <m:f>
                        <m:fPr>
                          <m:ctrlPr>
                            <a:rPr lang="pt-BR" i="1" smtClean="0">
                              <a:latin typeface="Cambria Math" panose="02040503050406030204" pitchFamily="18" charset="0"/>
                            </a:rPr>
                          </m:ctrlPr>
                        </m:fPr>
                        <m:num>
                          <m:d>
                            <m:dPr>
                              <m:ctrlPr>
                                <a:rPr lang="pt-BR" i="1" smtClean="0">
                                  <a:latin typeface="Cambria Math" panose="02040503050406030204" pitchFamily="18" charset="0"/>
                                </a:rPr>
                              </m:ctrlPr>
                            </m:dPr>
                            <m:e>
                              <m:r>
                                <a:rPr lang="pt-BR" i="1" smtClean="0">
                                  <a:latin typeface="Cambria Math" panose="02040503050406030204" pitchFamily="18" charset="0"/>
                                </a:rPr>
                                <m:t>𝑆𝑆</m:t>
                              </m:r>
                              <m:sSub>
                                <m:sSubPr>
                                  <m:ctrlPr>
                                    <a:rPr lang="pt-BR" i="1" smtClean="0">
                                      <a:latin typeface="Cambria Math" panose="02040503050406030204" pitchFamily="18" charset="0"/>
                                    </a:rPr>
                                  </m:ctrlPr>
                                </m:sSubPr>
                                <m:e>
                                  <m:r>
                                    <a:rPr lang="pt-BR" i="1" smtClean="0">
                                      <a:latin typeface="Cambria Math" panose="02040503050406030204" pitchFamily="18" charset="0"/>
                                    </a:rPr>
                                    <m:t>𝐸</m:t>
                                  </m:r>
                                </m:e>
                                <m:sub>
                                  <m:r>
                                    <a:rPr lang="pt-BR" i="1" smtClean="0">
                                      <a:latin typeface="Cambria Math" panose="02040503050406030204" pitchFamily="18" charset="0"/>
                                    </a:rPr>
                                    <m:t>𝑟</m:t>
                                  </m:r>
                                </m:sub>
                              </m:sSub>
                              <m:r>
                                <a:rPr lang="pt-BR" i="1" smtClean="0">
                                  <a:latin typeface="Cambria Math" panose="02040503050406030204" pitchFamily="18" charset="0"/>
                                </a:rPr>
                                <m:t>−</m:t>
                              </m:r>
                              <m:r>
                                <a:rPr lang="pt-BR" i="1" smtClean="0">
                                  <a:latin typeface="Cambria Math" panose="02040503050406030204" pitchFamily="18" charset="0"/>
                                </a:rPr>
                                <m:t>𝑆𝑆</m:t>
                              </m:r>
                              <m:sSub>
                                <m:sSubPr>
                                  <m:ctrlPr>
                                    <a:rPr lang="pt-BR" i="1" smtClean="0">
                                      <a:latin typeface="Cambria Math" panose="02040503050406030204" pitchFamily="18" charset="0"/>
                                    </a:rPr>
                                  </m:ctrlPr>
                                </m:sSubPr>
                                <m:e>
                                  <m:r>
                                    <a:rPr lang="pt-BR" i="1" smtClean="0">
                                      <a:latin typeface="Cambria Math" panose="02040503050406030204" pitchFamily="18" charset="0"/>
                                    </a:rPr>
                                    <m:t>𝐸</m:t>
                                  </m:r>
                                </m:e>
                                <m:sub>
                                  <m:r>
                                    <a:rPr lang="pt-BR" i="1" smtClean="0">
                                      <a:latin typeface="Cambria Math" panose="02040503050406030204" pitchFamily="18" charset="0"/>
                                    </a:rPr>
                                    <m:t>𝑓</m:t>
                                  </m:r>
                                </m:sub>
                              </m:sSub>
                            </m:e>
                          </m:d>
                        </m:num>
                        <m:den>
                          <m:d>
                            <m:dPr>
                              <m:ctrlPr>
                                <a:rPr lang="pt-BR" i="1" smtClean="0">
                                  <a:latin typeface="Cambria Math" panose="02040503050406030204" pitchFamily="18" charset="0"/>
                                </a:rPr>
                              </m:ctrlPr>
                            </m:dPr>
                            <m:e>
                              <m:r>
                                <a:rPr lang="pt-BR" i="1" smtClean="0">
                                  <a:latin typeface="Cambria Math" panose="02040503050406030204" pitchFamily="18" charset="0"/>
                                </a:rPr>
                                <m:t>𝑆𝑆</m:t>
                              </m:r>
                              <m:sSub>
                                <m:sSubPr>
                                  <m:ctrlPr>
                                    <a:rPr lang="pt-BR" i="1" smtClean="0">
                                      <a:latin typeface="Cambria Math" panose="02040503050406030204" pitchFamily="18" charset="0"/>
                                    </a:rPr>
                                  </m:ctrlPr>
                                </m:sSubPr>
                                <m:e>
                                  <m:r>
                                    <a:rPr lang="pt-BR" i="1" smtClean="0">
                                      <a:latin typeface="Cambria Math" panose="02040503050406030204" pitchFamily="18" charset="0"/>
                                    </a:rPr>
                                    <m:t>𝐸</m:t>
                                  </m:r>
                                </m:e>
                                <m:sub>
                                  <m:r>
                                    <a:rPr lang="pt-BR" i="1" smtClean="0">
                                      <a:latin typeface="Cambria Math" panose="02040503050406030204" pitchFamily="18" charset="0"/>
                                    </a:rPr>
                                    <m:t>𝑓</m:t>
                                  </m:r>
                                </m:sub>
                              </m:sSub>
                            </m:e>
                          </m:d>
                        </m:den>
                      </m:f>
                      <m:r>
                        <a:rPr lang="pt-BR" i="1" smtClean="0">
                          <a:latin typeface="Cambria Math" panose="02040503050406030204" pitchFamily="18" charset="0"/>
                        </a:rPr>
                        <m:t>×</m:t>
                      </m:r>
                      <m:f>
                        <m:fPr>
                          <m:ctrlPr>
                            <a:rPr lang="pt-BR" i="1" smtClean="0">
                              <a:latin typeface="Cambria Math" panose="02040503050406030204" pitchFamily="18" charset="0"/>
                            </a:rPr>
                          </m:ctrlPr>
                        </m:fPr>
                        <m:num>
                          <m:d>
                            <m:dPr>
                              <m:ctrlPr>
                                <a:rPr lang="pt-BR" i="1" smtClean="0">
                                  <a:latin typeface="Cambria Math" panose="02040503050406030204" pitchFamily="18" charset="0"/>
                                </a:rPr>
                              </m:ctrlPr>
                            </m:dPr>
                            <m:e>
                              <m:r>
                                <a:rPr lang="pt-BR" i="1" smtClean="0">
                                  <a:latin typeface="Cambria Math" panose="02040503050406030204" pitchFamily="18" charset="0"/>
                                </a:rPr>
                                <m:t>𝑛</m:t>
                              </m:r>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𝑓</m:t>
                                  </m:r>
                                </m:sub>
                              </m:sSub>
                              <m:r>
                                <a:rPr lang="pt-BR" i="1" smtClean="0">
                                  <a:latin typeface="Cambria Math" panose="02040503050406030204" pitchFamily="18" charset="0"/>
                                </a:rPr>
                                <m:t>−1</m:t>
                              </m:r>
                            </m:e>
                          </m:d>
                        </m:num>
                        <m:den>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𝑓</m:t>
                                  </m:r>
                                </m:sub>
                              </m:sSub>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𝑟</m:t>
                                  </m:r>
                                </m:sub>
                              </m:sSub>
                            </m:e>
                          </m:d>
                        </m:den>
                      </m:f>
                    </m:oMath>
                  </m:oMathPara>
                </a14:m>
                <a:endParaRPr lang="en-IN" dirty="0"/>
              </a:p>
            </p:txBody>
          </p:sp>
        </mc:Choice>
        <mc:Fallback xmlns="">
          <p:sp>
            <p:nvSpPr>
              <p:cNvPr id="5" name="TextBox 4">
                <a:extLst>
                  <a:ext uri="{FF2B5EF4-FFF2-40B4-BE49-F238E27FC236}">
                    <a16:creationId xmlns:a16="http://schemas.microsoft.com/office/drawing/2014/main" id="{00F7DC2C-7BD5-4C46-A5BC-F55DE9D79AEF}"/>
                  </a:ext>
                </a:extLst>
              </p:cNvPr>
              <p:cNvSpPr txBox="1">
                <a:spLocks noRot="1" noChangeAspect="1" noMove="1" noResize="1" noEditPoints="1" noAdjustHandles="1" noChangeArrowheads="1" noChangeShapeType="1" noTextEdit="1"/>
              </p:cNvSpPr>
              <p:nvPr/>
            </p:nvSpPr>
            <p:spPr>
              <a:xfrm>
                <a:off x="1867194" y="2723581"/>
                <a:ext cx="3786554" cy="77014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0071A5-FC26-4388-A0E2-F07CE70C3708}"/>
                  </a:ext>
                </a:extLst>
              </p:cNvPr>
              <p:cNvSpPr txBox="1"/>
              <p:nvPr/>
            </p:nvSpPr>
            <p:spPr>
              <a:xfrm>
                <a:off x="5648179" y="2864230"/>
                <a:ext cx="2110154" cy="4410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𝐹</m:t>
                          </m:r>
                        </m:e>
                        <m:sub>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𝑓</m:t>
                                  </m:r>
                                </m:sub>
                              </m:sSub>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𝑟</m:t>
                                  </m:r>
                                </m:sub>
                              </m:sSub>
                              <m:r>
                                <a:rPr lang="pt-BR" i="1" smtClean="0">
                                  <a:latin typeface="Cambria Math" panose="02040503050406030204" pitchFamily="18" charset="0"/>
                                </a:rPr>
                                <m:t>,</m:t>
                              </m:r>
                              <m:r>
                                <a:rPr lang="pt-BR" i="1" smtClean="0">
                                  <a:latin typeface="Cambria Math" panose="02040503050406030204" pitchFamily="18" charset="0"/>
                                </a:rPr>
                                <m:t>𝑛</m:t>
                              </m:r>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pt-BR" i="1" smtClean="0">
                                      <a:latin typeface="Cambria Math" panose="02040503050406030204" pitchFamily="18" charset="0"/>
                                    </a:rPr>
                                    <m:t>𝑑</m:t>
                                  </m:r>
                                </m:e>
                                <m:sub>
                                  <m:r>
                                    <a:rPr lang="pt-BR" i="1" smtClean="0">
                                      <a:latin typeface="Cambria Math" panose="02040503050406030204" pitchFamily="18" charset="0"/>
                                    </a:rPr>
                                    <m:t>𝑟</m:t>
                                  </m:r>
                                </m:sub>
                              </m:sSub>
                              <m:r>
                                <a:rPr lang="pt-BR" i="1" smtClean="0">
                                  <a:latin typeface="Cambria Math" panose="02040503050406030204" pitchFamily="18" charset="0"/>
                                </a:rPr>
                                <m:t>−1</m:t>
                              </m:r>
                            </m:e>
                          </m:d>
                        </m:sub>
                      </m:sSub>
                    </m:oMath>
                  </m:oMathPara>
                </a14:m>
                <a:endParaRPr lang="en-IN" dirty="0"/>
              </a:p>
            </p:txBody>
          </p:sp>
        </mc:Choice>
        <mc:Fallback xmlns="">
          <p:sp>
            <p:nvSpPr>
              <p:cNvPr id="6" name="TextBox 5">
                <a:extLst>
                  <a:ext uri="{FF2B5EF4-FFF2-40B4-BE49-F238E27FC236}">
                    <a16:creationId xmlns:a16="http://schemas.microsoft.com/office/drawing/2014/main" id="{250071A5-FC26-4388-A0E2-F07CE70C3708}"/>
                  </a:ext>
                </a:extLst>
              </p:cNvPr>
              <p:cNvSpPr txBox="1">
                <a:spLocks noRot="1" noChangeAspect="1" noMove="1" noResize="1" noEditPoints="1" noAdjustHandles="1" noChangeArrowheads="1" noChangeShapeType="1" noTextEdit="1"/>
              </p:cNvSpPr>
              <p:nvPr/>
            </p:nvSpPr>
            <p:spPr>
              <a:xfrm>
                <a:off x="5648179" y="2864230"/>
                <a:ext cx="2110154" cy="441083"/>
              </a:xfrm>
              <a:prstGeom prst="rect">
                <a:avLst/>
              </a:prstGeom>
              <a:blipFill>
                <a:blip r:embed="rId3"/>
                <a:stretch>
                  <a:fillRect b="-41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ED76EF-CB67-4022-B37D-C99230581025}"/>
                  </a:ext>
                </a:extLst>
              </p:cNvPr>
              <p:cNvSpPr txBox="1"/>
              <p:nvPr/>
            </p:nvSpPr>
            <p:spPr>
              <a:xfrm>
                <a:off x="1867194" y="1478816"/>
                <a:ext cx="3108960" cy="646331"/>
              </a:xfrm>
              <a:prstGeom prst="rect">
                <a:avLst/>
              </a:prstGeom>
              <a:noFill/>
            </p:spPr>
            <p:txBody>
              <a:bodyPr wrap="square" rtlCol="0">
                <a:spAutoFit/>
              </a:bodyPr>
              <a:lstStyle/>
              <a:p>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 </m:t>
                        </m:r>
                        <m:r>
                          <a:rPr lang="en-IN" i="1" smtClean="0">
                            <a:latin typeface="Cambria Math" panose="02040503050406030204" pitchFamily="18" charset="0"/>
                          </a:rPr>
                          <m:t>𝛽</m:t>
                        </m:r>
                      </m:e>
                      <m:sub>
                        <m:r>
                          <a:rPr lang="en-IN" i="1" smtClean="0">
                            <a:latin typeface="Cambria Math" panose="02040503050406030204" pitchFamily="18" charset="0"/>
                          </a:rPr>
                          <m:t>𝑙</m:t>
                        </m:r>
                      </m:sub>
                    </m:sSub>
                    <m:r>
                      <a:rPr lang="en-IN" i="1" smtClean="0">
                        <a:latin typeface="Cambria Math" panose="02040503050406030204" pitchFamily="18" charset="0"/>
                      </a:rPr>
                      <m:t>= 0 ∀</m:t>
                    </m:r>
                    <m:r>
                      <a:rPr lang="en-IN" i="1" smtClean="0">
                        <a:latin typeface="Cambria Math" panose="02040503050406030204" pitchFamily="18" charset="0"/>
                      </a:rPr>
                      <m:t>𝑙</m:t>
                    </m:r>
                  </m:oMath>
                </a14:m>
                <a:endParaRPr lang="en-US" dirty="0"/>
              </a:p>
              <a:p>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1</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 is not true</a:t>
                </a:r>
              </a:p>
            </p:txBody>
          </p:sp>
        </mc:Choice>
        <mc:Fallback xmlns="">
          <p:sp>
            <p:nvSpPr>
              <p:cNvPr id="4" name="TextBox 3">
                <a:extLst>
                  <a:ext uri="{FF2B5EF4-FFF2-40B4-BE49-F238E27FC236}">
                    <a16:creationId xmlns:a16="http://schemas.microsoft.com/office/drawing/2014/main" id="{1EED76EF-CB67-4022-B37D-C99230581025}"/>
                  </a:ext>
                </a:extLst>
              </p:cNvPr>
              <p:cNvSpPr txBox="1">
                <a:spLocks noRot="1" noChangeAspect="1" noMove="1" noResize="1" noEditPoints="1" noAdjustHandles="1" noChangeArrowheads="1" noChangeShapeType="1" noTextEdit="1"/>
              </p:cNvSpPr>
              <p:nvPr/>
            </p:nvSpPr>
            <p:spPr>
              <a:xfrm>
                <a:off x="1867194" y="1478816"/>
                <a:ext cx="3108960" cy="646331"/>
              </a:xfrm>
              <a:prstGeom prst="rect">
                <a:avLst/>
              </a:prstGeom>
              <a:blipFill>
                <a:blip r:embed="rId4"/>
                <a:stretch>
                  <a:fillRect t="-5660" b="-1415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5C1A8207-B6C7-4B05-B560-856B9CD5E7CB}"/>
              </a:ext>
            </a:extLst>
          </p:cNvPr>
          <p:cNvSpPr txBox="1"/>
          <p:nvPr/>
        </p:nvSpPr>
        <p:spPr>
          <a:xfrm>
            <a:off x="1867194" y="3657600"/>
            <a:ext cx="9091538" cy="3139321"/>
          </a:xfrm>
          <a:prstGeom prst="rect">
            <a:avLst/>
          </a:prstGeom>
          <a:noFill/>
        </p:spPr>
        <p:txBody>
          <a:bodyPr wrap="square" rtlCol="0">
            <a:spAutoFit/>
          </a:bodyPr>
          <a:lstStyle/>
          <a:p>
            <a:r>
              <a:rPr lang="en-US" dirty="0"/>
              <a:t> where,</a:t>
            </a:r>
          </a:p>
          <a:p>
            <a:r>
              <a:rPr lang="en-US" i="1" dirty="0">
                <a:latin typeface="Cambria Math" panose="02040503050406030204" pitchFamily="18" charset="0"/>
                <a:ea typeface="Cambria Math" panose="02040503050406030204" pitchFamily="18" charset="0"/>
              </a:rPr>
              <a:t>               </a:t>
            </a:r>
            <a:r>
              <a:rPr lang="en-US" i="1" dirty="0" err="1">
                <a:latin typeface="Cambria Math" panose="02040503050406030204" pitchFamily="18" charset="0"/>
                <a:ea typeface="Cambria Math" panose="02040503050406030204" pitchFamily="18" charset="0"/>
              </a:rPr>
              <a:t>SSE</a:t>
            </a:r>
            <a:r>
              <a:rPr lang="en-US" i="1" baseline="-25000" dirty="0" err="1">
                <a:latin typeface="Cambria Math" panose="02040503050406030204" pitchFamily="18" charset="0"/>
                <a:ea typeface="Cambria Math" panose="02040503050406030204" pitchFamily="18" charset="0"/>
              </a:rPr>
              <a:t>f</a:t>
            </a:r>
            <a:r>
              <a:rPr lang="en-US" dirty="0"/>
              <a:t>  and </a:t>
            </a:r>
            <a:r>
              <a:rPr lang="en-US" i="1" dirty="0" err="1">
                <a:latin typeface="Cambria Math" panose="02040503050406030204" pitchFamily="18" charset="0"/>
                <a:ea typeface="Cambria Math" panose="02040503050406030204" pitchFamily="18" charset="0"/>
              </a:rPr>
              <a:t>SSE</a:t>
            </a:r>
            <a:r>
              <a:rPr lang="en-US" i="1" baseline="-25000" dirty="0" err="1">
                <a:latin typeface="Cambria Math" panose="02040503050406030204" pitchFamily="18" charset="0"/>
                <a:ea typeface="Cambria Math" panose="02040503050406030204" pitchFamily="18" charset="0"/>
              </a:rPr>
              <a:t>r</a:t>
            </a:r>
            <a:r>
              <a:rPr lang="en-US" dirty="0"/>
              <a:t> denotes the sum of square due to error of the full and the</a:t>
            </a:r>
          </a:p>
          <a:p>
            <a:r>
              <a:rPr lang="en-US" dirty="0"/>
              <a:t> reduced model respectively.</a:t>
            </a:r>
          </a:p>
          <a:p>
            <a:endParaRPr lang="en-US" dirty="0"/>
          </a:p>
          <a:p>
            <a:r>
              <a:rPr lang="en-US" dirty="0"/>
              <a:t>            </a:t>
            </a:r>
            <a:r>
              <a:rPr lang="en-US" i="1" dirty="0" err="1">
                <a:latin typeface="Cambria Math" panose="02040503050406030204" pitchFamily="18" charset="0"/>
                <a:ea typeface="Cambria Math" panose="02040503050406030204" pitchFamily="18" charset="0"/>
              </a:rPr>
              <a:t>d</a:t>
            </a:r>
            <a:r>
              <a:rPr lang="en-US" i="1" baseline="-25000" dirty="0" err="1">
                <a:latin typeface="Cambria Math" panose="02040503050406030204" pitchFamily="18" charset="0"/>
                <a:ea typeface="Cambria Math" panose="02040503050406030204" pitchFamily="18" charset="0"/>
              </a:rPr>
              <a:t>f</a:t>
            </a:r>
            <a:r>
              <a:rPr lang="en-US" i="1" baseline="-25000" dirty="0">
                <a:latin typeface="Cambria Math" panose="02040503050406030204" pitchFamily="18" charset="0"/>
                <a:ea typeface="Cambria Math" panose="02040503050406030204" pitchFamily="18" charset="0"/>
              </a:rPr>
              <a:t>   </a:t>
            </a:r>
            <a:r>
              <a:rPr lang="en-US" dirty="0"/>
              <a:t>and </a:t>
            </a:r>
            <a:r>
              <a:rPr lang="en-US" i="1" dirty="0" err="1">
                <a:latin typeface="Cambria Math" panose="02040503050406030204" pitchFamily="18" charset="0"/>
                <a:ea typeface="Cambria Math" panose="02040503050406030204" pitchFamily="18" charset="0"/>
              </a:rPr>
              <a:t>d</a:t>
            </a:r>
            <a:r>
              <a:rPr lang="en-US" i="1" baseline="-25000" dirty="0" err="1">
                <a:latin typeface="Cambria Math" panose="02040503050406030204" pitchFamily="18" charset="0"/>
                <a:ea typeface="Cambria Math" panose="02040503050406030204" pitchFamily="18" charset="0"/>
              </a:rPr>
              <a:t>r</a:t>
            </a:r>
            <a:r>
              <a:rPr lang="en-US" baseline="-25000" dirty="0"/>
              <a:t> </a:t>
            </a:r>
            <a:r>
              <a:rPr lang="en-US" dirty="0"/>
              <a:t>denote the number of independent variables in the full model and the reduced model respectively.</a:t>
            </a:r>
          </a:p>
          <a:p>
            <a:endParaRPr lang="en-US" dirty="0"/>
          </a:p>
          <a:p>
            <a:r>
              <a:rPr lang="en-US" dirty="0"/>
              <a:t>            </a:t>
            </a:r>
            <a:r>
              <a:rPr lang="en-US" i="1" dirty="0">
                <a:latin typeface="Cambria Math" panose="02040503050406030204" pitchFamily="18" charset="0"/>
                <a:ea typeface="Cambria Math" panose="02040503050406030204" pitchFamily="18" charset="0"/>
              </a:rPr>
              <a:t>n</a:t>
            </a:r>
            <a:r>
              <a:rPr lang="en-US" dirty="0"/>
              <a:t> is the total number of observations.</a:t>
            </a:r>
          </a:p>
          <a:p>
            <a:endParaRPr lang="en-US" dirty="0"/>
          </a:p>
          <a:p>
            <a:r>
              <a:rPr lang="en-US" dirty="0"/>
              <a:t>            </a:t>
            </a:r>
            <a:r>
              <a:rPr lang="en-US" i="1" dirty="0" err="1">
                <a:latin typeface="Cambria Math" panose="02040503050406030204" pitchFamily="18" charset="0"/>
                <a:ea typeface="Cambria Math" panose="02040503050406030204" pitchFamily="18" charset="0"/>
              </a:rPr>
              <a:t>d</a:t>
            </a:r>
            <a:r>
              <a:rPr lang="en-US" i="1" baseline="-25000" dirty="0" err="1">
                <a:latin typeface="Cambria Math" panose="02040503050406030204" pitchFamily="18" charset="0"/>
                <a:ea typeface="Cambria Math" panose="02040503050406030204" pitchFamily="18" charset="0"/>
              </a:rPr>
              <a:t>f</a:t>
            </a:r>
            <a:r>
              <a:rPr lang="en-US" i="1" baseline="-25000" dirty="0">
                <a:latin typeface="Cambria Math" panose="02040503050406030204" pitchFamily="18" charset="0"/>
                <a:ea typeface="Cambria Math" panose="02040503050406030204" pitchFamily="18" charset="0"/>
              </a:rPr>
              <a:t>  </a:t>
            </a:r>
            <a:r>
              <a:rPr lang="en-US" i="1" dirty="0">
                <a:latin typeface="Cambria Math" panose="02040503050406030204" pitchFamily="18" charset="0"/>
                <a:ea typeface="Cambria Math" panose="02040503050406030204" pitchFamily="18" charset="0"/>
              </a:rPr>
              <a:t>= 2L  </a:t>
            </a:r>
            <a:r>
              <a:rPr lang="en-US" dirty="0"/>
              <a:t>and </a:t>
            </a:r>
            <a:r>
              <a:rPr lang="en-US" i="1" dirty="0" err="1">
                <a:latin typeface="Cambria Math" panose="02040503050406030204" pitchFamily="18" charset="0"/>
                <a:ea typeface="Cambria Math" panose="02040503050406030204" pitchFamily="18" charset="0"/>
              </a:rPr>
              <a:t>d</a:t>
            </a:r>
            <a:r>
              <a:rPr lang="en-US" i="1" baseline="-25000" dirty="0" err="1">
                <a:latin typeface="Cambria Math" panose="02040503050406030204" pitchFamily="18" charset="0"/>
                <a:ea typeface="Cambria Math" panose="02040503050406030204" pitchFamily="18" charset="0"/>
              </a:rPr>
              <a:t>r</a:t>
            </a:r>
            <a:r>
              <a:rPr lang="en-US" i="1" baseline="-25000" dirty="0">
                <a:latin typeface="Cambria Math" panose="02040503050406030204" pitchFamily="18" charset="0"/>
                <a:ea typeface="Cambria Math" panose="02040503050406030204" pitchFamily="18" charset="0"/>
              </a:rPr>
              <a:t>  </a:t>
            </a:r>
            <a:r>
              <a:rPr lang="en-US" i="1" dirty="0">
                <a:latin typeface="Cambria Math" panose="02040503050406030204" pitchFamily="18" charset="0"/>
                <a:ea typeface="Cambria Math" panose="02040503050406030204" pitchFamily="18" charset="0"/>
              </a:rPr>
              <a:t>=L</a:t>
            </a:r>
            <a:br>
              <a:rPr lang="en-US" dirty="0"/>
            </a:br>
            <a:endParaRPr lang="en-IN" dirty="0"/>
          </a:p>
        </p:txBody>
      </p:sp>
      <p:sp>
        <p:nvSpPr>
          <p:cNvPr id="11" name="TextBox 10">
            <a:extLst>
              <a:ext uri="{FF2B5EF4-FFF2-40B4-BE49-F238E27FC236}">
                <a16:creationId xmlns:a16="http://schemas.microsoft.com/office/drawing/2014/main" id="{AD161A14-567C-4D3D-977A-2CBD35CF3378}"/>
              </a:ext>
            </a:extLst>
          </p:cNvPr>
          <p:cNvSpPr txBox="1"/>
          <p:nvPr/>
        </p:nvSpPr>
        <p:spPr>
          <a:xfrm>
            <a:off x="626013" y="1010966"/>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p:sp>
        <p:nvSpPr>
          <p:cNvPr id="12" name="TextBox 11">
            <a:extLst>
              <a:ext uri="{FF2B5EF4-FFF2-40B4-BE49-F238E27FC236}">
                <a16:creationId xmlns:a16="http://schemas.microsoft.com/office/drawing/2014/main" id="{0C48BC2A-1CD7-4895-878E-D870C63BFD5B}"/>
              </a:ext>
            </a:extLst>
          </p:cNvPr>
          <p:cNvSpPr txBox="1"/>
          <p:nvPr/>
        </p:nvSpPr>
        <p:spPr>
          <a:xfrm>
            <a:off x="629237" y="2291990"/>
            <a:ext cx="434691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Test Statistic:</a:t>
            </a:r>
            <a:endParaRPr lang="en-IN" b="1" u="sng" dirty="0">
              <a:latin typeface="Agency FB" panose="020B0503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7632FE-DFDD-47CD-94C9-59B5B657D0EF}"/>
                  </a:ext>
                </a:extLst>
              </p:cNvPr>
              <p:cNvSpPr txBox="1"/>
              <p:nvPr/>
            </p:nvSpPr>
            <p:spPr>
              <a:xfrm>
                <a:off x="5570806" y="2940555"/>
                <a:ext cx="3587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m:t>
                      </m:r>
                    </m:oMath>
                  </m:oMathPara>
                </a14:m>
                <a:endParaRPr lang="en-IN" dirty="0"/>
              </a:p>
            </p:txBody>
          </p:sp>
        </mc:Choice>
        <mc:Fallback xmlns="">
          <p:sp>
            <p:nvSpPr>
              <p:cNvPr id="14" name="TextBox 13">
                <a:extLst>
                  <a:ext uri="{FF2B5EF4-FFF2-40B4-BE49-F238E27FC236}">
                    <a16:creationId xmlns:a16="http://schemas.microsoft.com/office/drawing/2014/main" id="{CC7632FE-DFDD-47CD-94C9-59B5B657D0EF}"/>
                  </a:ext>
                </a:extLst>
              </p:cNvPr>
              <p:cNvSpPr txBox="1">
                <a:spLocks noRot="1" noChangeAspect="1" noMove="1" noResize="1" noEditPoints="1" noAdjustHandles="1" noChangeArrowheads="1" noChangeShapeType="1" noTextEdit="1"/>
              </p:cNvSpPr>
              <p:nvPr/>
            </p:nvSpPr>
            <p:spPr>
              <a:xfrm>
                <a:off x="5570806" y="2940555"/>
                <a:ext cx="358726" cy="369332"/>
              </a:xfrm>
              <a:prstGeom prst="rect">
                <a:avLst/>
              </a:prstGeom>
              <a:blipFill>
                <a:blip r:embed="rId5"/>
                <a:stretch>
                  <a:fillRect/>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6B960486-DCA4-4B88-8383-AC0C22B5CCDA}"/>
              </a:ext>
            </a:extLst>
          </p:cNvPr>
          <p:cNvSpPr txBox="1"/>
          <p:nvPr/>
        </p:nvSpPr>
        <p:spPr>
          <a:xfrm>
            <a:off x="7554353" y="2900105"/>
            <a:ext cx="1880380" cy="369332"/>
          </a:xfrm>
          <a:prstGeom prst="rect">
            <a:avLst/>
          </a:prstGeom>
          <a:noFill/>
        </p:spPr>
        <p:txBody>
          <a:bodyPr wrap="square" rtlCol="0">
            <a:spAutoFit/>
          </a:bodyPr>
          <a:lstStyle/>
          <a:p>
            <a:r>
              <a:rPr lang="en-US" dirty="0"/>
              <a:t>, under </a:t>
            </a:r>
            <a:r>
              <a:rPr lang="en-US" i="1" dirty="0">
                <a:latin typeface="Cambria Math" panose="02040503050406030204" pitchFamily="18" charset="0"/>
                <a:ea typeface="Cambria Math" panose="02040503050406030204" pitchFamily="18" charset="0"/>
              </a:rPr>
              <a:t>H</a:t>
            </a:r>
            <a:r>
              <a:rPr lang="en-US" i="1" baseline="-25000" dirty="0">
                <a:latin typeface="Cambria Math" panose="02040503050406030204" pitchFamily="18" charset="0"/>
                <a:ea typeface="Cambria Math" panose="02040503050406030204" pitchFamily="18" charset="0"/>
              </a:rPr>
              <a:t>0</a:t>
            </a:r>
            <a:endParaRPr lang="en-IN" i="1" baseline="-25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1899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89B92-1696-4A28-BB28-D5157646334F}"/>
              </a:ext>
            </a:extLst>
          </p:cNvPr>
          <p:cNvSpPr txBox="1"/>
          <p:nvPr/>
        </p:nvSpPr>
        <p:spPr>
          <a:xfrm>
            <a:off x="773720" y="2300197"/>
            <a:ext cx="222269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P-values from test:</a:t>
            </a:r>
            <a:endParaRPr lang="en-IN" b="1" u="sng" dirty="0">
              <a:latin typeface="Agency FB" panose="020B0503020202020204" pitchFamily="34" charset="0"/>
            </a:endParaRPr>
          </a:p>
        </p:txBody>
      </p:sp>
      <p:sp>
        <p:nvSpPr>
          <p:cNvPr id="3" name="TextBox 2">
            <a:extLst>
              <a:ext uri="{FF2B5EF4-FFF2-40B4-BE49-F238E27FC236}">
                <a16:creationId xmlns:a16="http://schemas.microsoft.com/office/drawing/2014/main" id="{A90A2E8F-DED9-442F-AB37-0B528BDAB3AA}"/>
              </a:ext>
            </a:extLst>
          </p:cNvPr>
          <p:cNvSpPr txBox="1"/>
          <p:nvPr/>
        </p:nvSpPr>
        <p:spPr>
          <a:xfrm>
            <a:off x="773720" y="5115140"/>
            <a:ext cx="323556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Conclusion:</a:t>
            </a:r>
            <a:endParaRPr lang="en-IN" b="1" u="sng" dirty="0">
              <a:latin typeface="Agency FB" panose="020B0503020202020204" pitchFamily="34" charset="0"/>
            </a:endParaRPr>
          </a:p>
        </p:txBody>
      </p:sp>
      <p:sp>
        <p:nvSpPr>
          <p:cNvPr id="4" name="TextBox 3">
            <a:extLst>
              <a:ext uri="{FF2B5EF4-FFF2-40B4-BE49-F238E27FC236}">
                <a16:creationId xmlns:a16="http://schemas.microsoft.com/office/drawing/2014/main" id="{3BC81794-1ABD-4AA8-A087-68223BE11B3D}"/>
              </a:ext>
            </a:extLst>
          </p:cNvPr>
          <p:cNvSpPr txBox="1"/>
          <p:nvPr/>
        </p:nvSpPr>
        <p:spPr>
          <a:xfrm>
            <a:off x="232115" y="172496"/>
            <a:ext cx="403742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Grander Causality Test</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graphicFrame>
        <p:nvGraphicFramePr>
          <p:cNvPr id="7" name="Table 6">
            <a:extLst>
              <a:ext uri="{FF2B5EF4-FFF2-40B4-BE49-F238E27FC236}">
                <a16:creationId xmlns:a16="http://schemas.microsoft.com/office/drawing/2014/main" id="{F8A308AE-C6C5-4C98-A83E-900FC27EFC82}"/>
              </a:ext>
            </a:extLst>
          </p:cNvPr>
          <p:cNvGraphicFramePr>
            <a:graphicFrameLocks noGrp="1"/>
          </p:cNvGraphicFramePr>
          <p:nvPr>
            <p:extLst>
              <p:ext uri="{D42A27DB-BD31-4B8C-83A1-F6EECF244321}">
                <p14:modId xmlns:p14="http://schemas.microsoft.com/office/powerpoint/2010/main" val="4079033240"/>
              </p:ext>
            </p:extLst>
          </p:nvPr>
        </p:nvGraphicFramePr>
        <p:xfrm>
          <a:off x="2391505" y="363178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71083918"/>
                    </a:ext>
                  </a:extLst>
                </a:gridCol>
                <a:gridCol w="2032000">
                  <a:extLst>
                    <a:ext uri="{9D8B030D-6E8A-4147-A177-3AD203B41FA5}">
                      <a16:colId xmlns:a16="http://schemas.microsoft.com/office/drawing/2014/main" val="3035995117"/>
                    </a:ext>
                  </a:extLst>
                </a:gridCol>
                <a:gridCol w="2032000">
                  <a:extLst>
                    <a:ext uri="{9D8B030D-6E8A-4147-A177-3AD203B41FA5}">
                      <a16:colId xmlns:a16="http://schemas.microsoft.com/office/drawing/2014/main" val="750018445"/>
                    </a:ext>
                  </a:extLst>
                </a:gridCol>
                <a:gridCol w="2032000">
                  <a:extLst>
                    <a:ext uri="{9D8B030D-6E8A-4147-A177-3AD203B41FA5}">
                      <a16:colId xmlns:a16="http://schemas.microsoft.com/office/drawing/2014/main" val="3420786784"/>
                    </a:ext>
                  </a:extLst>
                </a:gridCol>
              </a:tblGrid>
              <a:tr h="370840">
                <a:tc>
                  <a:txBody>
                    <a:bodyPr/>
                    <a:lstStyle/>
                    <a:p>
                      <a:endParaRPr lang="en-IN" dirty="0"/>
                    </a:p>
                  </a:txBody>
                  <a:tcPr/>
                </a:tc>
                <a:tc>
                  <a:txBody>
                    <a:bodyPr/>
                    <a:lstStyle/>
                    <a:p>
                      <a:r>
                        <a:rPr lang="en-US" dirty="0"/>
                        <a:t>Bitcoin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Ethereum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Binance</a:t>
                      </a:r>
                      <a:r>
                        <a:rPr lang="en-US" dirty="0"/>
                        <a:t> Coin</a:t>
                      </a:r>
                      <a:endParaRPr lang="en-IN" dirty="0"/>
                    </a:p>
                  </a:txBody>
                  <a:tcPr/>
                </a:tc>
                <a:extLst>
                  <a:ext uri="{0D108BD9-81ED-4DB2-BD59-A6C34878D82A}">
                    <a16:rowId xmlns:a16="http://schemas.microsoft.com/office/drawing/2014/main" val="3841829165"/>
                  </a:ext>
                </a:extLst>
              </a:tr>
              <a:tr h="370840">
                <a:tc>
                  <a:txBody>
                    <a:bodyPr/>
                    <a:lstStyle/>
                    <a:p>
                      <a:r>
                        <a:rPr lang="en-US" dirty="0"/>
                        <a:t>Bitcoin</a:t>
                      </a:r>
                      <a:endParaRPr lang="en-IN" dirty="0"/>
                    </a:p>
                  </a:txBody>
                  <a:tcPr/>
                </a:tc>
                <a:tc>
                  <a:txBody>
                    <a:bodyPr/>
                    <a:lstStyle/>
                    <a:p>
                      <a:r>
                        <a:rPr lang="en-US" dirty="0"/>
                        <a:t>1.0</a:t>
                      </a:r>
                      <a:endParaRPr lang="en-IN" dirty="0"/>
                    </a:p>
                  </a:txBody>
                  <a:tcPr/>
                </a:tc>
                <a:tc>
                  <a:txBody>
                    <a:bodyPr/>
                    <a:lstStyle/>
                    <a:p>
                      <a:r>
                        <a:rPr lang="en-US" dirty="0"/>
                        <a:t>0.0</a:t>
                      </a:r>
                      <a:endParaRPr lang="en-IN" dirty="0"/>
                    </a:p>
                  </a:txBody>
                  <a:tcPr/>
                </a:tc>
                <a:tc>
                  <a:txBody>
                    <a:bodyPr/>
                    <a:lstStyle/>
                    <a:p>
                      <a:r>
                        <a:rPr lang="en-US" dirty="0"/>
                        <a:t>0.0</a:t>
                      </a:r>
                      <a:endParaRPr lang="en-IN" dirty="0"/>
                    </a:p>
                  </a:txBody>
                  <a:tcPr/>
                </a:tc>
                <a:extLst>
                  <a:ext uri="{0D108BD9-81ED-4DB2-BD59-A6C34878D82A}">
                    <a16:rowId xmlns:a16="http://schemas.microsoft.com/office/drawing/2014/main" val="3428798203"/>
                  </a:ext>
                </a:extLst>
              </a:tr>
              <a:tr h="370840">
                <a:tc>
                  <a:txBody>
                    <a:bodyPr/>
                    <a:lstStyle/>
                    <a:p>
                      <a:r>
                        <a:rPr lang="en-US" dirty="0"/>
                        <a:t>Ethereum</a:t>
                      </a:r>
                      <a:endParaRPr lang="en-IN" dirty="0"/>
                    </a:p>
                  </a:txBody>
                  <a:tcPr/>
                </a:tc>
                <a:tc>
                  <a:txBody>
                    <a:bodyPr/>
                    <a:lstStyle/>
                    <a:p>
                      <a:r>
                        <a:rPr lang="en-US" dirty="0"/>
                        <a:t>0.0</a:t>
                      </a:r>
                      <a:endParaRPr lang="en-IN" dirty="0"/>
                    </a:p>
                  </a:txBody>
                  <a:tcPr/>
                </a:tc>
                <a:tc>
                  <a:txBody>
                    <a:bodyPr/>
                    <a:lstStyle/>
                    <a:p>
                      <a:r>
                        <a:rPr lang="en-US" dirty="0"/>
                        <a:t>1.0</a:t>
                      </a:r>
                      <a:endParaRPr lang="en-IN" dirty="0"/>
                    </a:p>
                  </a:txBody>
                  <a:tcPr/>
                </a:tc>
                <a:tc>
                  <a:txBody>
                    <a:bodyPr/>
                    <a:lstStyle/>
                    <a:p>
                      <a:r>
                        <a:rPr lang="en-US" dirty="0"/>
                        <a:t>0.0</a:t>
                      </a:r>
                      <a:endParaRPr lang="en-IN" dirty="0"/>
                    </a:p>
                  </a:txBody>
                  <a:tcPr/>
                </a:tc>
                <a:extLst>
                  <a:ext uri="{0D108BD9-81ED-4DB2-BD59-A6C34878D82A}">
                    <a16:rowId xmlns:a16="http://schemas.microsoft.com/office/drawing/2014/main" val="682967923"/>
                  </a:ext>
                </a:extLst>
              </a:tr>
              <a:tr h="370840">
                <a:tc>
                  <a:txBody>
                    <a:bodyPr/>
                    <a:lstStyle/>
                    <a:p>
                      <a:r>
                        <a:rPr lang="en-US" dirty="0" err="1"/>
                        <a:t>Binance</a:t>
                      </a:r>
                      <a:r>
                        <a:rPr lang="en-US" dirty="0"/>
                        <a:t> Coin</a:t>
                      </a:r>
                      <a:endParaRPr lang="en-IN" dirty="0"/>
                    </a:p>
                  </a:txBody>
                  <a:tcPr/>
                </a:tc>
                <a:tc>
                  <a:txBody>
                    <a:bodyPr/>
                    <a:lstStyle/>
                    <a:p>
                      <a:r>
                        <a:rPr lang="en-US" dirty="0"/>
                        <a:t>0.0</a:t>
                      </a:r>
                      <a:endParaRPr lang="en-IN" dirty="0"/>
                    </a:p>
                  </a:txBody>
                  <a:tcPr/>
                </a:tc>
                <a:tc>
                  <a:txBody>
                    <a:bodyPr/>
                    <a:lstStyle/>
                    <a:p>
                      <a:r>
                        <a:rPr lang="en-US" dirty="0"/>
                        <a:t>0.0</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903136085"/>
                  </a:ext>
                </a:extLst>
              </a:tr>
            </a:tbl>
          </a:graphicData>
        </a:graphic>
      </p:graphicFrame>
      <p:sp>
        <p:nvSpPr>
          <p:cNvPr id="8" name="TextBox 7">
            <a:extLst>
              <a:ext uri="{FF2B5EF4-FFF2-40B4-BE49-F238E27FC236}">
                <a16:creationId xmlns:a16="http://schemas.microsoft.com/office/drawing/2014/main" id="{85B2E86E-174E-4968-A5D8-A2870A4BE4AF}"/>
              </a:ext>
            </a:extLst>
          </p:cNvPr>
          <p:cNvSpPr txBox="1"/>
          <p:nvPr/>
        </p:nvSpPr>
        <p:spPr>
          <a:xfrm>
            <a:off x="2250829" y="5525398"/>
            <a:ext cx="8442962"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A low p-value suggests rejection of the null hypothesis.</a:t>
            </a:r>
          </a:p>
          <a:p>
            <a:pPr marL="285750" indent="-285750">
              <a:buFont typeface="Wingdings" panose="05000000000000000000" pitchFamily="2" charset="2"/>
              <a:buChar char="ü"/>
            </a:pPr>
            <a:r>
              <a:rPr lang="en-US" dirty="0"/>
              <a:t>We can conclude that all the time series granger causes each other.</a:t>
            </a:r>
          </a:p>
          <a:p>
            <a:pPr marL="285750" indent="-285750">
              <a:buFont typeface="Wingdings" panose="05000000000000000000" pitchFamily="2" charset="2"/>
              <a:buChar char="ü"/>
            </a:pPr>
            <a:r>
              <a:rPr lang="en-US" dirty="0"/>
              <a:t>Bitcoin does granger cause Ethereum and </a:t>
            </a:r>
            <a:r>
              <a:rPr lang="en-US" dirty="0" err="1"/>
              <a:t>Binance</a:t>
            </a:r>
            <a:r>
              <a:rPr lang="en-US" dirty="0"/>
              <a:t> Coin.</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E3ADB5-8FEF-4078-A9DC-2B9B59D39116}"/>
                  </a:ext>
                </a:extLst>
              </p:cNvPr>
              <p:cNvSpPr txBox="1"/>
              <p:nvPr/>
            </p:nvSpPr>
            <p:spPr>
              <a:xfrm>
                <a:off x="2126566" y="1345637"/>
                <a:ext cx="9261869" cy="830997"/>
              </a:xfrm>
              <a:prstGeom prst="rect">
                <a:avLst/>
              </a:prstGeom>
              <a:noFill/>
            </p:spPr>
            <p:txBody>
              <a:bodyPr wrap="square" rtlCol="0">
                <a:spAutoFit/>
              </a:bodyPr>
              <a:lstStyle/>
              <a:p>
                <a:pPr marL="285750" indent="-285750">
                  <a:buFont typeface="Wingdings" panose="05000000000000000000" pitchFamily="2" charset="2"/>
                  <a:buChar char="ü"/>
                </a:pPr>
                <a:r>
                  <a:rPr lang="en-IN" dirty="0"/>
                  <a:t>Reject null hypothesis  ̃</a:t>
                </a:r>
                <a:r>
                  <a:rPr lang="el-GR" dirty="0"/>
                  <a:t>α% </a:t>
                </a:r>
                <a:r>
                  <a:rPr lang="en-IN" dirty="0"/>
                  <a:t>level if the observed value of F &gt; F </a:t>
                </a:r>
                <a14:m>
                  <m:oMath xmlns:m="http://schemas.openxmlformats.org/officeDocument/2006/math">
                    <m:acc>
                      <m:accPr>
                        <m:chr m:val="̅"/>
                        <m:ctrlPr>
                          <a:rPr lang="en-IN" i="1" baseline="-25000" smtClean="0">
                            <a:latin typeface="Cambria Math" panose="02040503050406030204" pitchFamily="18" charset="0"/>
                          </a:rPr>
                        </m:ctrlPr>
                      </m:accPr>
                      <m:e>
                        <m:r>
                          <a:rPr lang="en-IN" i="1" baseline="-25000" smtClean="0">
                            <a:latin typeface="Cambria Math" panose="02040503050406030204" pitchFamily="18" charset="0"/>
                            <a:ea typeface="Cambria Math" panose="02040503050406030204" pitchFamily="18" charset="0"/>
                          </a:rPr>
                          <m:t>𝛼</m:t>
                        </m:r>
                      </m:e>
                    </m:acc>
                  </m:oMath>
                </a14:m>
                <a:r>
                  <a:rPr lang="en-IN" dirty="0"/>
                  <a:t>,</a:t>
                </a:r>
                <a:r>
                  <a:rPr lang="el-GR" baseline="-25000" dirty="0"/>
                  <a:t>(</a:t>
                </a:r>
                <a:r>
                  <a:rPr lang="en-IN" baseline="-25000" dirty="0"/>
                  <a:t>df−</a:t>
                </a:r>
                <a:r>
                  <a:rPr lang="en-IN" baseline="-25000" dirty="0" err="1"/>
                  <a:t>dr</a:t>
                </a:r>
                <a:r>
                  <a:rPr lang="en-IN" baseline="-25000" dirty="0"/>
                  <a:t>),(n−dr−1),</a:t>
                </a:r>
              </a:p>
              <a:p>
                <a:endParaRPr lang="en-IN" baseline="-25000" dirty="0"/>
              </a:p>
              <a:p>
                <a:r>
                  <a:rPr lang="en-IN" baseline="-25000" dirty="0"/>
                  <a:t> </a:t>
                </a:r>
                <a:r>
                  <a:rPr lang="en-IN" dirty="0"/>
                  <a:t>where F </a:t>
                </a:r>
                <a14:m>
                  <m:oMath xmlns:m="http://schemas.openxmlformats.org/officeDocument/2006/math">
                    <m:acc>
                      <m:accPr>
                        <m:chr m:val="̅"/>
                        <m:ctrlPr>
                          <a:rPr lang="en-IN" i="1" baseline="-25000">
                            <a:latin typeface="Cambria Math" panose="02040503050406030204" pitchFamily="18" charset="0"/>
                          </a:rPr>
                        </m:ctrlPr>
                      </m:accPr>
                      <m:e>
                        <m:r>
                          <a:rPr lang="en-IN" i="1" baseline="-25000">
                            <a:latin typeface="Cambria Math" panose="02040503050406030204" pitchFamily="18" charset="0"/>
                            <a:ea typeface="Cambria Math" panose="02040503050406030204" pitchFamily="18" charset="0"/>
                          </a:rPr>
                          <m:t>𝛼</m:t>
                        </m:r>
                      </m:e>
                    </m:acc>
                  </m:oMath>
                </a14:m>
                <a:r>
                  <a:rPr lang="en-IN" dirty="0"/>
                  <a:t>,</a:t>
                </a:r>
                <a:r>
                  <a:rPr lang="el-GR" baseline="-25000" dirty="0"/>
                  <a:t>(</a:t>
                </a:r>
                <a:r>
                  <a:rPr lang="en-IN" baseline="-25000" dirty="0"/>
                  <a:t>df−</a:t>
                </a:r>
                <a:r>
                  <a:rPr lang="en-IN" baseline="-25000" dirty="0" err="1"/>
                  <a:t>dr</a:t>
                </a:r>
                <a:r>
                  <a:rPr lang="en-IN" baseline="-25000" dirty="0"/>
                  <a:t>),(n−dr−1)</a:t>
                </a:r>
                <a:r>
                  <a:rPr lang="en-IN" dirty="0"/>
                  <a:t>  denotes the upper  </a:t>
                </a:r>
                <a14:m>
                  <m:oMath xmlns:m="http://schemas.openxmlformats.org/officeDocument/2006/math">
                    <m:acc>
                      <m:accPr>
                        <m:chr m:val="̅"/>
                        <m:ctrlPr>
                          <a:rPr lang="en-IN" i="1" smtClean="0">
                            <a:latin typeface="Cambria Math" panose="02040503050406030204" pitchFamily="18" charset="0"/>
                          </a:rPr>
                        </m:ctrlPr>
                      </m:accPr>
                      <m:e>
                        <m:r>
                          <a:rPr lang="en-IN" i="1" smtClean="0">
                            <a:latin typeface="Cambria Math" panose="02040503050406030204" pitchFamily="18" charset="0"/>
                            <a:ea typeface="Cambria Math" panose="02040503050406030204" pitchFamily="18" charset="0"/>
                          </a:rPr>
                          <m:t>𝛼</m:t>
                        </m:r>
                      </m:e>
                    </m:acc>
                  </m:oMath>
                </a14:m>
                <a:r>
                  <a:rPr lang="el-GR" dirty="0"/>
                  <a:t>% </a:t>
                </a:r>
                <a:r>
                  <a:rPr lang="en-IN" dirty="0"/>
                  <a:t>point of F</a:t>
                </a:r>
                <a:r>
                  <a:rPr lang="el-GR" baseline="-25000" dirty="0"/>
                  <a:t>(</a:t>
                </a:r>
                <a:r>
                  <a:rPr lang="en-IN" baseline="-25000" dirty="0"/>
                  <a:t>df−</a:t>
                </a:r>
                <a:r>
                  <a:rPr lang="en-IN" baseline="-25000" dirty="0" err="1"/>
                  <a:t>dr</a:t>
                </a:r>
                <a:r>
                  <a:rPr lang="en-IN" baseline="-25000" dirty="0"/>
                  <a:t>),(n−dr−1) </a:t>
                </a:r>
                <a:r>
                  <a:rPr lang="en-IN" dirty="0"/>
                  <a:t>distribution.</a:t>
                </a:r>
              </a:p>
            </p:txBody>
          </p:sp>
        </mc:Choice>
        <mc:Fallback xmlns="">
          <p:sp>
            <p:nvSpPr>
              <p:cNvPr id="9" name="TextBox 8">
                <a:extLst>
                  <a:ext uri="{FF2B5EF4-FFF2-40B4-BE49-F238E27FC236}">
                    <a16:creationId xmlns:a16="http://schemas.microsoft.com/office/drawing/2014/main" id="{C4E3ADB5-8FEF-4078-A9DC-2B9B59D39116}"/>
                  </a:ext>
                </a:extLst>
              </p:cNvPr>
              <p:cNvSpPr txBox="1">
                <a:spLocks noRot="1" noChangeAspect="1" noMove="1" noResize="1" noEditPoints="1" noAdjustHandles="1" noChangeArrowheads="1" noChangeShapeType="1" noTextEdit="1"/>
              </p:cNvSpPr>
              <p:nvPr/>
            </p:nvSpPr>
            <p:spPr>
              <a:xfrm>
                <a:off x="2126566" y="1345637"/>
                <a:ext cx="9261869" cy="830997"/>
              </a:xfrm>
              <a:prstGeom prst="rect">
                <a:avLst/>
              </a:prstGeom>
              <a:blipFill>
                <a:blip r:embed="rId2"/>
                <a:stretch>
                  <a:fillRect l="-461" t="-4412" b="-11029"/>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90AC4DBA-CFDE-407B-ACA3-3B938AFD1785}"/>
              </a:ext>
            </a:extLst>
          </p:cNvPr>
          <p:cNvSpPr txBox="1"/>
          <p:nvPr/>
        </p:nvSpPr>
        <p:spPr>
          <a:xfrm>
            <a:off x="773720" y="956614"/>
            <a:ext cx="426250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Rule of Rejection of Null Hypothesis:</a:t>
            </a:r>
            <a:endParaRPr lang="en-IN" b="1" u="sng" dirty="0">
              <a:latin typeface="Agency FB" panose="020B0503020202020204" pitchFamily="34" charset="0"/>
            </a:endParaRPr>
          </a:p>
        </p:txBody>
      </p:sp>
      <p:sp>
        <p:nvSpPr>
          <p:cNvPr id="11" name="TextBox 10">
            <a:extLst>
              <a:ext uri="{FF2B5EF4-FFF2-40B4-BE49-F238E27FC236}">
                <a16:creationId xmlns:a16="http://schemas.microsoft.com/office/drawing/2014/main" id="{DE2E1B75-91EB-4FB2-ACA1-9666BCBE699D}"/>
              </a:ext>
            </a:extLst>
          </p:cNvPr>
          <p:cNvSpPr txBox="1"/>
          <p:nvPr/>
        </p:nvSpPr>
        <p:spPr>
          <a:xfrm>
            <a:off x="2391505" y="2783589"/>
            <a:ext cx="7247206" cy="646331"/>
          </a:xfrm>
          <a:prstGeom prst="rect">
            <a:avLst/>
          </a:prstGeom>
          <a:noFill/>
        </p:spPr>
        <p:txBody>
          <a:bodyPr wrap="square" rtlCol="0">
            <a:spAutoFit/>
          </a:bodyPr>
          <a:lstStyle/>
          <a:p>
            <a:r>
              <a:rPr lang="en-US" dirty="0"/>
              <a:t>P-values are calculated when we are testing if the columns are granger causing rows. </a:t>
            </a:r>
            <a:endParaRPr lang="en-IN" dirty="0"/>
          </a:p>
        </p:txBody>
      </p:sp>
    </p:spTree>
    <p:extLst>
      <p:ext uri="{BB962C8B-B14F-4D97-AF65-F5344CB8AC3E}">
        <p14:creationId xmlns:p14="http://schemas.microsoft.com/office/powerpoint/2010/main" val="338920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B0C34-315C-468A-A0E7-5958402CD57F}"/>
              </a:ext>
            </a:extLst>
          </p:cNvPr>
          <p:cNvSpPr txBox="1"/>
          <p:nvPr/>
        </p:nvSpPr>
        <p:spPr>
          <a:xfrm>
            <a:off x="393895" y="192258"/>
            <a:ext cx="3235996"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Conclusion:</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2" name="TextBox 1">
            <a:extLst>
              <a:ext uri="{FF2B5EF4-FFF2-40B4-BE49-F238E27FC236}">
                <a16:creationId xmlns:a16="http://schemas.microsoft.com/office/drawing/2014/main" id="{BD785325-ECEC-4F5F-AF71-A1840040CE8D}"/>
              </a:ext>
            </a:extLst>
          </p:cNvPr>
          <p:cNvSpPr txBox="1"/>
          <p:nvPr/>
        </p:nvSpPr>
        <p:spPr>
          <a:xfrm>
            <a:off x="2011893" y="2365931"/>
            <a:ext cx="7800962" cy="1754326"/>
          </a:xfrm>
          <a:prstGeom prst="rect">
            <a:avLst/>
          </a:prstGeom>
          <a:noFill/>
        </p:spPr>
        <p:txBody>
          <a:bodyPr wrap="square" rtlCol="0">
            <a:spAutoFit/>
          </a:bodyPr>
          <a:lstStyle/>
          <a:p>
            <a:r>
              <a:rPr lang="en-US" dirty="0"/>
              <a:t>Our main objective was to check whether Bitcoin price affects other top cryptocurrencies or not and whether they exhibit similar stochastic trend in long run and we have established our assumption as true. Though each of our cointegration and causality test have their own drawbacks but in this scenario our test performed well and gave meaningful results.</a:t>
            </a:r>
            <a:endParaRPr lang="en-IN" dirty="0"/>
          </a:p>
        </p:txBody>
      </p:sp>
    </p:spTree>
    <p:extLst>
      <p:ext uri="{BB962C8B-B14F-4D97-AF65-F5344CB8AC3E}">
        <p14:creationId xmlns:p14="http://schemas.microsoft.com/office/powerpoint/2010/main" val="12857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49B21-18A8-4AC4-9F56-BD5C0D44698D}"/>
              </a:ext>
            </a:extLst>
          </p:cNvPr>
          <p:cNvSpPr txBox="1"/>
          <p:nvPr/>
        </p:nvSpPr>
        <p:spPr>
          <a:xfrm>
            <a:off x="562708" y="365760"/>
            <a:ext cx="395302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hnschrift SemiBold Condensed" panose="020B0502040204020203" pitchFamily="34" charset="0"/>
              </a:rPr>
              <a:t>References:</a:t>
            </a:r>
            <a:endParaRPr lang="en-IN" sz="4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TextBox 2">
            <a:extLst>
              <a:ext uri="{FF2B5EF4-FFF2-40B4-BE49-F238E27FC236}">
                <a16:creationId xmlns:a16="http://schemas.microsoft.com/office/drawing/2014/main" id="{2A565A92-370E-47B8-B065-084B01F5A295}"/>
              </a:ext>
            </a:extLst>
          </p:cNvPr>
          <p:cNvSpPr txBox="1"/>
          <p:nvPr/>
        </p:nvSpPr>
        <p:spPr>
          <a:xfrm>
            <a:off x="1316182" y="1316182"/>
            <a:ext cx="9684327" cy="120032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effectLst/>
                <a:latin typeface="Arial" panose="020B0604020202020204" pitchFamily="34" charset="0"/>
              </a:rPr>
              <a:t>Li, Z., Zheng, G., Agarwal, A., </a:t>
            </a:r>
            <a:r>
              <a:rPr lang="en-US" b="0" i="0" dirty="0" err="1">
                <a:effectLst/>
                <a:latin typeface="Arial" panose="020B0604020202020204" pitchFamily="34" charset="0"/>
              </a:rPr>
              <a:t>Xue</a:t>
            </a:r>
            <a:r>
              <a:rPr lang="en-US" b="0" i="0" dirty="0">
                <a:effectLst/>
                <a:latin typeface="Arial" panose="020B0604020202020204" pitchFamily="34" charset="0"/>
              </a:rPr>
              <a:t>, L., and </a:t>
            </a:r>
            <a:r>
              <a:rPr lang="en-US" b="0" i="0" dirty="0" err="1">
                <a:effectLst/>
                <a:latin typeface="Arial" panose="020B0604020202020204" pitchFamily="34" charset="0"/>
              </a:rPr>
              <a:t>Lauvaux</a:t>
            </a:r>
            <a:r>
              <a:rPr lang="en-US" b="0" i="0" dirty="0">
                <a:effectLst/>
                <a:latin typeface="Arial" panose="020B0604020202020204" pitchFamily="34" charset="0"/>
              </a:rPr>
              <a:t>, T. (2017).Discovery of Causal Time Intervals, pages 804–812</a:t>
            </a:r>
          </a:p>
          <a:p>
            <a:pPr marL="285750" indent="-285750">
              <a:buFont typeface="Wingdings" panose="05000000000000000000" pitchFamily="2" charset="2"/>
              <a:buChar char="ü"/>
            </a:pPr>
            <a:endParaRPr lang="en-US" b="0" i="0" dirty="0">
              <a:effectLst/>
              <a:latin typeface="Arial" panose="020B0604020202020204" pitchFamily="34" charset="0"/>
            </a:endParaRPr>
          </a:p>
          <a:p>
            <a:pPr marL="285750" indent="-285750">
              <a:buFont typeface="Wingdings" panose="05000000000000000000" pitchFamily="2" charset="2"/>
              <a:buChar char="ü"/>
            </a:pPr>
            <a:r>
              <a:rPr lang="en-US" b="0" i="0" dirty="0" err="1">
                <a:effectLst/>
                <a:latin typeface="Arial" panose="020B0604020202020204" pitchFamily="34" charset="0"/>
              </a:rPr>
              <a:t>Ssekuma</a:t>
            </a:r>
            <a:r>
              <a:rPr lang="en-US" b="0" i="0" dirty="0">
                <a:effectLst/>
                <a:latin typeface="Arial" panose="020B0604020202020204" pitchFamily="34" charset="0"/>
              </a:rPr>
              <a:t>, R. (2011). A study of cointegration models with applications.</a:t>
            </a:r>
            <a:endParaRPr lang="en-IN" dirty="0"/>
          </a:p>
        </p:txBody>
      </p:sp>
    </p:spTree>
    <p:extLst>
      <p:ext uri="{BB962C8B-B14F-4D97-AF65-F5344CB8AC3E}">
        <p14:creationId xmlns:p14="http://schemas.microsoft.com/office/powerpoint/2010/main" val="370897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00A05-173C-4407-A24D-D713E6A0F2E0}"/>
              </a:ext>
            </a:extLst>
          </p:cNvPr>
          <p:cNvSpPr txBox="1"/>
          <p:nvPr/>
        </p:nvSpPr>
        <p:spPr>
          <a:xfrm>
            <a:off x="3474720" y="2588455"/>
            <a:ext cx="7146388" cy="1323439"/>
          </a:xfrm>
          <a:prstGeom prst="rect">
            <a:avLst/>
          </a:prstGeom>
          <a:noFill/>
        </p:spPr>
        <p:txBody>
          <a:bodyPr wrap="square" rtlCol="0">
            <a:spAutoFit/>
          </a:bodyPr>
          <a:lstStyle/>
          <a:p>
            <a:r>
              <a:rPr lang="en-US" sz="8000" b="1" dirty="0"/>
              <a:t>Thank You</a:t>
            </a:r>
            <a:endParaRPr lang="en-IN" sz="8000" b="1" dirty="0"/>
          </a:p>
        </p:txBody>
      </p:sp>
    </p:spTree>
    <p:extLst>
      <p:ext uri="{BB962C8B-B14F-4D97-AF65-F5344CB8AC3E}">
        <p14:creationId xmlns:p14="http://schemas.microsoft.com/office/powerpoint/2010/main" val="215549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7458E-F38E-4F18-B1AA-F2DBEBB7DB76}"/>
              </a:ext>
            </a:extLst>
          </p:cNvPr>
          <p:cNvSpPr txBox="1"/>
          <p:nvPr/>
        </p:nvSpPr>
        <p:spPr>
          <a:xfrm>
            <a:off x="126610" y="43267"/>
            <a:ext cx="4403187"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Objective</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CFDEEEA1-0132-4A8C-9D9B-07D1127A8F76}"/>
              </a:ext>
            </a:extLst>
          </p:cNvPr>
          <p:cNvSpPr txBox="1"/>
          <p:nvPr/>
        </p:nvSpPr>
        <p:spPr>
          <a:xfrm>
            <a:off x="1547447" y="2222695"/>
            <a:ext cx="7906043"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Bitcoin being the most expensive of all the cryptocurrencies we aims to find if the other highest valued cryptocurrency in the market have a similar kind of price movement in long run and if we can say that bitcoin's price have a causal effect on the other series in the top cryptocurrency list.</a:t>
            </a:r>
          </a:p>
          <a:p>
            <a:pPr marL="285750" indent="-285750">
              <a:buFont typeface="Arial" panose="020B0604020202020204" pitchFamily="34" charset="0"/>
              <a:buChar char="•"/>
            </a:pPr>
            <a:endParaRPr lang="en-US" sz="2000" dirty="0">
              <a:latin typeface="Bahnschrift Light" panose="020B0502040204020203" pitchFamily="34" charset="0"/>
            </a:endParaRPr>
          </a:p>
          <a:p>
            <a:pPr marL="285750" indent="-285750">
              <a:buFont typeface="Arial" panose="020B0604020202020204" pitchFamily="34" charset="0"/>
              <a:buChar char="•"/>
            </a:pPr>
            <a:r>
              <a:rPr lang="en-US" sz="2000" dirty="0">
                <a:latin typeface="Bahnschrift Light" panose="020B0502040204020203" pitchFamily="34" charset="0"/>
              </a:rPr>
              <a:t>To search, establish and validate if there is a causal relationship among pairs of cryptocurrencies : (Bitcoin, Ethereum) and (Bitcoin, </a:t>
            </a:r>
            <a:r>
              <a:rPr lang="en-US" sz="2000" dirty="0" err="1">
                <a:latin typeface="Bahnschrift Light" panose="020B0502040204020203" pitchFamily="34" charset="0"/>
              </a:rPr>
              <a:t>Binance</a:t>
            </a:r>
            <a:r>
              <a:rPr lang="en-US" sz="2000" dirty="0">
                <a:latin typeface="Bahnschrift Light" panose="020B0502040204020203" pitchFamily="34" charset="0"/>
              </a:rPr>
              <a:t> coin)</a:t>
            </a:r>
            <a:endParaRPr lang="en-IN" sz="2000" dirty="0">
              <a:latin typeface="Bahnschrift Light" panose="020B0502040204020203" pitchFamily="34" charset="0"/>
            </a:endParaRPr>
          </a:p>
        </p:txBody>
      </p:sp>
      <p:sp>
        <p:nvSpPr>
          <p:cNvPr id="7" name="Rectangle 6">
            <a:extLst>
              <a:ext uri="{FF2B5EF4-FFF2-40B4-BE49-F238E27FC236}">
                <a16:creationId xmlns:a16="http://schemas.microsoft.com/office/drawing/2014/main" id="{D23C691B-FDB7-4A95-8FA6-0290BA0D9687}"/>
              </a:ext>
            </a:extLst>
          </p:cNvPr>
          <p:cNvSpPr/>
          <p:nvPr/>
        </p:nvSpPr>
        <p:spPr>
          <a:xfrm>
            <a:off x="1350499" y="1828800"/>
            <a:ext cx="348878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F5960F1-458E-4BA9-9E24-64CA252D3702}"/>
              </a:ext>
            </a:extLst>
          </p:cNvPr>
          <p:cNvSpPr/>
          <p:nvPr/>
        </p:nvSpPr>
        <p:spPr>
          <a:xfrm>
            <a:off x="1350499" y="1828800"/>
            <a:ext cx="45719" cy="26904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414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6CAF6-934E-49CA-AB7D-D2DFD4205016}"/>
              </a:ext>
            </a:extLst>
          </p:cNvPr>
          <p:cNvSpPr txBox="1"/>
          <p:nvPr/>
        </p:nvSpPr>
        <p:spPr>
          <a:xfrm>
            <a:off x="1125416" y="2285999"/>
            <a:ext cx="10283486"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a:latin typeface="Bahnschrift Light" panose="020B0502040204020203" pitchFamily="34" charset="0"/>
              </a:rPr>
              <a:t>About data</a:t>
            </a:r>
          </a:p>
          <a:p>
            <a:pPr marL="342900" indent="-342900">
              <a:buFont typeface="Wingdings" panose="05000000000000000000" pitchFamily="2" charset="2"/>
              <a:buChar char="ü"/>
            </a:pPr>
            <a:r>
              <a:rPr lang="en-US" sz="2000" dirty="0">
                <a:latin typeface="Bahnschrift Light" panose="020B0502040204020203" pitchFamily="34" charset="0"/>
              </a:rPr>
              <a:t>Checking of Stationarity</a:t>
            </a:r>
          </a:p>
          <a:p>
            <a:pPr marL="285750" indent="-285750">
              <a:buFont typeface="Wingdings" panose="05000000000000000000" pitchFamily="2" charset="2"/>
              <a:buChar char="ü"/>
            </a:pPr>
            <a:r>
              <a:rPr lang="en-US" sz="2000" dirty="0">
                <a:latin typeface="Bahnschrift Light" panose="020B0502040204020203" pitchFamily="34" charset="0"/>
              </a:rPr>
              <a:t>Checking of Cointegration</a:t>
            </a:r>
          </a:p>
          <a:p>
            <a:pPr marL="285750" indent="-285750">
              <a:buFont typeface="Wingdings" panose="05000000000000000000" pitchFamily="2" charset="2"/>
              <a:buChar char="ü"/>
            </a:pPr>
            <a:r>
              <a:rPr lang="en-US" sz="2000" dirty="0">
                <a:latin typeface="Bahnschrift Light" panose="020B0502040204020203" pitchFamily="34" charset="0"/>
              </a:rPr>
              <a:t>Checking if the </a:t>
            </a:r>
            <a:r>
              <a:rPr lang="en-US" sz="2000" b="1" dirty="0">
                <a:latin typeface="Bahnschrift Light" panose="020B0502040204020203" pitchFamily="34" charset="0"/>
              </a:rPr>
              <a:t>Price of Bitcoin granger causes </a:t>
            </a:r>
            <a:r>
              <a:rPr lang="en-US" sz="2000" dirty="0">
                <a:latin typeface="Bahnschrift Light" panose="020B0502040204020203" pitchFamily="34" charset="0"/>
              </a:rPr>
              <a:t>the Price of Ethereum or </a:t>
            </a:r>
            <a:r>
              <a:rPr lang="en-US" sz="2000" dirty="0" err="1">
                <a:latin typeface="Bahnschrift Light" panose="020B0502040204020203" pitchFamily="34" charset="0"/>
              </a:rPr>
              <a:t>Binance</a:t>
            </a:r>
            <a:r>
              <a:rPr lang="en-US" sz="2000" dirty="0">
                <a:latin typeface="Bahnschrift Light" panose="020B0502040204020203" pitchFamily="34" charset="0"/>
              </a:rPr>
              <a:t> Coin</a:t>
            </a:r>
          </a:p>
          <a:p>
            <a:pPr marL="285750" indent="-285750">
              <a:buFont typeface="Wingdings" panose="05000000000000000000" pitchFamily="2" charset="2"/>
              <a:buChar char="ü"/>
            </a:pPr>
            <a:r>
              <a:rPr lang="en-US" sz="2000" dirty="0">
                <a:latin typeface="Bahnschrift Light" panose="020B0502040204020203" pitchFamily="34" charset="0"/>
              </a:rPr>
              <a:t>Performed statistical tests to get conclusion</a:t>
            </a:r>
          </a:p>
          <a:p>
            <a:pPr marL="285750" indent="-285750">
              <a:buFont typeface="Wingdings" panose="05000000000000000000" pitchFamily="2" charset="2"/>
              <a:buChar char="ü"/>
            </a:pPr>
            <a:r>
              <a:rPr lang="en-US" sz="2000" dirty="0">
                <a:latin typeface="Bahnschrift Light" panose="020B0502040204020203" pitchFamily="34" charset="0"/>
              </a:rPr>
              <a:t>Used Python Programming Language for our project</a:t>
            </a:r>
            <a:endParaRPr lang="en-IN" sz="2000" dirty="0">
              <a:latin typeface="Bahnschrift Light" panose="020B0502040204020203" pitchFamily="34" charset="0"/>
            </a:endParaRPr>
          </a:p>
        </p:txBody>
      </p:sp>
      <p:sp>
        <p:nvSpPr>
          <p:cNvPr id="4" name="TextBox 3">
            <a:extLst>
              <a:ext uri="{FF2B5EF4-FFF2-40B4-BE49-F238E27FC236}">
                <a16:creationId xmlns:a16="http://schemas.microsoft.com/office/drawing/2014/main" id="{0D8FB544-38F7-4C4A-90B7-6C6D0646A29F}"/>
              </a:ext>
            </a:extLst>
          </p:cNvPr>
          <p:cNvSpPr txBox="1"/>
          <p:nvPr/>
        </p:nvSpPr>
        <p:spPr>
          <a:xfrm>
            <a:off x="154744" y="43267"/>
            <a:ext cx="9608234"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A Few Words about Overall Project</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5" name="Rectangle 4">
            <a:extLst>
              <a:ext uri="{FF2B5EF4-FFF2-40B4-BE49-F238E27FC236}">
                <a16:creationId xmlns:a16="http://schemas.microsoft.com/office/drawing/2014/main" id="{1AE6A73F-5A55-4C6C-ADC3-7BC909620B8F}"/>
              </a:ext>
            </a:extLst>
          </p:cNvPr>
          <p:cNvSpPr/>
          <p:nvPr/>
        </p:nvSpPr>
        <p:spPr>
          <a:xfrm>
            <a:off x="815926" y="1529863"/>
            <a:ext cx="409369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15B3765-7FD0-4614-B41B-18CE6DFA914C}"/>
              </a:ext>
            </a:extLst>
          </p:cNvPr>
          <p:cNvSpPr/>
          <p:nvPr/>
        </p:nvSpPr>
        <p:spPr>
          <a:xfrm>
            <a:off x="815926" y="1529863"/>
            <a:ext cx="45719" cy="33621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92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E2859-C580-43D2-9140-807D4F1A058D}"/>
              </a:ext>
            </a:extLst>
          </p:cNvPr>
          <p:cNvSpPr txBox="1"/>
          <p:nvPr/>
        </p:nvSpPr>
        <p:spPr>
          <a:xfrm>
            <a:off x="126608" y="0"/>
            <a:ext cx="5594255"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Data Description</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9BAC7FD9-7BA7-42F5-B671-4F147D1DFCA0}"/>
              </a:ext>
            </a:extLst>
          </p:cNvPr>
          <p:cNvSpPr txBox="1"/>
          <p:nvPr/>
        </p:nvSpPr>
        <p:spPr>
          <a:xfrm>
            <a:off x="1466558" y="2082637"/>
            <a:ext cx="8508610"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t>The historic data of the cryptocurrencies have been collected from Yahoo finance website.</a:t>
            </a:r>
          </a:p>
          <a:p>
            <a:endParaRPr lang="en-US" dirty="0"/>
          </a:p>
          <a:p>
            <a:pPr marL="285750" indent="-285750">
              <a:buFont typeface="Wingdings" panose="05000000000000000000" pitchFamily="2" charset="2"/>
              <a:buChar char="ü"/>
            </a:pPr>
            <a:r>
              <a:rPr lang="en-US" dirty="0"/>
              <a:t>A historic data contains mainly 4 columns naming Open, High, Low, Close and Adjusted Close.</a:t>
            </a:r>
          </a:p>
          <a:p>
            <a:endParaRPr lang="en-US" dirty="0"/>
          </a:p>
          <a:p>
            <a:pPr marL="285750" indent="-285750">
              <a:buFont typeface="Wingdings" panose="05000000000000000000" pitchFamily="2" charset="2"/>
              <a:buChar char="ü"/>
            </a:pPr>
            <a:r>
              <a:rPr lang="en-US" dirty="0"/>
              <a:t>We only consider the close values and made a </a:t>
            </a:r>
            <a:r>
              <a:rPr lang="en-US" dirty="0" err="1"/>
              <a:t>dataframe</a:t>
            </a:r>
            <a:r>
              <a:rPr lang="en-US" dirty="0"/>
              <a:t> merging all the close values of 3 cryptocurrencies.</a:t>
            </a:r>
          </a:p>
        </p:txBody>
      </p:sp>
      <p:sp>
        <p:nvSpPr>
          <p:cNvPr id="5" name="Rectangle 4">
            <a:extLst>
              <a:ext uri="{FF2B5EF4-FFF2-40B4-BE49-F238E27FC236}">
                <a16:creationId xmlns:a16="http://schemas.microsoft.com/office/drawing/2014/main" id="{48E4C619-049D-4B74-8321-F3A5C01538EA}"/>
              </a:ext>
            </a:extLst>
          </p:cNvPr>
          <p:cNvSpPr/>
          <p:nvPr/>
        </p:nvSpPr>
        <p:spPr>
          <a:xfrm>
            <a:off x="856957" y="1364202"/>
            <a:ext cx="348878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5EDA911-4601-46FD-BC97-453206435835}"/>
              </a:ext>
            </a:extLst>
          </p:cNvPr>
          <p:cNvSpPr/>
          <p:nvPr/>
        </p:nvSpPr>
        <p:spPr>
          <a:xfrm>
            <a:off x="856957" y="1409921"/>
            <a:ext cx="45719" cy="26904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530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A246FC-7532-42D6-967A-26EF4E20B95B}"/>
              </a:ext>
            </a:extLst>
          </p:cNvPr>
          <p:cNvPicPr>
            <a:picLocks noChangeAspect="1"/>
          </p:cNvPicPr>
          <p:nvPr/>
        </p:nvPicPr>
        <p:blipFill>
          <a:blip r:embed="rId2"/>
          <a:stretch>
            <a:fillRect/>
          </a:stretch>
        </p:blipFill>
        <p:spPr>
          <a:xfrm>
            <a:off x="3578176" y="1932990"/>
            <a:ext cx="6667500" cy="4286250"/>
          </a:xfrm>
          <a:prstGeom prst="rect">
            <a:avLst/>
          </a:prstGeom>
          <a:ln w="38100">
            <a:solidFill>
              <a:schemeClr val="bg1"/>
            </a:solidFill>
          </a:ln>
        </p:spPr>
      </p:pic>
      <p:sp>
        <p:nvSpPr>
          <p:cNvPr id="3" name="TextBox 2">
            <a:extLst>
              <a:ext uri="{FF2B5EF4-FFF2-40B4-BE49-F238E27FC236}">
                <a16:creationId xmlns:a16="http://schemas.microsoft.com/office/drawing/2014/main" id="{1E7F6A15-7C90-4EA2-8D22-91EC8F5997CB}"/>
              </a:ext>
            </a:extLst>
          </p:cNvPr>
          <p:cNvSpPr txBox="1"/>
          <p:nvPr/>
        </p:nvSpPr>
        <p:spPr>
          <a:xfrm>
            <a:off x="244425" y="239151"/>
            <a:ext cx="9251267" cy="707886"/>
          </a:xfrm>
          <a:prstGeom prst="rect">
            <a:avLst/>
          </a:prstGeom>
          <a:noFill/>
        </p:spPr>
        <p:txBody>
          <a:bodyPr wrap="square" rtlCol="0">
            <a:spAutoFit/>
          </a:bodyPr>
          <a:lstStyle/>
          <a:p>
            <a:pPr algn="just"/>
            <a:r>
              <a:rPr lang="en-US" sz="2000" b="1" dirty="0">
                <a:effectLst>
                  <a:outerShdw blurRad="38100" dist="38100" dir="2700000" algn="tl">
                    <a:srgbClr val="000000">
                      <a:alpha val="43137"/>
                    </a:srgbClr>
                  </a:outerShdw>
                </a:effectLst>
                <a:latin typeface="Bahnschrift Light" panose="020B0502040204020203" pitchFamily="34" charset="0"/>
              </a:rPr>
              <a:t>Plots of daily data values of Bitcoin(</a:t>
            </a:r>
            <a:r>
              <a:rPr lang="en-US" sz="2000" b="1" dirty="0" err="1">
                <a:effectLst>
                  <a:outerShdw blurRad="38100" dist="38100" dir="2700000" algn="tl">
                    <a:srgbClr val="000000">
                      <a:alpha val="43137"/>
                    </a:srgbClr>
                  </a:outerShdw>
                </a:effectLst>
                <a:latin typeface="Bahnschrift Light" panose="020B0502040204020203" pitchFamily="34" charset="0"/>
              </a:rPr>
              <a:t>btc</a:t>
            </a:r>
            <a:r>
              <a:rPr lang="en-US" sz="2000" b="1" dirty="0">
                <a:effectLst>
                  <a:outerShdw blurRad="38100" dist="38100" dir="2700000" algn="tl">
                    <a:srgbClr val="000000">
                      <a:alpha val="43137"/>
                    </a:srgbClr>
                  </a:outerShdw>
                </a:effectLst>
                <a:latin typeface="Bahnschrift Light" panose="020B0502040204020203" pitchFamily="34" charset="0"/>
              </a:rPr>
              <a:t>), Ethereum (eth) and </a:t>
            </a:r>
            <a:r>
              <a:rPr lang="en-US" sz="2000" b="1" dirty="0" err="1">
                <a:effectLst>
                  <a:outerShdw blurRad="38100" dist="38100" dir="2700000" algn="tl">
                    <a:srgbClr val="000000">
                      <a:alpha val="43137"/>
                    </a:srgbClr>
                  </a:outerShdw>
                </a:effectLst>
                <a:latin typeface="Bahnschrift Light" panose="020B0502040204020203" pitchFamily="34" charset="0"/>
              </a:rPr>
              <a:t>Binance</a:t>
            </a:r>
            <a:r>
              <a:rPr lang="en-US" sz="2000" b="1" dirty="0">
                <a:effectLst>
                  <a:outerShdw blurRad="38100" dist="38100" dir="2700000" algn="tl">
                    <a:srgbClr val="000000">
                      <a:alpha val="43137"/>
                    </a:srgbClr>
                  </a:outerShdw>
                </a:effectLst>
                <a:latin typeface="Bahnschrift Light" panose="020B0502040204020203" pitchFamily="34" charset="0"/>
              </a:rPr>
              <a:t> (</a:t>
            </a:r>
            <a:r>
              <a:rPr lang="en-US" sz="2000" b="1" dirty="0" err="1">
                <a:effectLst>
                  <a:outerShdw blurRad="38100" dist="38100" dir="2700000" algn="tl">
                    <a:srgbClr val="000000">
                      <a:alpha val="43137"/>
                    </a:srgbClr>
                  </a:outerShdw>
                </a:effectLst>
                <a:latin typeface="Bahnschrift Light" panose="020B0502040204020203" pitchFamily="34" charset="0"/>
              </a:rPr>
              <a:t>bnc</a:t>
            </a:r>
            <a:r>
              <a:rPr lang="en-US" sz="2000" b="1" dirty="0">
                <a:effectLst>
                  <a:outerShdw blurRad="38100" dist="38100" dir="2700000" algn="tl">
                    <a:srgbClr val="000000">
                      <a:alpha val="43137"/>
                    </a:srgbClr>
                  </a:outerShdw>
                </a:effectLst>
                <a:latin typeface="Bahnschrift Light" panose="020B0502040204020203" pitchFamily="34" charset="0"/>
              </a:rPr>
              <a:t>) from year 2015 to year 2021:</a:t>
            </a:r>
            <a:endParaRPr lang="en-IN" sz="2000" b="1" dirty="0">
              <a:effectLst>
                <a:outerShdw blurRad="38100" dist="38100" dir="2700000" algn="tl">
                  <a:srgbClr val="000000">
                    <a:alpha val="43137"/>
                  </a:srgbClr>
                </a:outerShdw>
              </a:effectLst>
              <a:latin typeface="Bahnschrift Light" panose="020B0502040204020203" pitchFamily="34" charset="0"/>
            </a:endParaRPr>
          </a:p>
        </p:txBody>
      </p:sp>
      <p:sp>
        <p:nvSpPr>
          <p:cNvPr id="4" name="Rectangle 3">
            <a:extLst>
              <a:ext uri="{FF2B5EF4-FFF2-40B4-BE49-F238E27FC236}">
                <a16:creationId xmlns:a16="http://schemas.microsoft.com/office/drawing/2014/main" id="{3B8BF0DB-AE5F-431F-B131-2F0E8C43C6BB}"/>
              </a:ext>
            </a:extLst>
          </p:cNvPr>
          <p:cNvSpPr/>
          <p:nvPr/>
        </p:nvSpPr>
        <p:spPr>
          <a:xfrm>
            <a:off x="379828" y="1276644"/>
            <a:ext cx="692130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D65FAD91-D83B-4007-BBC0-7D2CC95C6B00}"/>
              </a:ext>
            </a:extLst>
          </p:cNvPr>
          <p:cNvCxnSpPr/>
          <p:nvPr/>
        </p:nvCxnSpPr>
        <p:spPr>
          <a:xfrm>
            <a:off x="379828" y="1434905"/>
            <a:ext cx="69635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179DC8-5EC2-4C65-96CB-C27B0236EC94}"/>
              </a:ext>
            </a:extLst>
          </p:cNvPr>
          <p:cNvCxnSpPr/>
          <p:nvPr/>
        </p:nvCxnSpPr>
        <p:spPr>
          <a:xfrm>
            <a:off x="3249637" y="1575582"/>
            <a:ext cx="0" cy="4937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B228A6-9A6A-44E5-A83B-4CF7009E1B84}"/>
              </a:ext>
            </a:extLst>
          </p:cNvPr>
          <p:cNvCxnSpPr/>
          <p:nvPr/>
        </p:nvCxnSpPr>
        <p:spPr>
          <a:xfrm>
            <a:off x="3137095" y="1575582"/>
            <a:ext cx="0" cy="4937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2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DF699-6F39-4039-8A58-7CE8B842C474}"/>
              </a:ext>
            </a:extLst>
          </p:cNvPr>
          <p:cNvSpPr txBox="1"/>
          <p:nvPr/>
        </p:nvSpPr>
        <p:spPr>
          <a:xfrm>
            <a:off x="232116" y="0"/>
            <a:ext cx="8918917"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hnschrift SemiBold Condensed" panose="020B0502040204020203" pitchFamily="34" charset="0"/>
              </a:rPr>
              <a:t>Detection of Non-stationarity</a:t>
            </a:r>
            <a:endParaRPr lang="en-IN" sz="6000" b="1"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Box 3">
            <a:extLst>
              <a:ext uri="{FF2B5EF4-FFF2-40B4-BE49-F238E27FC236}">
                <a16:creationId xmlns:a16="http://schemas.microsoft.com/office/drawing/2014/main" id="{C2FDE1D4-D170-426E-BA6F-DDE3B4247F02}"/>
              </a:ext>
            </a:extLst>
          </p:cNvPr>
          <p:cNvSpPr txBox="1"/>
          <p:nvPr/>
        </p:nvSpPr>
        <p:spPr>
          <a:xfrm>
            <a:off x="787788" y="2183060"/>
            <a:ext cx="11015005" cy="2585323"/>
          </a:xfrm>
          <a:prstGeom prst="rect">
            <a:avLst/>
          </a:prstGeom>
          <a:noFill/>
        </p:spPr>
        <p:txBody>
          <a:bodyPr wrap="square" rtlCol="0">
            <a:spAutoFit/>
          </a:bodyPr>
          <a:lstStyle/>
          <a:p>
            <a:pPr marL="285750" indent="-285750">
              <a:buFont typeface="Wingdings" panose="05000000000000000000" pitchFamily="2" charset="2"/>
              <a:buChar char="ü"/>
            </a:pPr>
            <a:r>
              <a:rPr lang="en-US" dirty="0"/>
              <a:t>Stationary series has statistical properties which do not change over time</a:t>
            </a:r>
          </a:p>
          <a:p>
            <a:endParaRPr lang="en-US" dirty="0"/>
          </a:p>
          <a:p>
            <a:pPr marL="285750" indent="-285750">
              <a:buFont typeface="Wingdings" panose="05000000000000000000" pitchFamily="2" charset="2"/>
              <a:buChar char="ü"/>
            </a:pPr>
            <a:r>
              <a:rPr lang="en-US" dirty="0"/>
              <a:t>Here we mean weak stationary or covariance stationary</a:t>
            </a:r>
          </a:p>
          <a:p>
            <a:endParaRPr lang="en-US" dirty="0"/>
          </a:p>
          <a:p>
            <a:pPr marL="285750" indent="-285750">
              <a:buFont typeface="Wingdings" panose="05000000000000000000" pitchFamily="2" charset="2"/>
              <a:buChar char="ü"/>
            </a:pPr>
            <a:r>
              <a:rPr lang="en-US" dirty="0"/>
              <a:t>Our assumption here : the first two moments and their joint moment do not change over time</a:t>
            </a:r>
          </a:p>
          <a:p>
            <a:endParaRPr lang="en-US" dirty="0"/>
          </a:p>
          <a:p>
            <a:pPr marL="285750" indent="-285750">
              <a:buFont typeface="Wingdings" panose="05000000000000000000" pitchFamily="2" charset="2"/>
              <a:buChar char="ü"/>
            </a:pPr>
            <a:r>
              <a:rPr lang="en-US" dirty="0"/>
              <a:t>Performed Augmented Dickey-Fuller test to check stationarity of each type of cryptocurrency</a:t>
            </a:r>
          </a:p>
          <a:p>
            <a:r>
              <a:rPr lang="en-US" dirty="0"/>
              <a:t> </a:t>
            </a:r>
          </a:p>
          <a:p>
            <a:pPr marL="285750" indent="-285750">
              <a:buFont typeface="Wingdings" panose="05000000000000000000" pitchFamily="2" charset="2"/>
              <a:buChar char="ü"/>
            </a:pPr>
            <a:r>
              <a:rPr lang="en-US" dirty="0"/>
              <a:t>Augmented Dickey-Fuller test is extended version of Dickey-Fuller test </a:t>
            </a:r>
            <a:endParaRPr lang="en-IN" dirty="0"/>
          </a:p>
        </p:txBody>
      </p:sp>
    </p:spTree>
    <p:extLst>
      <p:ext uri="{BB962C8B-B14F-4D97-AF65-F5344CB8AC3E}">
        <p14:creationId xmlns:p14="http://schemas.microsoft.com/office/powerpoint/2010/main" val="275797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3488A-E6D0-4F1E-9BD2-16976754C598}"/>
              </a:ext>
            </a:extLst>
          </p:cNvPr>
          <p:cNvSpPr txBox="1"/>
          <p:nvPr/>
        </p:nvSpPr>
        <p:spPr>
          <a:xfrm>
            <a:off x="253218" y="243394"/>
            <a:ext cx="6907237" cy="707886"/>
          </a:xfrm>
          <a:prstGeom prst="rect">
            <a:avLst/>
          </a:prstGeom>
          <a:noFill/>
        </p:spPr>
        <p:txBody>
          <a:bodyPr wrap="square" rtlCol="0">
            <a:spAutoFit/>
          </a:bodyPr>
          <a:lstStyle/>
          <a:p>
            <a:r>
              <a:rPr lang="en-US" sz="4000" dirty="0">
                <a:latin typeface="Bahnschrift SemiBold Condensed" panose="020B0502040204020203" pitchFamily="34" charset="0"/>
              </a:rPr>
              <a:t>Augmented Dickey Fuller (ADF) test</a:t>
            </a:r>
            <a:endParaRPr lang="en-IN" sz="4000" dirty="0">
              <a:latin typeface="Bahnschrift SemiBold Condensed" panose="020B0502040204020203"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A3AF74-CD4A-4A21-B8B2-48CB93E38400}"/>
                  </a:ext>
                </a:extLst>
              </p:cNvPr>
              <p:cNvSpPr txBox="1"/>
              <p:nvPr/>
            </p:nvSpPr>
            <p:spPr>
              <a:xfrm>
                <a:off x="1891517" y="4032177"/>
                <a:ext cx="7146388" cy="923330"/>
              </a:xfrm>
              <a:prstGeom prst="rect">
                <a:avLst/>
              </a:prstGeom>
              <a:noFill/>
            </p:spPr>
            <p:txBody>
              <a:bodyPr wrap="square" rtlCol="0">
                <a:spAutoFit/>
              </a:bodyPr>
              <a:lstStyle/>
              <a:p>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0</m:t>
                        </m:r>
                      </m:sub>
                    </m:sSub>
                  </m:oMath>
                </a14:m>
                <a:r>
                  <a:rPr lang="en-IN" dirty="0"/>
                  <a:t>: Time Series is Non- Stationary</a:t>
                </a:r>
              </a:p>
              <a:p>
                <a:r>
                  <a:rPr lang="en-US" dirty="0"/>
                  <a:t> </a:t>
                </a:r>
                <a:r>
                  <a:rPr lang="en-IN" dirty="0"/>
                  <a:t>                         vs</a:t>
                </a:r>
              </a:p>
              <a:p>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𝐻</m:t>
                        </m:r>
                      </m:e>
                      <m:sub>
                        <m:r>
                          <a:rPr lang="en-IN" i="1" smtClean="0">
                            <a:latin typeface="Cambria Math" panose="02040503050406030204" pitchFamily="18" charset="0"/>
                          </a:rPr>
                          <m:t>1</m:t>
                        </m:r>
                      </m:sub>
                    </m:sSub>
                  </m:oMath>
                </a14:m>
                <a:r>
                  <a:rPr lang="en-IN" dirty="0"/>
                  <a:t>: Time Series is Stationary</a:t>
                </a:r>
              </a:p>
            </p:txBody>
          </p:sp>
        </mc:Choice>
        <mc:Fallback xmlns="">
          <p:sp>
            <p:nvSpPr>
              <p:cNvPr id="4" name="TextBox 3">
                <a:extLst>
                  <a:ext uri="{FF2B5EF4-FFF2-40B4-BE49-F238E27FC236}">
                    <a16:creationId xmlns:a16="http://schemas.microsoft.com/office/drawing/2014/main" id="{B5A3AF74-CD4A-4A21-B8B2-48CB93E38400}"/>
                  </a:ext>
                </a:extLst>
              </p:cNvPr>
              <p:cNvSpPr txBox="1">
                <a:spLocks noRot="1" noChangeAspect="1" noMove="1" noResize="1" noEditPoints="1" noAdjustHandles="1" noChangeArrowheads="1" noChangeShapeType="1" noTextEdit="1"/>
              </p:cNvSpPr>
              <p:nvPr/>
            </p:nvSpPr>
            <p:spPr>
              <a:xfrm>
                <a:off x="1891517" y="4032177"/>
                <a:ext cx="7146388" cy="923330"/>
              </a:xfrm>
              <a:prstGeom prst="rect">
                <a:avLst/>
              </a:prstGeom>
              <a:blipFill>
                <a:blip r:embed="rId2"/>
                <a:stretch>
                  <a:fillRect t="-3289"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12FEFEC-7054-47BD-8B0C-EABC46CB4D51}"/>
                  </a:ext>
                </a:extLst>
              </p:cNvPr>
              <p:cNvSpPr txBox="1"/>
              <p:nvPr/>
            </p:nvSpPr>
            <p:spPr>
              <a:xfrm>
                <a:off x="708463" y="1162649"/>
                <a:ext cx="6907237" cy="8814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i="0" smtClean="0">
                          <a:latin typeface="Cambria Math" panose="02040503050406030204" pitchFamily="18" charset="0"/>
                        </a:rPr>
                        <m:t>Δ</m:t>
                      </m:r>
                      <m:sSub>
                        <m:sSubPr>
                          <m:ctrlPr>
                            <a:rPr lang="en-IN" i="1" smtClean="0">
                              <a:latin typeface="Cambria Math" panose="02040503050406030204" pitchFamily="18" charset="0"/>
                            </a:rPr>
                          </m:ctrlPr>
                        </m:sSubPr>
                        <m:e>
                          <m:r>
                            <a:rPr lang="en-IN" i="1" smtClean="0">
                              <a:latin typeface="Cambria Math" panose="02040503050406030204" pitchFamily="18" charset="0"/>
                            </a:rPr>
                            <m:t>𝑋</m:t>
                          </m:r>
                        </m:e>
                        <m:sub>
                          <m:r>
                            <a:rPr lang="en-IN" i="1" smtClean="0">
                              <a:latin typeface="Cambria Math" panose="02040503050406030204" pitchFamily="18" charset="0"/>
                            </a:rPr>
                            <m:t>𝑡</m:t>
                          </m:r>
                        </m:sub>
                      </m:sSub>
                      <m:r>
                        <a:rPr lang="en-IN" i="1" smtClean="0">
                          <a:latin typeface="Cambria Math" panose="02040503050406030204" pitchFamily="18" charset="0"/>
                        </a:rPr>
                        <m:t>= </m:t>
                      </m:r>
                      <m:r>
                        <a:rPr lang="en-IN" i="1" smtClean="0">
                          <a:latin typeface="Cambria Math" panose="02040503050406030204" pitchFamily="18" charset="0"/>
                        </a:rPr>
                        <m:t>𝛼</m:t>
                      </m:r>
                      <m:r>
                        <a:rPr lang="en-IN" i="1" smtClean="0">
                          <a:latin typeface="Cambria Math" panose="02040503050406030204" pitchFamily="18" charset="0"/>
                        </a:rPr>
                        <m:t>+ </m:t>
                      </m:r>
                      <m:r>
                        <m:rPr>
                          <m:sty m:val="p"/>
                        </m:rPr>
                        <a:rPr lang="el-GR" i="1" smtClean="0">
                          <a:latin typeface="Cambria Math" panose="02040503050406030204" pitchFamily="18" charset="0"/>
                        </a:rPr>
                        <m:t>β</m:t>
                      </m:r>
                      <m:r>
                        <a:rPr lang="en-US" b="0" i="1" smtClean="0">
                          <a:latin typeface="Cambria Math" panose="02040503050406030204" pitchFamily="18" charset="0"/>
                        </a:rPr>
                        <m:t>𝑡</m:t>
                      </m:r>
                      <m:r>
                        <a:rPr lang="en-IN" i="1" smtClean="0">
                          <a:latin typeface="Cambria Math" panose="02040503050406030204" pitchFamily="18" charset="0"/>
                        </a:rPr>
                        <m:t>+ </m:t>
                      </m:r>
                      <m:r>
                        <a:rPr lang="en-IN" i="1" smtClean="0">
                          <a:latin typeface="Cambria Math" panose="02040503050406030204" pitchFamily="18" charset="0"/>
                        </a:rPr>
                        <m:t>𝛾</m:t>
                      </m:r>
                      <m:sSub>
                        <m:sSubPr>
                          <m:ctrlPr>
                            <a:rPr lang="en-IN" i="1" smtClean="0">
                              <a:latin typeface="Cambria Math" panose="02040503050406030204" pitchFamily="18" charset="0"/>
                            </a:rPr>
                          </m:ctrlPr>
                        </m:sSubPr>
                        <m:e>
                          <m:r>
                            <a:rPr lang="en-IN"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IN" i="1" smtClean="0">
                          <a:latin typeface="Cambria Math" panose="02040503050406030204" pitchFamily="18" charset="0"/>
                        </a:rPr>
                        <m:t> + </m:t>
                      </m:r>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IN" i="1" smtClean="0">
                              <a:latin typeface="Cambria Math" panose="02040503050406030204" pitchFamily="18" charset="0"/>
                            </a:rPr>
                            <m:t>𝑝</m:t>
                          </m:r>
                        </m:sup>
                        <m:e>
                          <m:sSub>
                            <m:sSubPr>
                              <m:ctrlPr>
                                <a:rPr lang="en-IN" i="1">
                                  <a:latin typeface="Cambria Math" panose="02040503050406030204" pitchFamily="18" charset="0"/>
                                </a:rPr>
                              </m:ctrlPr>
                            </m:sSubPr>
                            <m:e>
                              <m:r>
                                <a:rPr lang="en-IN" i="1">
                                  <a:latin typeface="Cambria Math" panose="02040503050406030204" pitchFamily="18" charset="0"/>
                                </a:rPr>
                                <m:t>𝛿</m:t>
                              </m:r>
                            </m:e>
                            <m:sub>
                              <m:r>
                                <a:rPr lang="en-IN" i="1">
                                  <a:latin typeface="Cambria Math" panose="02040503050406030204" pitchFamily="18" charset="0"/>
                                </a:rPr>
                                <m:t>𝑗</m:t>
                              </m:r>
                            </m:sub>
                          </m:sSub>
                          <m:r>
                            <m:rPr>
                              <m:sty m:val="p"/>
                            </m:rPr>
                            <a:rPr lang="en-IN">
                              <a:latin typeface="Cambria Math" panose="02040503050406030204" pitchFamily="18" charset="0"/>
                            </a:rPr>
                            <m:t>Δ</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sub>
                          </m:sSub>
                        </m:e>
                      </m:nary>
                      <m:r>
                        <a:rPr lang="en-IN" i="1" smtClean="0">
                          <a:latin typeface="Cambria Math" panose="02040503050406030204" pitchFamily="18" charset="0"/>
                        </a:rPr>
                        <m:t> + </m:t>
                      </m:r>
                      <m:sSub>
                        <m:sSubPr>
                          <m:ctrlPr>
                            <a:rPr lang="en-IN" i="1" smtClean="0">
                              <a:latin typeface="Cambria Math" panose="02040503050406030204" pitchFamily="18" charset="0"/>
                            </a:rPr>
                          </m:ctrlPr>
                        </m:sSubPr>
                        <m:e>
                          <m:r>
                            <a:rPr lang="en-IN" i="1" smtClean="0">
                              <a:latin typeface="Cambria Math" panose="02040503050406030204" pitchFamily="18" charset="0"/>
                            </a:rPr>
                            <m:t>𝜖</m:t>
                          </m:r>
                        </m:e>
                        <m:sub>
                          <m:r>
                            <a:rPr lang="en-IN" i="1" smtClean="0">
                              <a:latin typeface="Cambria Math" panose="02040503050406030204" pitchFamily="18" charset="0"/>
                            </a:rPr>
                            <m:t>𝑡</m:t>
                          </m:r>
                        </m:sub>
                      </m:sSub>
                    </m:oMath>
                  </m:oMathPara>
                </a14:m>
                <a:endParaRPr lang="en-IN" dirty="0"/>
              </a:p>
            </p:txBody>
          </p:sp>
        </mc:Choice>
        <mc:Fallback xmlns="">
          <p:sp>
            <p:nvSpPr>
              <p:cNvPr id="2" name="TextBox 1">
                <a:extLst>
                  <a:ext uri="{FF2B5EF4-FFF2-40B4-BE49-F238E27FC236}">
                    <a16:creationId xmlns:a16="http://schemas.microsoft.com/office/drawing/2014/main" id="{212FEFEC-7054-47BD-8B0C-EABC46CB4D51}"/>
                  </a:ext>
                </a:extLst>
              </p:cNvPr>
              <p:cNvSpPr txBox="1">
                <a:spLocks noRot="1" noChangeAspect="1" noMove="1" noResize="1" noEditPoints="1" noAdjustHandles="1" noChangeArrowheads="1" noChangeShapeType="1" noTextEdit="1"/>
              </p:cNvSpPr>
              <p:nvPr/>
            </p:nvSpPr>
            <p:spPr>
              <a:xfrm>
                <a:off x="708463" y="1162649"/>
                <a:ext cx="6907237" cy="881460"/>
              </a:xfrm>
              <a:prstGeom prst="rect">
                <a:avLst/>
              </a:prstGeom>
              <a:blipFill>
                <a:blip r:embed="rId3"/>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998BE67-AE97-437E-8D76-DDC69F001B0F}"/>
              </a:ext>
            </a:extLst>
          </p:cNvPr>
          <p:cNvSpPr txBox="1"/>
          <p:nvPr/>
        </p:nvSpPr>
        <p:spPr>
          <a:xfrm>
            <a:off x="583808" y="1049490"/>
            <a:ext cx="1280160"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Model</a:t>
            </a:r>
            <a:r>
              <a:rPr lang="en-US" dirty="0"/>
              <a:t>:</a:t>
            </a:r>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D201D9-9D76-4483-9262-34743B3CD4E6}"/>
                  </a:ext>
                </a:extLst>
              </p:cNvPr>
              <p:cNvSpPr txBox="1"/>
              <p:nvPr/>
            </p:nvSpPr>
            <p:spPr>
              <a:xfrm>
                <a:off x="2622939" y="2202439"/>
                <a:ext cx="3094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2" name="TextBox 11">
                <a:extLst>
                  <a:ext uri="{FF2B5EF4-FFF2-40B4-BE49-F238E27FC236}">
                    <a16:creationId xmlns:a16="http://schemas.microsoft.com/office/drawing/2014/main" id="{EAD201D9-9D76-4483-9262-34743B3CD4E6}"/>
                  </a:ext>
                </a:extLst>
              </p:cNvPr>
              <p:cNvSpPr txBox="1">
                <a:spLocks noRot="1" noChangeAspect="1" noMove="1" noResize="1" noEditPoints="1" noAdjustHandles="1" noChangeArrowheads="1" noChangeShapeType="1" noTextEdit="1"/>
              </p:cNvSpPr>
              <p:nvPr/>
            </p:nvSpPr>
            <p:spPr>
              <a:xfrm>
                <a:off x="2622939" y="2202439"/>
                <a:ext cx="309488"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9DD464-370E-4836-A514-3D6DB626A446}"/>
                  </a:ext>
                </a:extLst>
              </p:cNvPr>
              <p:cNvSpPr txBox="1"/>
              <p:nvPr/>
            </p:nvSpPr>
            <p:spPr>
              <a:xfrm rot="10800000" flipH="1" flipV="1">
                <a:off x="2620255" y="2608407"/>
                <a:ext cx="227620" cy="3701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𝛽</m:t>
                      </m:r>
                    </m:oMath>
                  </m:oMathPara>
                </a14:m>
                <a:endParaRPr lang="en-IN" dirty="0"/>
              </a:p>
            </p:txBody>
          </p:sp>
        </mc:Choice>
        <mc:Fallback xmlns="">
          <p:sp>
            <p:nvSpPr>
              <p:cNvPr id="13" name="TextBox 12">
                <a:extLst>
                  <a:ext uri="{FF2B5EF4-FFF2-40B4-BE49-F238E27FC236}">
                    <a16:creationId xmlns:a16="http://schemas.microsoft.com/office/drawing/2014/main" id="{2C9DD464-370E-4836-A514-3D6DB626A446}"/>
                  </a:ext>
                </a:extLst>
              </p:cNvPr>
              <p:cNvSpPr txBox="1">
                <a:spLocks noRot="1" noChangeAspect="1" noMove="1" noResize="1" noEditPoints="1" noAdjustHandles="1" noChangeArrowheads="1" noChangeShapeType="1" noTextEdit="1"/>
              </p:cNvSpPr>
              <p:nvPr/>
            </p:nvSpPr>
            <p:spPr>
              <a:xfrm rot="10800000" flipH="1" flipV="1">
                <a:off x="2620255" y="2608407"/>
                <a:ext cx="227620" cy="370192"/>
              </a:xfrm>
              <a:prstGeom prst="rect">
                <a:avLst/>
              </a:prstGeom>
              <a:blipFill>
                <a:blip r:embed="rId5"/>
                <a:stretch>
                  <a:fillRect l="-8108" r="-51351" b="-14754"/>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13E7EA47-47D4-4506-B249-AC8C70945C90}"/>
              </a:ext>
            </a:extLst>
          </p:cNvPr>
          <p:cNvSpPr txBox="1"/>
          <p:nvPr/>
        </p:nvSpPr>
        <p:spPr>
          <a:xfrm>
            <a:off x="1863968" y="1927496"/>
            <a:ext cx="1048044" cy="369332"/>
          </a:xfrm>
          <a:prstGeom prst="rect">
            <a:avLst/>
          </a:prstGeom>
          <a:noFill/>
        </p:spPr>
        <p:txBody>
          <a:bodyPr wrap="square" rtlCol="0">
            <a:spAutoFit/>
          </a:bodyPr>
          <a:lstStyle/>
          <a:p>
            <a:r>
              <a:rPr lang="en-US" dirty="0"/>
              <a:t>Where,</a:t>
            </a:r>
            <a:endParaRPr lang="en-IN" dirty="0"/>
          </a:p>
        </p:txBody>
      </p:sp>
      <p:sp>
        <p:nvSpPr>
          <p:cNvPr id="9" name="TextBox 8">
            <a:extLst>
              <a:ext uri="{FF2B5EF4-FFF2-40B4-BE49-F238E27FC236}">
                <a16:creationId xmlns:a16="http://schemas.microsoft.com/office/drawing/2014/main" id="{E6047DB4-D551-4B9F-873E-49AA94508D97}"/>
              </a:ext>
            </a:extLst>
          </p:cNvPr>
          <p:cNvSpPr txBox="1"/>
          <p:nvPr/>
        </p:nvSpPr>
        <p:spPr>
          <a:xfrm>
            <a:off x="2845190" y="2267695"/>
            <a:ext cx="1723291" cy="369332"/>
          </a:xfrm>
          <a:prstGeom prst="rect">
            <a:avLst/>
          </a:prstGeom>
          <a:noFill/>
        </p:spPr>
        <p:txBody>
          <a:bodyPr wrap="square" rtlCol="0">
            <a:spAutoFit/>
          </a:bodyPr>
          <a:lstStyle/>
          <a:p>
            <a:r>
              <a:rPr lang="en-US" dirty="0"/>
              <a:t>= intercept</a:t>
            </a:r>
            <a:endParaRPr lang="en-IN" dirty="0"/>
          </a:p>
        </p:txBody>
      </p:sp>
      <p:sp>
        <p:nvSpPr>
          <p:cNvPr id="17" name="TextBox 16">
            <a:extLst>
              <a:ext uri="{FF2B5EF4-FFF2-40B4-BE49-F238E27FC236}">
                <a16:creationId xmlns:a16="http://schemas.microsoft.com/office/drawing/2014/main" id="{AAE511F9-4410-407E-9091-7536093E1B16}"/>
              </a:ext>
            </a:extLst>
          </p:cNvPr>
          <p:cNvSpPr txBox="1"/>
          <p:nvPr/>
        </p:nvSpPr>
        <p:spPr>
          <a:xfrm>
            <a:off x="2845190" y="2645904"/>
            <a:ext cx="4614203" cy="369332"/>
          </a:xfrm>
          <a:prstGeom prst="rect">
            <a:avLst/>
          </a:prstGeom>
          <a:noFill/>
        </p:spPr>
        <p:txBody>
          <a:bodyPr wrap="square" rtlCol="0">
            <a:spAutoFit/>
          </a:bodyPr>
          <a:lstStyle/>
          <a:p>
            <a:r>
              <a:rPr lang="en-US" dirty="0"/>
              <a:t>= the coefficient on a time trend series </a:t>
            </a:r>
            <a:endParaRPr lang="en-IN" dirty="0"/>
          </a:p>
        </p:txBody>
      </p:sp>
      <p:sp>
        <p:nvSpPr>
          <p:cNvPr id="18" name="TextBox 17">
            <a:extLst>
              <a:ext uri="{FF2B5EF4-FFF2-40B4-BE49-F238E27FC236}">
                <a16:creationId xmlns:a16="http://schemas.microsoft.com/office/drawing/2014/main" id="{4D1E612A-179C-44DE-89E0-666241EE920E}"/>
              </a:ext>
            </a:extLst>
          </p:cNvPr>
          <p:cNvSpPr txBox="1"/>
          <p:nvPr/>
        </p:nvSpPr>
        <p:spPr>
          <a:xfrm>
            <a:off x="2605600" y="2988900"/>
            <a:ext cx="4951827"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  </a:t>
            </a:r>
            <a:r>
              <a:rPr lang="en-US" dirty="0">
                <a:latin typeface="Cambria Math" panose="02040503050406030204" pitchFamily="18" charset="0"/>
                <a:ea typeface="Cambria Math" panose="02040503050406030204" pitchFamily="18" charset="0"/>
              </a:rPr>
              <a:t>= </a:t>
            </a:r>
            <a:r>
              <a:rPr lang="en-US" dirty="0"/>
              <a:t>the order of Autoregressive Process</a:t>
            </a:r>
            <a:endParaRPr lang="en-IN" dirty="0"/>
          </a:p>
        </p:txBody>
      </p:sp>
      <p:sp>
        <p:nvSpPr>
          <p:cNvPr id="19" name="TextBox 18">
            <a:extLst>
              <a:ext uri="{FF2B5EF4-FFF2-40B4-BE49-F238E27FC236}">
                <a16:creationId xmlns:a16="http://schemas.microsoft.com/office/drawing/2014/main" id="{BDD6AECC-6CA9-48BF-A50B-3B83CACF6E52}"/>
              </a:ext>
            </a:extLst>
          </p:cNvPr>
          <p:cNvSpPr txBox="1"/>
          <p:nvPr/>
        </p:nvSpPr>
        <p:spPr>
          <a:xfrm>
            <a:off x="583808" y="3395729"/>
            <a:ext cx="2482363"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Hypothesis:</a:t>
            </a:r>
            <a:endParaRPr lang="en-IN" b="1" u="sng" dirty="0">
              <a:latin typeface="Agency FB" panose="020B05030202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D8C7EBE-04A3-4999-AC26-A6810147B6AF}"/>
                  </a:ext>
                </a:extLst>
              </p:cNvPr>
              <p:cNvSpPr txBox="1"/>
              <p:nvPr/>
            </p:nvSpPr>
            <p:spPr>
              <a:xfrm>
                <a:off x="5486395" y="4050304"/>
                <a:ext cx="2482363" cy="369332"/>
              </a:xfrm>
              <a:prstGeom prst="rect">
                <a:avLst/>
              </a:prstGeom>
              <a:noFill/>
            </p:spPr>
            <p:txBody>
              <a:bodyPr wrap="square" rtlCol="0">
                <a:spAutoFit/>
              </a:bodyPr>
              <a:lstStyle/>
              <a:p>
                <a:r>
                  <a:rPr lang="en-IN" dirty="0"/>
                  <a:t>(</a:t>
                </a:r>
                <a14:m>
                  <m:oMath xmlns:m="http://schemas.openxmlformats.org/officeDocument/2006/math">
                    <m:r>
                      <a:rPr lang="en-IN" i="1" smtClean="0">
                        <a:latin typeface="Cambria Math" panose="02040503050406030204" pitchFamily="18" charset="0"/>
                      </a:rPr>
                      <m:t>𝛾</m:t>
                    </m:r>
                    <m:r>
                      <a:rPr lang="en-IN" i="1" smtClean="0">
                        <a:latin typeface="Cambria Math" panose="02040503050406030204" pitchFamily="18" charset="0"/>
                      </a:rPr>
                      <m:t>= 0)</m:t>
                    </m:r>
                  </m:oMath>
                </a14:m>
                <a:endParaRPr lang="en-IN" dirty="0"/>
              </a:p>
            </p:txBody>
          </p:sp>
        </mc:Choice>
        <mc:Fallback xmlns="">
          <p:sp>
            <p:nvSpPr>
              <p:cNvPr id="20" name="TextBox 19">
                <a:extLst>
                  <a:ext uri="{FF2B5EF4-FFF2-40B4-BE49-F238E27FC236}">
                    <a16:creationId xmlns:a16="http://schemas.microsoft.com/office/drawing/2014/main" id="{5D8C7EBE-04A3-4999-AC26-A6810147B6AF}"/>
                  </a:ext>
                </a:extLst>
              </p:cNvPr>
              <p:cNvSpPr txBox="1">
                <a:spLocks noRot="1" noChangeAspect="1" noMove="1" noResize="1" noEditPoints="1" noAdjustHandles="1" noChangeArrowheads="1" noChangeShapeType="1" noTextEdit="1"/>
              </p:cNvSpPr>
              <p:nvPr/>
            </p:nvSpPr>
            <p:spPr>
              <a:xfrm>
                <a:off x="5486395" y="4050304"/>
                <a:ext cx="2482363" cy="369332"/>
              </a:xfrm>
              <a:prstGeom prst="rect">
                <a:avLst/>
              </a:prstGeom>
              <a:blipFill>
                <a:blip r:embed="rId6"/>
                <a:stretch>
                  <a:fillRect l="-196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A4047AB-A95B-433B-A612-6F006743DBA9}"/>
                  </a:ext>
                </a:extLst>
              </p:cNvPr>
              <p:cNvSpPr txBox="1"/>
              <p:nvPr/>
            </p:nvSpPr>
            <p:spPr>
              <a:xfrm>
                <a:off x="4720294" y="4586175"/>
                <a:ext cx="12660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r>
                            <a:rPr lang="en-IN" i="1" smtClean="0">
                              <a:latin typeface="Cambria Math" panose="02040503050406030204" pitchFamily="18" charset="0"/>
                            </a:rPr>
                            <m:t>𝛾</m:t>
                          </m:r>
                          <m:r>
                            <a:rPr lang="en-IN" i="1" smtClean="0">
                              <a:latin typeface="Cambria Math" panose="02040503050406030204" pitchFamily="18" charset="0"/>
                            </a:rPr>
                            <m:t>&lt; 0</m:t>
                          </m:r>
                        </m:e>
                      </m:d>
                    </m:oMath>
                  </m:oMathPara>
                </a14:m>
                <a:endParaRPr lang="en-IN" dirty="0"/>
              </a:p>
            </p:txBody>
          </p:sp>
        </mc:Choice>
        <mc:Fallback xmlns="">
          <p:sp>
            <p:nvSpPr>
              <p:cNvPr id="21" name="TextBox 20">
                <a:extLst>
                  <a:ext uri="{FF2B5EF4-FFF2-40B4-BE49-F238E27FC236}">
                    <a16:creationId xmlns:a16="http://schemas.microsoft.com/office/drawing/2014/main" id="{1A4047AB-A95B-433B-A612-6F006743DBA9}"/>
                  </a:ext>
                </a:extLst>
              </p:cNvPr>
              <p:cNvSpPr txBox="1">
                <a:spLocks noRot="1" noChangeAspect="1" noMove="1" noResize="1" noEditPoints="1" noAdjustHandles="1" noChangeArrowheads="1" noChangeShapeType="1" noTextEdit="1"/>
              </p:cNvSpPr>
              <p:nvPr/>
            </p:nvSpPr>
            <p:spPr>
              <a:xfrm>
                <a:off x="4720294" y="4586175"/>
                <a:ext cx="1266093" cy="369332"/>
              </a:xfrm>
              <a:prstGeom prst="rect">
                <a:avLst/>
              </a:prstGeom>
              <a:blipFill>
                <a:blip r:embed="rId7"/>
                <a:stretch>
                  <a:fillRect b="-6557"/>
                </a:stretch>
              </a:blipFill>
            </p:spPr>
            <p:txBody>
              <a:bodyPr/>
              <a:lstStyle/>
              <a:p>
                <a:r>
                  <a:rPr lang="en-IN">
                    <a:noFill/>
                  </a:rPr>
                  <a:t> </a:t>
                </a:r>
              </a:p>
            </p:txBody>
          </p:sp>
        </mc:Fallback>
      </mc:AlternateContent>
    </p:spTree>
    <p:extLst>
      <p:ext uri="{BB962C8B-B14F-4D97-AF65-F5344CB8AC3E}">
        <p14:creationId xmlns:p14="http://schemas.microsoft.com/office/powerpoint/2010/main" val="3122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70595-BCEB-468E-8632-4E2CED6DBE70}"/>
              </a:ext>
            </a:extLst>
          </p:cNvPr>
          <p:cNvSpPr txBox="1"/>
          <p:nvPr/>
        </p:nvSpPr>
        <p:spPr>
          <a:xfrm>
            <a:off x="1945052" y="3756073"/>
            <a:ext cx="8721969"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t>This is a left tail test.</a:t>
            </a:r>
          </a:p>
          <a:p>
            <a:endParaRPr lang="en-US" dirty="0"/>
          </a:p>
          <a:p>
            <a:pPr marL="285750" indent="-285750">
              <a:buFont typeface="Wingdings" panose="05000000000000000000" pitchFamily="2" charset="2"/>
              <a:buChar char="ü"/>
            </a:pPr>
            <a:r>
              <a:rPr lang="en-US" dirty="0"/>
              <a:t>We will reject the null hypothesis against the alternative at 5% level of significance if the observed value of the test statistic is less than the critical values of Dickey Fuller t distribution.</a:t>
            </a:r>
          </a:p>
          <a:p>
            <a:endParaRPr lang="en-US" dirty="0"/>
          </a:p>
          <a:p>
            <a:pPr marL="285750" indent="-285750">
              <a:buFont typeface="Wingdings" panose="05000000000000000000" pitchFamily="2" charset="2"/>
              <a:buChar char="ü"/>
            </a:pPr>
            <a:r>
              <a:rPr lang="en-US" dirty="0"/>
              <a:t>Will conclude the series is stationary. </a:t>
            </a:r>
            <a:endParaRPr lang="en-IN" dirty="0"/>
          </a:p>
        </p:txBody>
      </p:sp>
      <p:sp>
        <p:nvSpPr>
          <p:cNvPr id="3" name="TextBox 2">
            <a:extLst>
              <a:ext uri="{FF2B5EF4-FFF2-40B4-BE49-F238E27FC236}">
                <a16:creationId xmlns:a16="http://schemas.microsoft.com/office/drawing/2014/main" id="{CCDFF80D-7EF6-4367-888B-4D174483F799}"/>
              </a:ext>
            </a:extLst>
          </p:cNvPr>
          <p:cNvSpPr txBox="1"/>
          <p:nvPr/>
        </p:nvSpPr>
        <p:spPr>
          <a:xfrm>
            <a:off x="525585" y="1097294"/>
            <a:ext cx="4346917"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Test Statistic:</a:t>
            </a:r>
            <a:endParaRPr lang="en-IN" b="1" u="sng" dirty="0">
              <a:latin typeface="Agency FB" panose="020B0503020202020204" pitchFamily="34" charset="0"/>
            </a:endParaRPr>
          </a:p>
        </p:txBody>
      </p:sp>
      <p:sp>
        <p:nvSpPr>
          <p:cNvPr id="4" name="TextBox 3">
            <a:extLst>
              <a:ext uri="{FF2B5EF4-FFF2-40B4-BE49-F238E27FC236}">
                <a16:creationId xmlns:a16="http://schemas.microsoft.com/office/drawing/2014/main" id="{7A383C40-52CA-4964-A347-982C852CFAF2}"/>
              </a:ext>
            </a:extLst>
          </p:cNvPr>
          <p:cNvSpPr txBox="1"/>
          <p:nvPr/>
        </p:nvSpPr>
        <p:spPr>
          <a:xfrm>
            <a:off x="525584" y="3038487"/>
            <a:ext cx="4262509"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Agency FB" panose="020B0503020202020204" pitchFamily="34" charset="0"/>
              </a:rPr>
              <a:t>Rule of Rejection of Null Hypothesis:</a:t>
            </a:r>
            <a:endParaRPr lang="en-IN" b="1" u="sng" dirty="0">
              <a:latin typeface="Agency FB" panose="020B0503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B0F23D-68E2-4089-8C75-6505FD7FCDA8}"/>
                  </a:ext>
                </a:extLst>
              </p:cNvPr>
              <p:cNvSpPr txBox="1"/>
              <p:nvPr/>
            </p:nvSpPr>
            <p:spPr>
              <a:xfrm>
                <a:off x="1986670" y="1645360"/>
                <a:ext cx="670169" cy="3915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𝐹</m:t>
                          </m:r>
                        </m:e>
                        <m:sub>
                          <m:r>
                            <a:rPr lang="en-IN" i="1" smtClean="0">
                              <a:latin typeface="Cambria Math" panose="02040503050406030204" pitchFamily="18" charset="0"/>
                            </a:rPr>
                            <m:t>𝛾</m:t>
                          </m:r>
                        </m:sub>
                      </m:sSub>
                      <m:r>
                        <a:rPr lang="en-IN"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77B0F23D-68E2-4089-8C75-6505FD7FCDA8}"/>
                  </a:ext>
                </a:extLst>
              </p:cNvPr>
              <p:cNvSpPr txBox="1">
                <a:spLocks noRot="1" noChangeAspect="1" noMove="1" noResize="1" noEditPoints="1" noAdjustHandles="1" noChangeArrowheads="1" noChangeShapeType="1" noTextEdit="1"/>
              </p:cNvSpPr>
              <p:nvPr/>
            </p:nvSpPr>
            <p:spPr>
              <a:xfrm>
                <a:off x="1986670" y="1645360"/>
                <a:ext cx="670169" cy="391517"/>
              </a:xfrm>
              <a:prstGeom prst="rect">
                <a:avLst/>
              </a:prstGeom>
              <a:blipFill>
                <a:blip r:embed="rId2"/>
                <a:stretch>
                  <a:fillRect b="-3125"/>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00C2297C-AFEA-4B6E-8DB0-8426785738D2}"/>
              </a:ext>
            </a:extLst>
          </p:cNvPr>
          <p:cNvSpPr txBox="1"/>
          <p:nvPr/>
        </p:nvSpPr>
        <p:spPr>
          <a:xfrm>
            <a:off x="1986670" y="2322222"/>
            <a:ext cx="4976836" cy="369332"/>
          </a:xfrm>
          <a:prstGeom prst="rect">
            <a:avLst/>
          </a:prstGeom>
          <a:noFill/>
        </p:spPr>
        <p:txBody>
          <a:bodyPr wrap="square" rtlCol="0">
            <a:spAutoFit/>
          </a:bodyPr>
          <a:lstStyle/>
          <a:p>
            <a:r>
              <a:rPr lang="en-US" dirty="0"/>
              <a:t>Where,             is the standard error of the</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590AA6-E67D-4192-A7A2-597728032684}"/>
                  </a:ext>
                </a:extLst>
              </p:cNvPr>
              <p:cNvSpPr txBox="1"/>
              <p:nvPr/>
            </p:nvSpPr>
            <p:spPr>
              <a:xfrm>
                <a:off x="2656839" y="1501815"/>
                <a:ext cx="773139" cy="6687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acc>
                            <m:accPr>
                              <m:chr m:val="̂"/>
                              <m:ctrlPr>
                                <a:rPr lang="en-IN" i="1" smtClean="0">
                                  <a:latin typeface="Cambria Math" panose="02040503050406030204" pitchFamily="18" charset="0"/>
                                </a:rPr>
                              </m:ctrlPr>
                            </m:accPr>
                            <m:e>
                              <m:r>
                                <a:rPr lang="en-IN" i="1" smtClean="0">
                                  <a:latin typeface="Cambria Math" panose="02040503050406030204" pitchFamily="18" charset="0"/>
                                  <a:ea typeface="Cambria Math" panose="02040503050406030204" pitchFamily="18" charset="0"/>
                                </a:rPr>
                                <m:t>𝛾</m:t>
                              </m:r>
                            </m:e>
                          </m:acc>
                        </m:num>
                        <m:den>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𝛾</m:t>
                              </m:r>
                            </m:e>
                          </m:acc>
                          <m:r>
                            <a:rPr lang="en-US" b="0" i="1" smtClean="0">
                              <a:latin typeface="Cambria Math" panose="02040503050406030204" pitchFamily="18" charset="0"/>
                            </a:rPr>
                            <m:t>)</m:t>
                          </m:r>
                        </m:den>
                      </m:f>
                    </m:oMath>
                  </m:oMathPara>
                </a14:m>
                <a:endParaRPr lang="en-IN" dirty="0"/>
              </a:p>
            </p:txBody>
          </p:sp>
        </mc:Choice>
        <mc:Fallback xmlns="">
          <p:sp>
            <p:nvSpPr>
              <p:cNvPr id="9" name="TextBox 8">
                <a:extLst>
                  <a:ext uri="{FF2B5EF4-FFF2-40B4-BE49-F238E27FC236}">
                    <a16:creationId xmlns:a16="http://schemas.microsoft.com/office/drawing/2014/main" id="{06590AA6-E67D-4192-A7A2-597728032684}"/>
                  </a:ext>
                </a:extLst>
              </p:cNvPr>
              <p:cNvSpPr txBox="1">
                <a:spLocks noRot="1" noChangeAspect="1" noMove="1" noResize="1" noEditPoints="1" noAdjustHandles="1" noChangeArrowheads="1" noChangeShapeType="1" noTextEdit="1"/>
              </p:cNvSpPr>
              <p:nvPr/>
            </p:nvSpPr>
            <p:spPr>
              <a:xfrm>
                <a:off x="2656839" y="1501815"/>
                <a:ext cx="773139" cy="66877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BDA318-97D3-4DA9-99F8-8B4B5D3342B2}"/>
                  </a:ext>
                </a:extLst>
              </p:cNvPr>
              <p:cNvSpPr txBox="1"/>
              <p:nvPr/>
            </p:nvSpPr>
            <p:spPr>
              <a:xfrm>
                <a:off x="2933112" y="2310499"/>
                <a:ext cx="773724"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𝑆𝐸</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𝛾</m:t>
                        </m:r>
                      </m:e>
                    </m:acc>
                  </m:oMath>
                </a14:m>
                <a:r>
                  <a:rPr lang="en-IN" dirty="0"/>
                  <a:t>)</a:t>
                </a:r>
              </a:p>
            </p:txBody>
          </p:sp>
        </mc:Choice>
        <mc:Fallback xmlns="">
          <p:sp>
            <p:nvSpPr>
              <p:cNvPr id="10" name="TextBox 9">
                <a:extLst>
                  <a:ext uri="{FF2B5EF4-FFF2-40B4-BE49-F238E27FC236}">
                    <a16:creationId xmlns:a16="http://schemas.microsoft.com/office/drawing/2014/main" id="{B1BDA318-97D3-4DA9-99F8-8B4B5D3342B2}"/>
                  </a:ext>
                </a:extLst>
              </p:cNvPr>
              <p:cNvSpPr txBox="1">
                <a:spLocks noRot="1" noChangeAspect="1" noMove="1" noResize="1" noEditPoints="1" noAdjustHandles="1" noChangeArrowheads="1" noChangeShapeType="1" noTextEdit="1"/>
              </p:cNvSpPr>
              <p:nvPr/>
            </p:nvSpPr>
            <p:spPr>
              <a:xfrm>
                <a:off x="2933112" y="2310499"/>
                <a:ext cx="773724" cy="369332"/>
              </a:xfrm>
              <a:prstGeom prst="rect">
                <a:avLst/>
              </a:prstGeom>
              <a:blipFill>
                <a:blip r:embed="rId4"/>
                <a:stretch>
                  <a:fillRect t="-8197" r="-25984"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8051C5-1285-48DA-9EC7-50CCC23B9EAE}"/>
                  </a:ext>
                </a:extLst>
              </p:cNvPr>
              <p:cNvSpPr txBox="1"/>
              <p:nvPr/>
            </p:nvSpPr>
            <p:spPr>
              <a:xfrm>
                <a:off x="6618850" y="2283247"/>
                <a:ext cx="239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ea typeface="Cambria Math" panose="02040503050406030204" pitchFamily="18" charset="0"/>
                            </a:rPr>
                            <m:t>𝛾</m:t>
                          </m:r>
                        </m:e>
                      </m:acc>
                    </m:oMath>
                  </m:oMathPara>
                </a14:m>
                <a:endParaRPr lang="en-IN" dirty="0"/>
              </a:p>
            </p:txBody>
          </p:sp>
        </mc:Choice>
        <mc:Fallback xmlns="">
          <p:sp>
            <p:nvSpPr>
              <p:cNvPr id="11" name="TextBox 10">
                <a:extLst>
                  <a:ext uri="{FF2B5EF4-FFF2-40B4-BE49-F238E27FC236}">
                    <a16:creationId xmlns:a16="http://schemas.microsoft.com/office/drawing/2014/main" id="{6C8051C5-1285-48DA-9EC7-50CCC23B9EAE}"/>
                  </a:ext>
                </a:extLst>
              </p:cNvPr>
              <p:cNvSpPr txBox="1">
                <a:spLocks noRot="1" noChangeAspect="1" noMove="1" noResize="1" noEditPoints="1" noAdjustHandles="1" noChangeArrowheads="1" noChangeShapeType="1" noTextEdit="1"/>
              </p:cNvSpPr>
              <p:nvPr/>
            </p:nvSpPr>
            <p:spPr>
              <a:xfrm>
                <a:off x="6618850" y="2283247"/>
                <a:ext cx="239150" cy="369332"/>
              </a:xfrm>
              <a:prstGeom prst="rect">
                <a:avLst/>
              </a:prstGeom>
              <a:blipFill>
                <a:blip r:embed="rId5"/>
                <a:stretch>
                  <a:fillRect t="-3333" r="-23077" b="-8333"/>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EF98B699-1822-4648-8803-ACC2C9C0AC5B}"/>
              </a:ext>
            </a:extLst>
          </p:cNvPr>
          <p:cNvSpPr txBox="1"/>
          <p:nvPr/>
        </p:nvSpPr>
        <p:spPr>
          <a:xfrm>
            <a:off x="6819312" y="2322222"/>
            <a:ext cx="239150" cy="369332"/>
          </a:xfrm>
          <a:prstGeom prst="rect">
            <a:avLst/>
          </a:prstGeom>
          <a:noFill/>
        </p:spPr>
        <p:txBody>
          <a:bodyPr wrap="square" rtlCol="0">
            <a:spAutoFit/>
          </a:bodyPr>
          <a:lstStyle/>
          <a:p>
            <a:r>
              <a:rPr lang="en-US" dirty="0"/>
              <a:t>.</a:t>
            </a:r>
            <a:endParaRPr lang="en-IN" dirty="0"/>
          </a:p>
        </p:txBody>
      </p:sp>
      <p:sp>
        <p:nvSpPr>
          <p:cNvPr id="13" name="TextBox 12">
            <a:extLst>
              <a:ext uri="{FF2B5EF4-FFF2-40B4-BE49-F238E27FC236}">
                <a16:creationId xmlns:a16="http://schemas.microsoft.com/office/drawing/2014/main" id="{FB0E489B-0DC3-460B-9399-C2A854BD2BFD}"/>
              </a:ext>
            </a:extLst>
          </p:cNvPr>
          <p:cNvSpPr txBox="1"/>
          <p:nvPr/>
        </p:nvSpPr>
        <p:spPr>
          <a:xfrm>
            <a:off x="253218" y="243394"/>
            <a:ext cx="6907237" cy="707886"/>
          </a:xfrm>
          <a:prstGeom prst="rect">
            <a:avLst/>
          </a:prstGeom>
          <a:noFill/>
        </p:spPr>
        <p:txBody>
          <a:bodyPr wrap="square" rtlCol="0">
            <a:spAutoFit/>
          </a:bodyPr>
          <a:lstStyle/>
          <a:p>
            <a:r>
              <a:rPr lang="en-US" sz="4000" dirty="0">
                <a:latin typeface="Bahnschrift SemiBold Condensed" panose="020B0502040204020203" pitchFamily="34" charset="0"/>
              </a:rPr>
              <a:t>Augmented Dickey Fuller (ADF) test</a:t>
            </a:r>
            <a:endParaRPr lang="en-IN" sz="4000" dirty="0">
              <a:latin typeface="Bahnschrift SemiBold Condensed" panose="020B0502040204020203" pitchFamily="34" charset="0"/>
            </a:endParaRPr>
          </a:p>
        </p:txBody>
      </p:sp>
    </p:spTree>
    <p:extLst>
      <p:ext uri="{BB962C8B-B14F-4D97-AF65-F5344CB8AC3E}">
        <p14:creationId xmlns:p14="http://schemas.microsoft.com/office/powerpoint/2010/main" val="1996070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898</TotalTime>
  <Words>1984</Words>
  <Application>Microsoft Office PowerPoint</Application>
  <PresentationFormat>Widescreen</PresentationFormat>
  <Paragraphs>310</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Agency FB</vt:lpstr>
      <vt:lpstr>Arial</vt:lpstr>
      <vt:lpstr>Bahnschrift</vt:lpstr>
      <vt:lpstr>Bahnschrift Condensed</vt:lpstr>
      <vt:lpstr>Bahnschrift Light</vt:lpstr>
      <vt:lpstr>Bahnschrift SemiBold</vt:lpstr>
      <vt:lpstr>Bahnschrift SemiBold Condensed</vt:lpstr>
      <vt:lpstr>Cambria Math</vt:lpstr>
      <vt:lpstr>Century Gothic</vt:lpstr>
      <vt:lpstr>Courier New</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Arkonil Dhar</cp:lastModifiedBy>
  <cp:revision>68</cp:revision>
  <dcterms:created xsi:type="dcterms:W3CDTF">2021-11-16T21:09:30Z</dcterms:created>
  <dcterms:modified xsi:type="dcterms:W3CDTF">2021-11-18T05:20:55Z</dcterms:modified>
</cp:coreProperties>
</file>