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7" r:id="rId2"/>
    <p:sldId id="356" r:id="rId3"/>
    <p:sldId id="258" r:id="rId4"/>
    <p:sldId id="300" r:id="rId5"/>
    <p:sldId id="321" r:id="rId6"/>
    <p:sldId id="317" r:id="rId7"/>
    <p:sldId id="261" r:id="rId8"/>
    <p:sldId id="372" r:id="rId9"/>
    <p:sldId id="322" r:id="rId10"/>
    <p:sldId id="373" r:id="rId11"/>
    <p:sldId id="268" r:id="rId12"/>
    <p:sldId id="374" r:id="rId13"/>
    <p:sldId id="272" r:id="rId14"/>
    <p:sldId id="266" r:id="rId15"/>
    <p:sldId id="270" r:id="rId16"/>
    <p:sldId id="375" r:id="rId17"/>
    <p:sldId id="328" r:id="rId18"/>
    <p:sldId id="376" r:id="rId19"/>
    <p:sldId id="377" r:id="rId20"/>
    <p:sldId id="354" r:id="rId21"/>
    <p:sldId id="378" r:id="rId22"/>
    <p:sldId id="291" r:id="rId23"/>
    <p:sldId id="379" r:id="rId24"/>
    <p:sldId id="380" r:id="rId25"/>
    <p:sldId id="366" r:id="rId26"/>
    <p:sldId id="361" r:id="rId27"/>
    <p:sldId id="362" r:id="rId28"/>
    <p:sldId id="334" r:id="rId29"/>
    <p:sldId id="381" r:id="rId30"/>
    <p:sldId id="371" r:id="rId31"/>
    <p:sldId id="382" r:id="rId32"/>
    <p:sldId id="370" r:id="rId33"/>
    <p:sldId id="342" r:id="rId34"/>
    <p:sldId id="343" r:id="rId35"/>
    <p:sldId id="347" r:id="rId36"/>
    <p:sldId id="348" r:id="rId37"/>
    <p:sldId id="383" r:id="rId38"/>
    <p:sldId id="349" r:id="rId39"/>
    <p:sldId id="345" r:id="rId40"/>
    <p:sldId id="368" r:id="rId41"/>
    <p:sldId id="350" r:id="rId42"/>
    <p:sldId id="384" r:id="rId43"/>
    <p:sldId id="385" r:id="rId44"/>
    <p:sldId id="344" r:id="rId45"/>
    <p:sldId id="369" r:id="rId46"/>
    <p:sldId id="351" r:id="rId47"/>
    <p:sldId id="357" r:id="rId48"/>
    <p:sldId id="355" r:id="rId49"/>
    <p:sldId id="35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345907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19134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3426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183288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4125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3068524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201285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401013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28167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12360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14742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2800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169512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22551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932CD-2DB4-483D-BAE7-78DF1BE22DE5}" type="datetimeFigureOut">
              <a:rPr lang="en-IN" smtClean="0"/>
              <a:pPr/>
              <a:t>01-05-2021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778198-7463-46C9-A265-B1B1B76C1134}" type="slidenum">
              <a:rPr lang="en-IN" smtClean="0"/>
              <a:pPr/>
              <a:t>‹#›</a:t>
            </a:fld>
            <a:endParaRPr lang="en-IN"/>
          </a:p>
        </p:txBody>
      </p:sp>
    </p:spTree>
    <p:extLst>
      <p:ext uri="{BB962C8B-B14F-4D97-AF65-F5344CB8AC3E}">
        <p14:creationId xmlns:p14="http://schemas.microsoft.com/office/powerpoint/2010/main" val="72830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778198-7463-46C9-A265-B1B1B76C1134}" type="slidenum">
              <a:rPr lang="en-IN" smtClean="0"/>
              <a:pPr/>
              <a:t>‹#›</a:t>
            </a:fld>
            <a:endParaRPr lang="en-IN"/>
          </a:p>
        </p:txBody>
      </p:sp>
      <p:sp>
        <p:nvSpPr>
          <p:cNvPr id="5" name="Date Placeholder 4"/>
          <p:cNvSpPr>
            <a:spLocks noGrp="1"/>
          </p:cNvSpPr>
          <p:nvPr>
            <p:ph type="dt" sz="half" idx="10"/>
          </p:nvPr>
        </p:nvSpPr>
        <p:spPr/>
        <p:txBody>
          <a:bodyPr/>
          <a:lstStyle/>
          <a:p>
            <a:fld id="{2BE932CD-2DB4-483D-BAE7-78DF1BE22DE5}" type="datetimeFigureOut">
              <a:rPr lang="en-IN" smtClean="0"/>
              <a:pPr/>
              <a:t>01-05-2021</a:t>
            </a:fld>
            <a:endParaRPr lang="en-IN"/>
          </a:p>
        </p:txBody>
      </p:sp>
    </p:spTree>
    <p:extLst>
      <p:ext uri="{BB962C8B-B14F-4D97-AF65-F5344CB8AC3E}">
        <p14:creationId xmlns:p14="http://schemas.microsoft.com/office/powerpoint/2010/main" val="119952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932CD-2DB4-483D-BAE7-78DF1BE22DE5}" type="datetimeFigureOut">
              <a:rPr lang="en-IN" smtClean="0"/>
              <a:pPr/>
              <a:t>01-05-2021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778198-7463-46C9-A265-B1B1B76C1134}" type="slidenum">
              <a:rPr lang="en-IN" smtClean="0"/>
              <a:pPr/>
              <a:t>‹#›</a:t>
            </a:fld>
            <a:endParaRPr lang="en-IN"/>
          </a:p>
        </p:txBody>
      </p:sp>
    </p:spTree>
    <p:extLst>
      <p:ext uri="{BB962C8B-B14F-4D97-AF65-F5344CB8AC3E}">
        <p14:creationId xmlns:p14="http://schemas.microsoft.com/office/powerpoint/2010/main" val="249343257"/>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gtoptens.com/misc/engineering/top-10-best-engineering-colleges-in-u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1.udel.edu/htr/Statistics/Data/pollution.DA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6202" y="687800"/>
            <a:ext cx="4463623" cy="1314996"/>
          </a:xfrm>
        </p:spPr>
        <p:txBody>
          <a:bodyPr anchor="b">
            <a:normAutofit fontScale="90000"/>
          </a:bodyPr>
          <a:lstStyle/>
          <a:p>
            <a:r>
              <a:rPr lang="en-IN" sz="2800" b="1" u="sng" dirty="0">
                <a:solidFill>
                  <a:schemeClr val="tx1"/>
                </a:solidFill>
                <a:effectLst>
                  <a:outerShdw blurRad="38100" dist="38100" dir="2700000" algn="tl">
                    <a:srgbClr val="000000">
                      <a:alpha val="43137"/>
                    </a:srgbClr>
                  </a:outerShdw>
                </a:effectLst>
              </a:rPr>
              <a:t>Air Pollution to Mortality : A Case Study Using Regression</a:t>
            </a:r>
          </a:p>
        </p:txBody>
      </p:sp>
      <p:sp>
        <p:nvSpPr>
          <p:cNvPr id="3" name="Content Placeholder 2"/>
          <p:cNvSpPr>
            <a:spLocks noGrp="1"/>
          </p:cNvSpPr>
          <p:nvPr>
            <p:ph idx="1"/>
          </p:nvPr>
        </p:nvSpPr>
        <p:spPr>
          <a:xfrm>
            <a:off x="2232252" y="2125737"/>
            <a:ext cx="4463623" cy="4044463"/>
          </a:xfrm>
        </p:spPr>
        <p:txBody>
          <a:bodyPr>
            <a:normAutofit fontScale="92500" lnSpcReduction="20000"/>
          </a:bodyPr>
          <a:lstStyle/>
          <a:p>
            <a:endParaRPr lang="en-IN" sz="1500" dirty="0">
              <a:solidFill>
                <a:schemeClr val="bg1"/>
              </a:solidFill>
            </a:endParaRPr>
          </a:p>
          <a:p>
            <a:pPr marL="0" indent="0" algn="ctr">
              <a:buNone/>
            </a:pPr>
            <a:r>
              <a:rPr lang="en-IN" sz="2000" dirty="0" err="1">
                <a:solidFill>
                  <a:schemeClr val="tx1"/>
                </a:solidFill>
              </a:rPr>
              <a:t>Abir</a:t>
            </a:r>
            <a:r>
              <a:rPr lang="en-IN" sz="2000" dirty="0">
                <a:solidFill>
                  <a:schemeClr val="tx1"/>
                </a:solidFill>
              </a:rPr>
              <a:t> Naha ( 201257 )</a:t>
            </a:r>
          </a:p>
          <a:p>
            <a:pPr marL="0" indent="0" algn="ctr">
              <a:buNone/>
            </a:pPr>
            <a:r>
              <a:rPr lang="en-IN" sz="2000" dirty="0" err="1">
                <a:solidFill>
                  <a:schemeClr val="tx1"/>
                </a:solidFill>
              </a:rPr>
              <a:t>Anjan</a:t>
            </a:r>
            <a:r>
              <a:rPr lang="en-IN" sz="2000" dirty="0">
                <a:solidFill>
                  <a:schemeClr val="tx1"/>
                </a:solidFill>
              </a:rPr>
              <a:t> Kumar </a:t>
            </a:r>
            <a:r>
              <a:rPr lang="en-IN" sz="2000" dirty="0" err="1">
                <a:solidFill>
                  <a:schemeClr val="tx1"/>
                </a:solidFill>
              </a:rPr>
              <a:t>Kayal</a:t>
            </a:r>
            <a:r>
              <a:rPr lang="en-IN" sz="2000" dirty="0">
                <a:solidFill>
                  <a:schemeClr val="tx1"/>
                </a:solidFill>
              </a:rPr>
              <a:t> (201271 )</a:t>
            </a:r>
          </a:p>
          <a:p>
            <a:pPr marL="0" indent="0" algn="ctr">
              <a:buNone/>
            </a:pPr>
            <a:r>
              <a:rPr lang="en-IN" sz="2000" dirty="0" err="1">
                <a:solidFill>
                  <a:schemeClr val="tx1"/>
                </a:solidFill>
              </a:rPr>
              <a:t>Arkonil</a:t>
            </a:r>
            <a:r>
              <a:rPr lang="en-IN" sz="2000" dirty="0">
                <a:solidFill>
                  <a:schemeClr val="tx1"/>
                </a:solidFill>
              </a:rPr>
              <a:t> Dhar ( 201279 )</a:t>
            </a:r>
          </a:p>
          <a:p>
            <a:pPr marL="0" indent="0" algn="ctr">
              <a:buNone/>
            </a:pPr>
            <a:r>
              <a:rPr lang="en-IN" sz="2000" dirty="0" err="1">
                <a:solidFill>
                  <a:schemeClr val="tx1"/>
                </a:solidFill>
              </a:rPr>
              <a:t>Koyel</a:t>
            </a:r>
            <a:r>
              <a:rPr lang="en-IN" sz="2000" dirty="0">
                <a:solidFill>
                  <a:schemeClr val="tx1"/>
                </a:solidFill>
              </a:rPr>
              <a:t> </a:t>
            </a:r>
            <a:r>
              <a:rPr lang="en-IN" sz="2000" dirty="0" err="1">
                <a:solidFill>
                  <a:schemeClr val="tx1"/>
                </a:solidFill>
              </a:rPr>
              <a:t>Pramanick</a:t>
            </a:r>
            <a:r>
              <a:rPr lang="en-IN" sz="2000" dirty="0">
                <a:solidFill>
                  <a:schemeClr val="tx1"/>
                </a:solidFill>
              </a:rPr>
              <a:t> ( 201333 )</a:t>
            </a:r>
          </a:p>
          <a:p>
            <a:pPr marL="0" indent="0" algn="ctr">
              <a:buNone/>
            </a:pPr>
            <a:r>
              <a:rPr lang="en-IN" sz="2000" dirty="0" err="1">
                <a:solidFill>
                  <a:schemeClr val="tx1"/>
                </a:solidFill>
              </a:rPr>
              <a:t>Suchismita</a:t>
            </a:r>
            <a:r>
              <a:rPr lang="en-IN" sz="2000" dirty="0">
                <a:solidFill>
                  <a:schemeClr val="tx1"/>
                </a:solidFill>
              </a:rPr>
              <a:t> Roy ( 201440 )</a:t>
            </a:r>
          </a:p>
          <a:p>
            <a:pPr marL="0" indent="0">
              <a:buNone/>
            </a:pPr>
            <a:endParaRPr lang="en-IN" sz="1500" dirty="0">
              <a:solidFill>
                <a:schemeClr val="tx1"/>
              </a:solidFill>
            </a:endParaRPr>
          </a:p>
          <a:p>
            <a:pPr marL="0" indent="0" algn="ctr">
              <a:buNone/>
            </a:pPr>
            <a:r>
              <a:rPr lang="en-IN" sz="1500" b="1" dirty="0">
                <a:solidFill>
                  <a:schemeClr val="tx1"/>
                </a:solidFill>
                <a:effectLst>
                  <a:outerShdw blurRad="38100" dist="38100" dir="2700000" algn="tl">
                    <a:srgbClr val="000000">
                      <a:alpha val="43137"/>
                    </a:srgbClr>
                  </a:outerShdw>
                </a:effectLst>
              </a:rPr>
              <a:t>    </a:t>
            </a:r>
            <a:r>
              <a:rPr lang="en-IN" sz="2000" b="1" dirty="0">
                <a:solidFill>
                  <a:schemeClr val="tx1"/>
                </a:solidFill>
                <a:effectLst>
                  <a:outerShdw blurRad="38100" dist="38100" dir="2700000" algn="tl">
                    <a:srgbClr val="000000">
                      <a:alpha val="43137"/>
                    </a:srgbClr>
                  </a:outerShdw>
                </a:effectLst>
              </a:rPr>
              <a:t>Under Guidance of </a:t>
            </a:r>
          </a:p>
          <a:p>
            <a:pPr marL="0" indent="0" algn="ctr">
              <a:buNone/>
            </a:pPr>
            <a:r>
              <a:rPr lang="en-IN" sz="2000" b="1" dirty="0">
                <a:solidFill>
                  <a:schemeClr val="tx1"/>
                </a:solidFill>
                <a:effectLst>
                  <a:outerShdw blurRad="38100" dist="38100" dir="2700000" algn="tl">
                    <a:srgbClr val="000000">
                      <a:alpha val="43137"/>
                    </a:srgbClr>
                  </a:outerShdw>
                </a:effectLst>
              </a:rPr>
              <a:t>  </a:t>
            </a:r>
            <a:r>
              <a:rPr lang="en-IN" sz="2000" b="1" dirty="0" err="1">
                <a:solidFill>
                  <a:schemeClr val="tx1"/>
                </a:solidFill>
                <a:effectLst>
                  <a:outerShdw blurRad="38100" dist="38100" dir="2700000" algn="tl">
                    <a:srgbClr val="000000">
                      <a:alpha val="43137"/>
                    </a:srgbClr>
                  </a:outerShdw>
                </a:effectLst>
              </a:rPr>
              <a:t>Prof.</a:t>
            </a:r>
            <a:r>
              <a:rPr lang="en-IN" sz="2000" b="1" dirty="0">
                <a:solidFill>
                  <a:schemeClr val="tx1"/>
                </a:solidFill>
                <a:effectLst>
                  <a:outerShdw blurRad="38100" dist="38100" dir="2700000" algn="tl">
                    <a:srgbClr val="000000">
                      <a:alpha val="43137"/>
                    </a:srgbClr>
                  </a:outerShdw>
                </a:effectLst>
              </a:rPr>
              <a:t> </a:t>
            </a:r>
            <a:r>
              <a:rPr lang="en-IN" sz="2000" b="1" dirty="0" err="1">
                <a:solidFill>
                  <a:schemeClr val="tx1"/>
                </a:solidFill>
                <a:effectLst>
                  <a:outerShdw blurRad="38100" dist="38100" dir="2700000" algn="tl">
                    <a:srgbClr val="000000">
                      <a:alpha val="43137"/>
                    </a:srgbClr>
                  </a:outerShdw>
                </a:effectLst>
              </a:rPr>
              <a:t>Sharmishtha</a:t>
            </a:r>
            <a:r>
              <a:rPr lang="en-IN" sz="2000" b="1" dirty="0">
                <a:solidFill>
                  <a:schemeClr val="tx1"/>
                </a:solidFill>
                <a:effectLst>
                  <a:outerShdw blurRad="38100" dist="38100" dir="2700000" algn="tl">
                    <a:srgbClr val="000000">
                      <a:alpha val="43137"/>
                    </a:srgbClr>
                  </a:outerShdw>
                </a:effectLst>
              </a:rPr>
              <a:t> </a:t>
            </a:r>
            <a:r>
              <a:rPr lang="en-IN" sz="2000" b="1" dirty="0" err="1">
                <a:solidFill>
                  <a:schemeClr val="tx1"/>
                </a:solidFill>
                <a:effectLst>
                  <a:outerShdw blurRad="38100" dist="38100" dir="2700000" algn="tl">
                    <a:srgbClr val="000000">
                      <a:alpha val="43137"/>
                    </a:srgbClr>
                  </a:outerShdw>
                </a:effectLst>
              </a:rPr>
              <a:t>Mitra</a:t>
            </a:r>
            <a:endParaRPr lang="en-IN" sz="2000" b="1" dirty="0">
              <a:solidFill>
                <a:schemeClr val="tx1"/>
              </a:solidFill>
              <a:effectLst>
                <a:outerShdw blurRad="38100" dist="38100" dir="2700000" algn="tl">
                  <a:srgbClr val="000000">
                    <a:alpha val="43137"/>
                  </a:srgbClr>
                </a:outerShdw>
              </a:effectLst>
            </a:endParaRPr>
          </a:p>
          <a:p>
            <a:pPr marL="0" indent="0" algn="ctr">
              <a:buNone/>
            </a:pPr>
            <a:r>
              <a:rPr lang="en-IN" sz="2000" b="1" dirty="0">
                <a:solidFill>
                  <a:schemeClr val="tx1"/>
                </a:solidFill>
                <a:effectLst>
                  <a:outerShdw blurRad="38100" dist="38100" dir="2700000" algn="tl">
                    <a:srgbClr val="000000">
                      <a:alpha val="43137"/>
                    </a:srgbClr>
                  </a:outerShdw>
                </a:effectLst>
              </a:rPr>
              <a:t> Dept. of Mathematics and Statistics</a:t>
            </a:r>
          </a:p>
          <a:p>
            <a:pPr marL="0" indent="0" algn="ctr">
              <a:buNone/>
            </a:pPr>
            <a:r>
              <a:rPr lang="en-IN" sz="2000" b="1" dirty="0">
                <a:solidFill>
                  <a:schemeClr val="tx1"/>
                </a:solidFill>
                <a:effectLst>
                  <a:outerShdw blurRad="38100" dist="38100" dir="2700000" algn="tl">
                    <a:srgbClr val="000000">
                      <a:alpha val="43137"/>
                    </a:srgbClr>
                  </a:outerShdw>
                </a:effectLst>
              </a:rPr>
              <a:t> IIT Kanpur</a:t>
            </a:r>
          </a:p>
        </p:txBody>
      </p:sp>
      <p:pic>
        <p:nvPicPr>
          <p:cNvPr id="5" name="Picture 4">
            <a:extLst>
              <a:ext uri="{FF2B5EF4-FFF2-40B4-BE49-F238E27FC236}">
                <a16:creationId xmlns:a16="http://schemas.microsoft.com/office/drawing/2014/main" id="{66D016AC-1C5C-4D63-A08A-F393A9D508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92176" y="1108978"/>
            <a:ext cx="4640044" cy="4640044"/>
          </a:xfrm>
          <a:prstGeom prst="rect">
            <a:avLst/>
          </a:prstGeom>
        </p:spPr>
      </p:pic>
    </p:spTree>
    <p:extLst>
      <p:ext uri="{BB962C8B-B14F-4D97-AF65-F5344CB8AC3E}">
        <p14:creationId xmlns:p14="http://schemas.microsoft.com/office/powerpoint/2010/main" val="72325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5C9FE4-2022-4CC0-A997-91E3BCD89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434" y="1190613"/>
            <a:ext cx="4705002" cy="4696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116B07D-35A6-4D87-9A1D-AEAFE8046565}"/>
              </a:ext>
            </a:extLst>
          </p:cNvPr>
          <p:cNvSpPr>
            <a:spLocks noGrp="1"/>
          </p:cNvSpPr>
          <p:nvPr>
            <p:ph type="title"/>
          </p:nvPr>
        </p:nvSpPr>
        <p:spPr>
          <a:xfrm>
            <a:off x="677334" y="301083"/>
            <a:ext cx="8596668" cy="1629317"/>
          </a:xfrm>
        </p:spPr>
        <p:txBody>
          <a:bodyPr>
            <a:noAutofit/>
          </a:bodyPr>
          <a:lstStyle/>
          <a:p>
            <a:pPr>
              <a:lnSpc>
                <a:spcPct val="150000"/>
              </a:lnSpc>
            </a:pPr>
            <a:r>
              <a:rPr lang="en-US" sz="3200" u="sng" dirty="0">
                <a:effectLst>
                  <a:outerShdw blurRad="38100" dist="38100" dir="2700000" algn="tl">
                    <a:srgbClr val="000000">
                      <a:alpha val="43137"/>
                    </a:srgbClr>
                  </a:outerShdw>
                </a:effectLst>
              </a:rPr>
              <a:t>Checking error assumptions of MLR model:</a:t>
            </a:r>
            <a:endParaRPr lang="en-IN" sz="2400" dirty="0">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B3A9CAC0-F923-439D-AE24-FCB1C354C000}"/>
              </a:ext>
            </a:extLst>
          </p:cNvPr>
          <p:cNvSpPr txBox="1"/>
          <p:nvPr/>
        </p:nvSpPr>
        <p:spPr>
          <a:xfrm>
            <a:off x="677334" y="1190613"/>
            <a:ext cx="5257801" cy="3785652"/>
          </a:xfrm>
          <a:prstGeom prst="rect">
            <a:avLst/>
          </a:prstGeom>
          <a:noFill/>
        </p:spPr>
        <p:txBody>
          <a:bodyPr wrap="square">
            <a:spAutoFit/>
          </a:bodyPr>
          <a:lstStyle/>
          <a:p>
            <a:r>
              <a:rPr lang="en-US" sz="2800" b="1" dirty="0">
                <a:solidFill>
                  <a:srgbClr val="C00000"/>
                </a:solidFill>
              </a:rPr>
              <a:t>Assumption 1:</a:t>
            </a:r>
            <a:r>
              <a:rPr lang="en-US" sz="2800" dirty="0">
                <a:solidFill>
                  <a:srgbClr val="C00000"/>
                </a:solidFill>
                <a:effectLst>
                  <a:outerShdw blurRad="38100" dist="38100" dir="2700000" algn="tl">
                    <a:srgbClr val="000000">
                      <a:alpha val="43137"/>
                    </a:srgbClr>
                  </a:outerShdw>
                </a:effectLst>
              </a:rPr>
              <a:t> </a:t>
            </a:r>
            <a:r>
              <a:rPr lang="en-US" sz="2800" dirty="0">
                <a:solidFill>
                  <a:srgbClr val="C00000"/>
                </a:solidFill>
              </a:rPr>
              <a:t>Errors are Normally Distributed</a:t>
            </a:r>
          </a:p>
          <a:p>
            <a:br>
              <a:rPr lang="en-US" sz="2000" b="1" dirty="0">
                <a:solidFill>
                  <a:srgbClr val="C00000"/>
                </a:solidFill>
              </a:rPr>
            </a:br>
            <a:r>
              <a:rPr lang="en-US" sz="1800" dirty="0">
                <a:solidFill>
                  <a:schemeClr val="tx1"/>
                </a:solidFill>
                <a:ea typeface="Cambria Math" panose="02040503050406030204" pitchFamily="18" charset="0"/>
              </a:rPr>
              <a:t>We plot QQ-plot and histogram of the errors to check if the errors comes from a normal distribution</a:t>
            </a:r>
            <a:r>
              <a:rPr lang="en-US" sz="1800" dirty="0">
                <a:ea typeface="Cambria Math" panose="02040503050406030204" pitchFamily="18" charset="0"/>
              </a:rPr>
              <a:t>.</a:t>
            </a:r>
          </a:p>
          <a:p>
            <a:endParaRPr lang="en-US" dirty="0">
              <a:ea typeface="Cambria Math" panose="02040503050406030204" pitchFamily="18" charset="0"/>
            </a:endParaRPr>
          </a:p>
          <a:p>
            <a:pPr marL="0" indent="0">
              <a:buNone/>
            </a:pPr>
            <a:r>
              <a:rPr lang="en-IN" sz="2000" b="1" u="sng" dirty="0">
                <a:effectLst>
                  <a:outerShdw blurRad="38100" dist="38100" dir="2700000" algn="tl">
                    <a:srgbClr val="000000">
                      <a:alpha val="43137"/>
                    </a:srgbClr>
                  </a:outerShdw>
                </a:effectLst>
              </a:rPr>
              <a:t>CONCLUSION:</a:t>
            </a:r>
          </a:p>
          <a:p>
            <a:r>
              <a:rPr lang="en-US" sz="1800" dirty="0"/>
              <a:t>In the QQ-plot we observe that almost all the points fall on the 45 degree straight line. This indicates that the normality assumptions of the errors are quite appropriate.</a:t>
            </a:r>
            <a:endParaRPr lang="en-IN" sz="1800" dirty="0"/>
          </a:p>
        </p:txBody>
      </p:sp>
    </p:spTree>
    <p:extLst>
      <p:ext uri="{BB962C8B-B14F-4D97-AF65-F5344CB8AC3E}">
        <p14:creationId xmlns:p14="http://schemas.microsoft.com/office/powerpoint/2010/main" val="126912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2834"/>
            <a:ext cx="8314266" cy="1325563"/>
          </a:xfrm>
        </p:spPr>
        <p:txBody>
          <a:bodyPr>
            <a:normAutofit/>
          </a:bodyPr>
          <a:lstStyle/>
          <a:p>
            <a:r>
              <a:rPr lang="en-US" sz="3200" u="sng" dirty="0">
                <a:effectLst>
                  <a:outerShdw blurRad="38100" dist="38100" dir="2700000" algn="tl">
                    <a:srgbClr val="000000">
                      <a:alpha val="43137"/>
                    </a:srgbClr>
                  </a:outerShdw>
                </a:effectLst>
              </a:rPr>
              <a:t>Shapiro-Wilk test and Anderson-Darling test for normality:</a:t>
            </a:r>
            <a:endParaRPr lang="en-IN"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1189" y="2160589"/>
                <a:ext cx="8596668" cy="3880773"/>
              </a:xfrm>
            </p:spPr>
            <p:txBody>
              <a:bodyPr>
                <a:normAutofit lnSpcReduction="10000"/>
              </a:bodyPr>
              <a:lstStyle/>
              <a:p>
                <a:pPr marL="0" indent="0">
                  <a:buNone/>
                </a:pPr>
                <a:r>
                  <a:rPr lang="en-IN" sz="2000" b="1" dirty="0">
                    <a:effectLst>
                      <a:outerShdw blurRad="38100" dist="38100" dir="2700000" algn="tl">
                        <a:srgbClr val="000000">
                          <a:alpha val="43137"/>
                        </a:srgbClr>
                      </a:outerShdw>
                    </a:effectLst>
                  </a:rPr>
                  <a:t>Shapiro-Wilk Test:</a:t>
                </a:r>
              </a:p>
              <a:p>
                <a:pPr marL="0" indent="0">
                  <a:buNone/>
                </a:pPr>
                <a:r>
                  <a:rPr lang="en-IN" sz="2000" b="1" dirty="0"/>
                  <a:t>Test statistic </a:t>
                </a:r>
                <a:r>
                  <a:rPr lang="en-IN" sz="2000" dirty="0"/>
                  <a:t>:  </a:t>
                </a:r>
                <a14:m>
                  <m:oMath xmlns:m="http://schemas.openxmlformats.org/officeDocument/2006/math">
                    <m:r>
                      <a:rPr lang="en-IN" sz="2000" i="1" smtClean="0">
                        <a:latin typeface="Cambria Math" panose="02040503050406030204" pitchFamily="18" charset="0"/>
                      </a:rPr>
                      <m:t>𝑊</m:t>
                    </m:r>
                    <m:r>
                      <a:rPr lang="en-IN" sz="200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𝑛</m:t>
                            </m:r>
                          </m:sup>
                          <m:e>
                            <m:sSub>
                              <m:sSubPr>
                                <m:ctrlPr>
                                  <a:rPr lang="en-IN" sz="2000" i="1">
                                    <a:latin typeface="Cambria Math" panose="02040503050406030204" pitchFamily="18" charset="0"/>
                                  </a:rPr>
                                </m:ctrlPr>
                              </m:sSubPr>
                              <m:e>
                                <m:r>
                                  <a:rPr lang="en-IN" sz="2000" i="1">
                                    <a:latin typeface="Cambria Math" panose="02040503050406030204" pitchFamily="18" charset="0"/>
                                  </a:rPr>
                                  <m:t>𝑎</m:t>
                                </m:r>
                              </m:e>
                              <m:sub>
                                <m:r>
                                  <a:rPr lang="en-IN" sz="2000" i="1">
                                    <a:latin typeface="Cambria Math" panose="02040503050406030204" pitchFamily="18" charset="0"/>
                                  </a:rPr>
                                  <m:t>𝑖</m:t>
                                </m:r>
                              </m:sub>
                            </m:sSub>
                            <m:acc>
                              <m:accPr>
                                <m:chr m:val="̂"/>
                                <m:ctrlPr>
                                  <a:rPr lang="en-IN" sz="2000" i="1">
                                    <a:latin typeface="Cambria Math" panose="02040503050406030204" pitchFamily="18" charset="0"/>
                                  </a:rPr>
                                </m:ctrlPr>
                              </m:accPr>
                              <m:e>
                                <m:sSub>
                                  <m:sSubPr>
                                    <m:ctrlPr>
                                      <a:rPr lang="en-IN" sz="2000" i="1">
                                        <a:latin typeface="Cambria Math" panose="02040503050406030204" pitchFamily="18" charset="0"/>
                                      </a:rPr>
                                    </m:ctrlPr>
                                  </m:sSubPr>
                                  <m:e>
                                    <m:r>
                                      <a:rPr lang="en-IN" sz="2000" i="1">
                                        <a:latin typeface="Cambria Math" panose="02040503050406030204" pitchFamily="18" charset="0"/>
                                      </a:rPr>
                                      <m:t>𝜖</m:t>
                                    </m:r>
                                  </m:e>
                                  <m:sub>
                                    <m:r>
                                      <a:rPr lang="en-IN" sz="2000" i="1">
                                        <a:latin typeface="Cambria Math" panose="02040503050406030204" pitchFamily="18" charset="0"/>
                                      </a:rPr>
                                      <m:t>𝑖</m:t>
                                    </m:r>
                                  </m:sub>
                                </m:sSub>
                              </m:e>
                            </m:acc>
                          </m:e>
                        </m:nary>
                        <m:sSup>
                          <m:sSupPr>
                            <m:ctrlPr>
                              <a:rPr lang="en-IN" sz="2000" i="1">
                                <a:latin typeface="Cambria Math" panose="02040503050406030204" pitchFamily="18" charset="0"/>
                              </a:rPr>
                            </m:ctrlPr>
                          </m:sSupPr>
                          <m:e>
                            <m:r>
                              <a:rPr lang="en-IN" sz="2000" i="1">
                                <a:latin typeface="Cambria Math" panose="02040503050406030204" pitchFamily="18" charset="0"/>
                              </a:rPr>
                              <m:t>)</m:t>
                            </m:r>
                          </m:e>
                          <m:sup>
                            <m:r>
                              <a:rPr lang="en-IN" sz="2000" i="1">
                                <a:latin typeface="Cambria Math" panose="02040503050406030204" pitchFamily="18" charset="0"/>
                              </a:rPr>
                              <m:t>2</m:t>
                            </m:r>
                          </m:sup>
                        </m:sSup>
                      </m:num>
                      <m:den>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𝑛</m:t>
                            </m:r>
                          </m:sup>
                          <m:e>
                            <m:r>
                              <a:rPr lang="en-IN" sz="2000" i="1">
                                <a:latin typeface="Cambria Math" panose="02040503050406030204" pitchFamily="18" charset="0"/>
                              </a:rPr>
                              <m:t>(</m:t>
                            </m:r>
                          </m:e>
                        </m:nary>
                        <m:acc>
                          <m:accPr>
                            <m:chr m:val="̂"/>
                            <m:ctrlPr>
                              <a:rPr lang="en-IN" sz="2000" i="1">
                                <a:latin typeface="Cambria Math" panose="02040503050406030204" pitchFamily="18" charset="0"/>
                              </a:rPr>
                            </m:ctrlPr>
                          </m:accPr>
                          <m:e>
                            <m:sSub>
                              <m:sSubPr>
                                <m:ctrlPr>
                                  <a:rPr lang="en-IN" sz="2000" i="1">
                                    <a:latin typeface="Cambria Math" panose="02040503050406030204" pitchFamily="18" charset="0"/>
                                  </a:rPr>
                                </m:ctrlPr>
                              </m:sSubPr>
                              <m:e>
                                <m:r>
                                  <a:rPr lang="en-IN" sz="2000" i="1">
                                    <a:latin typeface="Cambria Math" panose="02040503050406030204" pitchFamily="18" charset="0"/>
                                  </a:rPr>
                                  <m:t>𝜖</m:t>
                                </m:r>
                              </m:e>
                              <m:sub>
                                <m:r>
                                  <a:rPr lang="en-IN" sz="2000" i="1">
                                    <a:latin typeface="Cambria Math" panose="02040503050406030204" pitchFamily="18" charset="0"/>
                                  </a:rPr>
                                  <m:t>𝑖</m:t>
                                </m:r>
                              </m:sub>
                            </m:sSub>
                          </m:e>
                        </m:acc>
                        <m:r>
                          <a:rPr lang="en-IN" sz="2000" i="1">
                            <a:latin typeface="Cambria Math" panose="02040503050406030204" pitchFamily="18" charset="0"/>
                          </a:rPr>
                          <m:t>−</m:t>
                        </m:r>
                        <m:acc>
                          <m:accPr>
                            <m:chr m:val="̅"/>
                            <m:ctrlPr>
                              <a:rPr lang="en-IN" sz="2000" i="1">
                                <a:latin typeface="Cambria Math" panose="02040503050406030204" pitchFamily="18" charset="0"/>
                              </a:rPr>
                            </m:ctrlPr>
                          </m:accPr>
                          <m:e>
                            <m:acc>
                              <m:accPr>
                                <m:chr m:val="̂"/>
                                <m:ctrlPr>
                                  <a:rPr lang="en-IN" sz="2000" i="1">
                                    <a:latin typeface="Cambria Math" panose="02040503050406030204" pitchFamily="18" charset="0"/>
                                  </a:rPr>
                                </m:ctrlPr>
                              </m:accPr>
                              <m:e>
                                <m:r>
                                  <a:rPr lang="en-IN" sz="2000" i="1">
                                    <a:latin typeface="Cambria Math" panose="02040503050406030204" pitchFamily="18" charset="0"/>
                                  </a:rPr>
                                  <m:t>𝜖</m:t>
                                </m:r>
                              </m:e>
                            </m:acc>
                          </m:e>
                        </m:acc>
                        <m:sSup>
                          <m:sSupPr>
                            <m:ctrlPr>
                              <a:rPr lang="en-IN" sz="2000" i="1">
                                <a:latin typeface="Cambria Math" panose="02040503050406030204" pitchFamily="18" charset="0"/>
                              </a:rPr>
                            </m:ctrlPr>
                          </m:sSupPr>
                          <m:e>
                            <m:r>
                              <a:rPr lang="en-IN" sz="2000" i="1">
                                <a:latin typeface="Cambria Math" panose="02040503050406030204" pitchFamily="18" charset="0"/>
                              </a:rPr>
                              <m:t>)</m:t>
                            </m:r>
                          </m:e>
                          <m:sup>
                            <m:r>
                              <a:rPr lang="en-IN" sz="2000" i="1">
                                <a:latin typeface="Cambria Math" panose="02040503050406030204" pitchFamily="18" charset="0"/>
                              </a:rPr>
                              <m:t>2</m:t>
                            </m:r>
                          </m:sup>
                        </m:sSup>
                      </m:den>
                    </m:f>
                  </m:oMath>
                </a14:m>
                <a:endParaRPr lang="en-IN" sz="2000" dirty="0"/>
              </a:p>
              <a:p>
                <a:pPr marL="0" indent="0">
                  <a:buNone/>
                </a:pPr>
                <a:r>
                  <a:rPr lang="en-IN" sz="2000" dirty="0"/>
                  <a:t>Here, </a:t>
                </a:r>
                <a14:m>
                  <m:oMath xmlns:m="http://schemas.openxmlformats.org/officeDocument/2006/math">
                    <m:sSup>
                      <m:sSupPr>
                        <m:ctrlPr>
                          <a:rPr lang="en-IN" sz="2000" i="1">
                            <a:latin typeface="Cambria Math" panose="02040503050406030204" pitchFamily="18" charset="0"/>
                          </a:rPr>
                        </m:ctrlPr>
                      </m:sSupPr>
                      <m:e>
                        <m:r>
                          <a:rPr lang="en-IN" sz="2000" i="1">
                            <a:latin typeface="Cambria Math" panose="02040503050406030204" pitchFamily="18" charset="0"/>
                          </a:rPr>
                          <m:t>𝑎</m:t>
                        </m:r>
                      </m:e>
                      <m:sup>
                        <m:r>
                          <a:rPr lang="en-IN" sz="2000" i="1">
                            <a:latin typeface="Cambria Math" panose="02040503050406030204" pitchFamily="18" charset="0"/>
                          </a:rPr>
                          <m:t>′</m:t>
                        </m:r>
                      </m:sup>
                    </m:sSup>
                    <m:r>
                      <a:rPr lang="en-IN" sz="2000" i="1">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𝑎</m:t>
                            </m:r>
                          </m:e>
                          <m:sub>
                            <m:r>
                              <a:rPr lang="en-IN" sz="2000" i="1">
                                <a:latin typeface="Cambria Math" panose="02040503050406030204" pitchFamily="18" charset="0"/>
                              </a:rPr>
                              <m:t>1</m:t>
                            </m:r>
                          </m:sub>
                        </m:sSub>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𝑎</m:t>
                            </m:r>
                          </m:e>
                          <m:sub>
                            <m:r>
                              <a:rPr lang="en-IN" sz="2000" i="1">
                                <a:latin typeface="Cambria Math" panose="02040503050406030204" pitchFamily="18" charset="0"/>
                              </a:rPr>
                              <m:t>2</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𝑎</m:t>
                            </m:r>
                          </m:e>
                          <m:sub>
                            <m:r>
                              <a:rPr lang="en-IN" sz="2000" i="1">
                                <a:latin typeface="Cambria Math" panose="02040503050406030204" pitchFamily="18" charset="0"/>
                              </a:rPr>
                              <m:t>𝑛</m:t>
                            </m:r>
                          </m:sub>
                        </m:sSub>
                      </m:e>
                    </m:d>
                    <m:r>
                      <a:rPr lang="en-IN" sz="2000" i="1">
                        <a:latin typeface="Cambria Math" panose="02040503050406030204" pitchFamily="18" charset="0"/>
                      </a:rPr>
                      <m:t>= </m:t>
                    </m:r>
                    <m:f>
                      <m:fPr>
                        <m:ctrlPr>
                          <a:rPr lang="en-IN" sz="2000" i="1">
                            <a:latin typeface="Cambria Math" panose="02040503050406030204" pitchFamily="18" charset="0"/>
                          </a:rPr>
                        </m:ctrlPr>
                      </m:fPr>
                      <m:num>
                        <m:sSup>
                          <m:sSupPr>
                            <m:ctrlPr>
                              <a:rPr lang="en-IN" sz="2000" i="1">
                                <a:latin typeface="Cambria Math" panose="02040503050406030204" pitchFamily="18" charset="0"/>
                              </a:rPr>
                            </m:ctrlPr>
                          </m:sSupPr>
                          <m:e>
                            <m:r>
                              <a:rPr lang="en-IN" sz="2000" i="1">
                                <a:latin typeface="Cambria Math" panose="02040503050406030204" pitchFamily="18" charset="0"/>
                              </a:rPr>
                              <m:t>𝑚</m:t>
                            </m:r>
                          </m:e>
                          <m:sup>
                            <m:r>
                              <a:rPr lang="en-IN" sz="2000" i="1">
                                <a:latin typeface="Cambria Math" panose="02040503050406030204" pitchFamily="18" charset="0"/>
                              </a:rPr>
                              <m:t>𝑇</m:t>
                            </m:r>
                          </m:sup>
                        </m:sSup>
                        <m:sSup>
                          <m:sSupPr>
                            <m:ctrlPr>
                              <a:rPr lang="en-IN" sz="2000" i="1">
                                <a:latin typeface="Cambria Math" panose="02040503050406030204" pitchFamily="18" charset="0"/>
                              </a:rPr>
                            </m:ctrlPr>
                          </m:sSupPr>
                          <m:e>
                            <m:r>
                              <a:rPr lang="en-IN" sz="2000" i="1">
                                <a:latin typeface="Cambria Math" panose="02040503050406030204" pitchFamily="18" charset="0"/>
                              </a:rPr>
                              <m:t>𝑉</m:t>
                            </m:r>
                          </m:e>
                          <m:sup>
                            <m:r>
                              <a:rPr lang="en-IN" sz="2000" i="1">
                                <a:latin typeface="Cambria Math" panose="02040503050406030204" pitchFamily="18" charset="0"/>
                              </a:rPr>
                              <m:t>−1</m:t>
                            </m:r>
                          </m:sup>
                        </m:sSup>
                      </m:num>
                      <m:den>
                        <m:rad>
                          <m:radPr>
                            <m:degHide m:val="on"/>
                            <m:ctrlPr>
                              <a:rPr lang="en-IN" sz="2000" i="1">
                                <a:latin typeface="Cambria Math" panose="02040503050406030204" pitchFamily="18" charset="0"/>
                              </a:rPr>
                            </m:ctrlPr>
                          </m:radPr>
                          <m:deg/>
                          <m:e>
                            <m:sSup>
                              <m:sSupPr>
                                <m:ctrlPr>
                                  <a:rPr lang="en-IN" sz="2000" i="1">
                                    <a:latin typeface="Cambria Math" panose="02040503050406030204" pitchFamily="18" charset="0"/>
                                  </a:rPr>
                                </m:ctrlPr>
                              </m:sSupPr>
                              <m:e>
                                <m:r>
                                  <a:rPr lang="en-IN" sz="2000" i="1">
                                    <a:latin typeface="Cambria Math" panose="02040503050406030204" pitchFamily="18" charset="0"/>
                                  </a:rPr>
                                  <m:t>𝑚</m:t>
                                </m:r>
                              </m:e>
                              <m:sup>
                                <m:r>
                                  <a:rPr lang="en-IN" sz="2000" i="1">
                                    <a:latin typeface="Cambria Math" panose="02040503050406030204" pitchFamily="18" charset="0"/>
                                  </a:rPr>
                                  <m:t>𝑇</m:t>
                                </m:r>
                              </m:sup>
                            </m:sSup>
                            <m:sSup>
                              <m:sSupPr>
                                <m:ctrlPr>
                                  <a:rPr lang="en-IN" sz="2000" i="1">
                                    <a:latin typeface="Cambria Math" panose="02040503050406030204" pitchFamily="18" charset="0"/>
                                  </a:rPr>
                                </m:ctrlPr>
                              </m:sSupPr>
                              <m:e>
                                <m:r>
                                  <a:rPr lang="en-IN" sz="2000" i="1">
                                    <a:latin typeface="Cambria Math" panose="02040503050406030204" pitchFamily="18" charset="0"/>
                                  </a:rPr>
                                  <m:t>𝑉</m:t>
                                </m:r>
                              </m:e>
                              <m:sup>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r>
                                  <a:rPr lang="en-IN" sz="2000" i="1">
                                    <a:latin typeface="Cambria Math" panose="02040503050406030204" pitchFamily="18" charset="0"/>
                                  </a:rPr>
                                  <m:t>𝑉</m:t>
                                </m:r>
                              </m:e>
                              <m:sup>
                                <m:r>
                                  <a:rPr lang="en-IN" sz="2000" i="1">
                                    <a:latin typeface="Cambria Math" panose="02040503050406030204" pitchFamily="18" charset="0"/>
                                  </a:rPr>
                                  <m:t>−1</m:t>
                                </m:r>
                              </m:sup>
                            </m:sSup>
                            <m:r>
                              <a:rPr lang="en-IN" sz="2000" i="1">
                                <a:latin typeface="Cambria Math" panose="02040503050406030204" pitchFamily="18" charset="0"/>
                              </a:rPr>
                              <m:t>𝑚</m:t>
                            </m:r>
                          </m:e>
                        </m:rad>
                      </m:den>
                    </m:f>
                  </m:oMath>
                </a14:m>
                <a:r>
                  <a:rPr lang="en-IN" sz="2000" dirty="0"/>
                  <a:t>  where, </a:t>
                </a:r>
                <a14:m>
                  <m:oMath xmlns:m="http://schemas.openxmlformats.org/officeDocument/2006/math">
                    <m:r>
                      <a:rPr lang="en-IN" sz="2000" i="1">
                        <a:latin typeface="Cambria Math" panose="02040503050406030204" pitchFamily="18" charset="0"/>
                      </a:rPr>
                      <m:t>𝑚</m:t>
                    </m:r>
                    <m:r>
                      <a:rPr lang="en-IN" sz="2000" i="1">
                        <a:latin typeface="Cambria Math" panose="02040503050406030204" pitchFamily="18" charset="0"/>
                      </a:rPr>
                      <m:t>=</m:t>
                    </m:r>
                    <m:r>
                      <a:rPr lang="en-IN" sz="2000" i="1">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panose="02040503050406030204" pitchFamily="18" charset="0"/>
                                  </a:rPr>
                                  <m:t>𝜖</m:t>
                                </m:r>
                              </m:e>
                            </m:acc>
                          </m:e>
                          <m:sub>
                            <m:r>
                              <a:rPr lang="en-US" sz="2000" i="1">
                                <a:latin typeface="Cambria Math" panose="02040503050406030204" pitchFamily="18" charset="0"/>
                              </a:rPr>
                              <m:t>𝑜𝑟𝑑𝑒𝑟𝑒𝑑</m:t>
                            </m:r>
                          </m:sub>
                        </m:sSub>
                      </m:e>
                    </m:d>
                  </m:oMath>
                </a14:m>
                <a:r>
                  <a:rPr lang="en-IN" sz="2000" dirty="0"/>
                  <a:t> and   </a:t>
                </a:r>
                <a14:m>
                  <m:oMath xmlns:m="http://schemas.openxmlformats.org/officeDocument/2006/math">
                    <m:r>
                      <a:rPr lang="en-IN" sz="2000" i="1">
                        <a:latin typeface="Cambria Math" panose="02040503050406030204" pitchFamily="18" charset="0"/>
                      </a:rPr>
                      <m:t>𝑉</m:t>
                    </m:r>
                    <m:r>
                      <a:rPr lang="en-IN" sz="2000" i="1">
                        <a:latin typeface="Cambria Math" panose="02040503050406030204" pitchFamily="18" charset="0"/>
                      </a:rPr>
                      <m:t>=</m:t>
                    </m:r>
                    <m:r>
                      <a:rPr lang="en-US" sz="2000" b="0" i="1" smtClean="0">
                        <a:latin typeface="Cambria Math" panose="02040503050406030204" pitchFamily="18" charset="0"/>
                      </a:rPr>
                      <m:t>𝐶𝑜𝑣</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𝜖</m:t>
                                </m:r>
                              </m:e>
                            </m:acc>
                          </m:e>
                          <m:sub>
                            <m:r>
                              <a:rPr lang="en-US" sz="2000" b="0" i="1" smtClean="0">
                                <a:latin typeface="Cambria Math" panose="02040503050406030204" pitchFamily="18" charset="0"/>
                              </a:rPr>
                              <m:t>𝑜𝑟𝑑𝑒𝑟𝑒𝑑</m:t>
                            </m:r>
                          </m:sub>
                        </m:sSub>
                      </m:e>
                    </m:d>
                  </m:oMath>
                </a14:m>
                <a:endParaRPr lang="en-IN" sz="2000" dirty="0"/>
              </a:p>
              <a:p>
                <a:pPr marL="0" indent="0">
                  <a:buNone/>
                </a:pPr>
                <a:r>
                  <a:rPr lang="en-US" sz="2000" dirty="0"/>
                  <a:t>Here the hypotheses under consideration are,   </a:t>
                </a:r>
              </a:p>
              <a:p>
                <a:pPr marL="0" indent="0">
                  <a:buNone/>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r>
                        <a:rPr lang="en-IN" sz="2000" i="1">
                          <a:latin typeface="Cambria Math" panose="02040503050406030204" pitchFamily="18" charset="0"/>
                        </a:rPr>
                        <m:t> :</m:t>
                      </m:r>
                      <m:r>
                        <m:rPr>
                          <m:nor/>
                        </m:rPr>
                        <a:rPr lang="en-IN" sz="2000" i="0">
                          <a:latin typeface="Cambria Math" panose="02040503050406030204" pitchFamily="18" charset="0"/>
                        </a:rPr>
                        <m:t>The</m:t>
                      </m:r>
                      <m:r>
                        <m:rPr>
                          <m:nor/>
                        </m:rPr>
                        <a:rPr lang="en-IN" sz="2000" i="0">
                          <a:latin typeface="Cambria Math" panose="02040503050406030204" pitchFamily="18" charset="0"/>
                        </a:rPr>
                        <m:t> </m:t>
                      </m:r>
                      <m:r>
                        <m:rPr>
                          <m:nor/>
                        </m:rPr>
                        <a:rPr lang="en-IN" sz="2000" i="0">
                          <a:latin typeface="Cambria Math" panose="02040503050406030204" pitchFamily="18" charset="0"/>
                        </a:rPr>
                        <m:t>residuals</m:t>
                      </m:r>
                      <m:r>
                        <m:rPr>
                          <m:nor/>
                        </m:rPr>
                        <a:rPr lang="en-IN" sz="2000" i="0">
                          <a:latin typeface="Cambria Math" panose="02040503050406030204" pitchFamily="18" charset="0"/>
                        </a:rPr>
                        <m:t> </m:t>
                      </m:r>
                      <m:r>
                        <m:rPr>
                          <m:nor/>
                        </m:rPr>
                        <a:rPr lang="en-IN" sz="2000" i="0">
                          <a:latin typeface="Cambria Math" panose="02040503050406030204" pitchFamily="18" charset="0"/>
                        </a:rPr>
                        <m:t>are</m:t>
                      </m:r>
                      <m:r>
                        <m:rPr>
                          <m:nor/>
                        </m:rPr>
                        <a:rPr lang="en-IN" sz="2000" i="0">
                          <a:latin typeface="Cambria Math" panose="02040503050406030204" pitchFamily="18" charset="0"/>
                        </a:rPr>
                        <m:t> </m:t>
                      </m:r>
                      <m:r>
                        <m:rPr>
                          <m:nor/>
                        </m:rPr>
                        <a:rPr lang="en-IN" sz="2000" i="0">
                          <a:latin typeface="Cambria Math" panose="02040503050406030204" pitchFamily="18" charset="0"/>
                        </a:rPr>
                        <m:t>normally</m:t>
                      </m:r>
                      <m:r>
                        <m:rPr>
                          <m:nor/>
                        </m:rPr>
                        <a:rPr lang="en-IN" sz="2000" i="0">
                          <a:latin typeface="Cambria Math" panose="02040503050406030204" pitchFamily="18" charset="0"/>
                        </a:rPr>
                        <m:t> </m:t>
                      </m:r>
                      <m:r>
                        <m:rPr>
                          <m:nor/>
                        </m:rPr>
                        <a:rPr lang="en-IN" sz="2000" i="0">
                          <a:latin typeface="Cambria Math" panose="02040503050406030204" pitchFamily="18" charset="0"/>
                        </a:rPr>
                        <m:t>distributed</m:t>
                      </m:r>
                      <m:r>
                        <a:rPr lang="en-IN" sz="2000" i="1">
                          <a:latin typeface="Cambria Math" panose="02040503050406030204" pitchFamily="18" charset="0"/>
                        </a:rPr>
                        <m:t>   </m:t>
                      </m:r>
                    </m:oMath>
                  </m:oMathPara>
                </a14:m>
                <a:endParaRPr lang="en-IN" sz="2000" dirty="0"/>
              </a:p>
              <a:p>
                <a:pPr marL="0" indent="0">
                  <a:buNone/>
                </a:pPr>
                <a:r>
                  <a:rPr lang="en-US" sz="2000" dirty="0"/>
                  <a:t>               </a:t>
                </a:r>
                <a14:m>
                  <m:oMath xmlns:m="http://schemas.openxmlformats.org/officeDocument/2006/math">
                    <m:r>
                      <a:rPr lang="en-IN" sz="2000" i="1">
                        <a:latin typeface="Cambria Math" panose="02040503050406030204" pitchFamily="18" charset="0"/>
                      </a:rPr>
                      <m:t> </m:t>
                    </m:r>
                    <m:r>
                      <m:rPr>
                        <m:nor/>
                      </m:rPr>
                      <a:rPr lang="en-IN" sz="2000" i="0">
                        <a:latin typeface="Cambria Math" panose="02040503050406030204" pitchFamily="18" charset="0"/>
                      </a:rPr>
                      <m:t>vs</m:t>
                    </m:r>
                    <m:r>
                      <a:rPr lang="en-IN" sz="2000" i="1">
                        <a:latin typeface="Cambria Math" panose="02040503050406030204" pitchFamily="18" charset="0"/>
                      </a:rPr>
                      <m:t>.  </m:t>
                    </m:r>
                    <m:r>
                      <a:rPr lang="en-US" sz="2000" b="0" i="1" smtClean="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1</m:t>
                        </m:r>
                      </m:sub>
                    </m:sSub>
                    <m:r>
                      <a:rPr lang="en-IN" sz="2000" i="1">
                        <a:latin typeface="Cambria Math" panose="02040503050406030204" pitchFamily="18" charset="0"/>
                      </a:rPr>
                      <m:t> :</m:t>
                    </m:r>
                    <m:r>
                      <m:rPr>
                        <m:nor/>
                      </m:rPr>
                      <a:rPr lang="en-IN" sz="2000" i="0">
                        <a:latin typeface="Cambria Math" panose="02040503050406030204" pitchFamily="18" charset="0"/>
                      </a:rPr>
                      <m:t>not</m:t>
                    </m:r>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endParaRPr lang="en-US" sz="2000" dirty="0"/>
              </a:p>
              <a:p>
                <a:pPr marL="0" indent="0">
                  <a:buNone/>
                </a:pPr>
                <a:r>
                  <a:rPr lang="en-US" sz="2000" b="1" dirty="0"/>
                  <a:t>Test Criterion</a:t>
                </a:r>
                <a:r>
                  <a:rPr lang="en-US" sz="2000" dirty="0"/>
                  <a:t>: We reject the null hypothesis if the observed </a:t>
                </a:r>
                <a14:m>
                  <m:oMath xmlns:m="http://schemas.openxmlformats.org/officeDocument/2006/math">
                    <m:r>
                      <a:rPr lang="en-US" sz="2000" b="0" i="1" smtClean="0">
                        <a:latin typeface="Cambria Math" panose="02040503050406030204" pitchFamily="18" charset="0"/>
                      </a:rPr>
                      <m:t>𝑝</m:t>
                    </m:r>
                  </m:oMath>
                </a14:m>
                <a:r>
                  <a:rPr lang="en-US" sz="2000" dirty="0"/>
                  <a:t>-value is less than </a:t>
                </a:r>
                <a14:m>
                  <m:oMath xmlns:m="http://schemas.openxmlformats.org/officeDocument/2006/math">
                    <m:r>
                      <a:rPr lang="en-IN" sz="2000" i="1">
                        <a:latin typeface="Cambria Math" panose="02040503050406030204" pitchFamily="18" charset="0"/>
                      </a:rPr>
                      <m:t>𝛼</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1189" y="2160589"/>
                <a:ext cx="8596668" cy="3880773"/>
              </a:xfrm>
              <a:blipFill>
                <a:blip r:embed="rId2"/>
                <a:stretch>
                  <a:fillRect l="-780" t="-1884"/>
                </a:stretch>
              </a:blipFill>
            </p:spPr>
            <p:txBody>
              <a:bodyPr/>
              <a:lstStyle/>
              <a:p>
                <a:r>
                  <a:rPr lang="en-IN">
                    <a:noFill/>
                  </a:rPr>
                  <a:t> </a:t>
                </a:r>
              </a:p>
            </p:txBody>
          </p:sp>
        </mc:Fallback>
      </mc:AlternateContent>
    </p:spTree>
    <p:extLst>
      <p:ext uri="{BB962C8B-B14F-4D97-AF65-F5344CB8AC3E}">
        <p14:creationId xmlns:p14="http://schemas.microsoft.com/office/powerpoint/2010/main" val="379662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2834"/>
            <a:ext cx="8314266" cy="1325563"/>
          </a:xfrm>
        </p:spPr>
        <p:txBody>
          <a:bodyPr>
            <a:normAutofit/>
          </a:bodyPr>
          <a:lstStyle/>
          <a:p>
            <a:r>
              <a:rPr lang="en-US" sz="3200" u="sng" dirty="0">
                <a:effectLst>
                  <a:outerShdw blurRad="38100" dist="38100" dir="2700000" algn="tl">
                    <a:srgbClr val="000000">
                      <a:alpha val="43137"/>
                    </a:srgbClr>
                  </a:outerShdw>
                </a:effectLst>
              </a:rPr>
              <a:t>Shapiro-Wilk test and Anderson-Darling test for normality:</a:t>
            </a:r>
            <a:endParaRPr lang="en-IN"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1189" y="2160589"/>
                <a:ext cx="8596668" cy="3880773"/>
              </a:xfrm>
            </p:spPr>
            <p:txBody>
              <a:bodyPr>
                <a:normAutofit fontScale="92500" lnSpcReduction="10000"/>
              </a:bodyPr>
              <a:lstStyle/>
              <a:p>
                <a:pPr marL="0" indent="0" algn="just">
                  <a:buNone/>
                </a:pPr>
                <a:r>
                  <a:rPr lang="en-IN" sz="2000" b="1" dirty="0">
                    <a:effectLst>
                      <a:outerShdw blurRad="38100" dist="38100" dir="2700000" algn="tl">
                        <a:srgbClr val="000000">
                          <a:alpha val="43137"/>
                        </a:srgbClr>
                      </a:outerShdw>
                    </a:effectLst>
                  </a:rPr>
                  <a:t>Anderson-Darling test:</a:t>
                </a:r>
              </a:p>
              <a:p>
                <a:pPr marL="0" indent="0" algn="just">
                  <a:buNone/>
                </a:pPr>
                <a:r>
                  <a:rPr lang="en-IN" sz="2000" b="1" dirty="0"/>
                  <a:t>Test statistic </a:t>
                </a:r>
                <a:r>
                  <a:rPr lang="en-IN" sz="2000" dirty="0"/>
                  <a:t>:  </a:t>
                </a:r>
                <a14:m>
                  <m:oMath xmlns:m="http://schemas.openxmlformats.org/officeDocument/2006/math">
                    <m:r>
                      <a:rPr lang="en-IN" sz="2000" i="1">
                        <a:latin typeface="Cambria Math" panose="02040503050406030204" pitchFamily="18" charset="0"/>
                      </a:rPr>
                      <m:t>𝐴</m:t>
                    </m:r>
                    <m:r>
                      <a:rPr lang="en-IN" sz="2000" i="1">
                        <a:latin typeface="Cambria Math" panose="02040503050406030204" pitchFamily="18" charset="0"/>
                      </a:rPr>
                      <m:t>=−</m:t>
                    </m:r>
                    <m:r>
                      <a:rPr lang="en-IN" sz="2000" i="1">
                        <a:latin typeface="Cambria Math" panose="02040503050406030204" pitchFamily="18" charset="0"/>
                      </a:rPr>
                      <m:t>𝑛</m:t>
                    </m:r>
                    <m:r>
                      <a:rPr lang="en-IN" sz="2000" i="1">
                        <a:latin typeface="Cambria Math" panose="02040503050406030204" pitchFamily="18" charset="0"/>
                      </a:rPr>
                      <m:t>−</m:t>
                    </m:r>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𝑛</m:t>
                        </m:r>
                      </m:sup>
                      <m:e>
                        <m:f>
                          <m:fPr>
                            <m:ctrlPr>
                              <a:rPr lang="en-IN" sz="2000" i="1">
                                <a:latin typeface="Cambria Math" panose="02040503050406030204" pitchFamily="18" charset="0"/>
                              </a:rPr>
                            </m:ctrlPr>
                          </m:fPr>
                          <m:num>
                            <m:r>
                              <a:rPr lang="en-IN" sz="2000" i="1">
                                <a:latin typeface="Cambria Math" panose="02040503050406030204" pitchFamily="18" charset="0"/>
                              </a:rPr>
                              <m:t>(2</m:t>
                            </m:r>
                            <m:r>
                              <a:rPr lang="en-IN" sz="2000" i="1">
                                <a:latin typeface="Cambria Math" panose="02040503050406030204" pitchFamily="18" charset="0"/>
                              </a:rPr>
                              <m:t>𝑖</m:t>
                            </m:r>
                            <m:r>
                              <a:rPr lang="en-IN" sz="2000" i="1">
                                <a:latin typeface="Cambria Math" panose="02040503050406030204" pitchFamily="18" charset="0"/>
                              </a:rPr>
                              <m:t>−1)</m:t>
                            </m:r>
                          </m:num>
                          <m:den>
                            <m:r>
                              <a:rPr lang="en-IN" sz="2000" i="1">
                                <a:latin typeface="Cambria Math" panose="02040503050406030204" pitchFamily="18" charset="0"/>
                              </a:rPr>
                              <m:t>𝑛</m:t>
                            </m:r>
                          </m:den>
                        </m:f>
                        <m:d>
                          <m:dPr>
                            <m:begChr m:val="["/>
                            <m:endChr m:val="]"/>
                            <m:ctrlPr>
                              <a:rPr lang="en-IN"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IN" sz="2000">
                                    <a:latin typeface="Cambria Math" panose="02040503050406030204" pitchFamily="18" charset="0"/>
                                  </a:rPr>
                                  <m:t>ln</m:t>
                                </m:r>
                              </m:fName>
                              <m:e>
                                <m:r>
                                  <a:rPr lang="en-IN" sz="2000" i="1">
                                    <a:latin typeface="Cambria Math" panose="02040503050406030204" pitchFamily="18" charset="0"/>
                                    <a:ea typeface="Cambria Math" panose="02040503050406030204" pitchFamily="18" charset="0"/>
                                  </a:rPr>
                                  <m:t>𝜙</m:t>
                                </m:r>
                              </m:e>
                            </m:func>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i="1">
                                            <a:latin typeface="Cambria Math" panose="02040503050406030204" pitchFamily="18" charset="0"/>
                                          </a:rPr>
                                          <m:t>𝑖</m:t>
                                        </m:r>
                                      </m:sub>
                                    </m:sSub>
                                  </m:e>
                                </m:acc>
                              </m:e>
                            </m:d>
                            <m:r>
                              <a:rPr lang="en-IN" sz="2000" i="1">
                                <a:latin typeface="Cambria Math" panose="02040503050406030204" pitchFamily="18" charset="0"/>
                              </a:rPr>
                              <m:t>+</m:t>
                            </m:r>
                            <m:r>
                              <m:rPr>
                                <m:sty m:val="p"/>
                              </m:rPr>
                              <a:rPr lang="en-IN" sz="2000">
                                <a:latin typeface="Cambria Math" panose="02040503050406030204" pitchFamily="18" charset="0"/>
                              </a:rPr>
                              <m:t>ln</m:t>
                            </m:r>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𝜙</m:t>
                                </m:r>
                                <m:d>
                                  <m:dPr>
                                    <m:ctrlPr>
                                      <a:rPr lang="en-IN" sz="2000" i="1">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acc>
                                          <m:accPr>
                                            <m:chr m:val="̂"/>
                                            <m:ctrlPr>
                                              <a:rPr lang="en-IN" sz="2000" i="1">
                                                <a:latin typeface="Cambria Math" panose="02040503050406030204" pitchFamily="18" charset="0"/>
                                              </a:rPr>
                                            </m:ctrlPr>
                                          </m:accPr>
                                          <m:e>
                                            <m:r>
                                              <a:rPr lang="en-US" sz="2000" b="0" i="1" smtClean="0">
                                                <a:latin typeface="Cambria Math" panose="02040503050406030204" pitchFamily="18" charset="0"/>
                                              </a:rPr>
                                              <m:t>𝜖</m:t>
                                            </m:r>
                                          </m:e>
                                        </m:acc>
                                      </m:e>
                                      <m:sub>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e>
                            </m:d>
                          </m:e>
                        </m:d>
                      </m:e>
                    </m:nary>
                  </m:oMath>
                </a14:m>
                <a:r>
                  <a:rPr lang="en-IN" sz="2000" dirty="0"/>
                  <a:t> </a:t>
                </a:r>
              </a:p>
              <a:p>
                <a:pPr marL="0" indent="0" algn="just">
                  <a:buNone/>
                </a:pPr>
                <a:r>
                  <a:rPr lang="en-IN" sz="2000" dirty="0"/>
                  <a:t>				(where  </a:t>
                </a:r>
                <a14:m>
                  <m:oMath xmlns:m="http://schemas.openxmlformats.org/officeDocument/2006/math">
                    <m:r>
                      <a:rPr lang="en-IN" sz="2000" i="1">
                        <a:latin typeface="Cambria Math" panose="02040503050406030204" pitchFamily="18" charset="0"/>
                        <a:ea typeface="Cambria Math" panose="02040503050406030204" pitchFamily="18" charset="0"/>
                      </a:rPr>
                      <m:t>𝜙</m:t>
                    </m:r>
                  </m:oMath>
                </a14:m>
                <a:r>
                  <a:rPr lang="en-IN" sz="2000" dirty="0"/>
                  <a:t> denotes the CDF of standard Normal distribution.)</a:t>
                </a:r>
              </a:p>
              <a:p>
                <a:pPr marL="0" indent="0" algn="just">
                  <a:buNone/>
                </a:pPr>
                <a:endParaRPr lang="en-IN" sz="2000" dirty="0"/>
              </a:p>
              <a:p>
                <a:pPr marL="0" indent="0" algn="just">
                  <a:buNone/>
                </a:pPr>
                <a:endParaRPr lang="en-IN" sz="2000" dirty="0"/>
              </a:p>
              <a:p>
                <a:pPr marL="0" indent="0" algn="just">
                  <a:buNone/>
                </a:pPr>
                <a:r>
                  <a:rPr lang="en-US" sz="2000" dirty="0"/>
                  <a:t>Here the hypotheses under consideration are,   </a:t>
                </a:r>
              </a:p>
              <a:p>
                <a:pPr marL="0" indent="0" algn="just">
                  <a:buNone/>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r>
                        <a:rPr lang="en-IN" sz="2000" i="1">
                          <a:latin typeface="Cambria Math" panose="02040503050406030204" pitchFamily="18" charset="0"/>
                        </a:rPr>
                        <m:t> :</m:t>
                      </m:r>
                      <m:r>
                        <m:rPr>
                          <m:nor/>
                        </m:rPr>
                        <a:rPr lang="en-IN" sz="2000" i="0">
                          <a:latin typeface="Cambria Math" panose="02040503050406030204" pitchFamily="18" charset="0"/>
                        </a:rPr>
                        <m:t>The</m:t>
                      </m:r>
                      <m:r>
                        <m:rPr>
                          <m:nor/>
                        </m:rPr>
                        <a:rPr lang="en-IN" sz="2000" i="0">
                          <a:latin typeface="Cambria Math" panose="02040503050406030204" pitchFamily="18" charset="0"/>
                        </a:rPr>
                        <m:t> </m:t>
                      </m:r>
                      <m:r>
                        <m:rPr>
                          <m:nor/>
                        </m:rPr>
                        <a:rPr lang="en-IN" sz="2000" i="0">
                          <a:latin typeface="Cambria Math" panose="02040503050406030204" pitchFamily="18" charset="0"/>
                        </a:rPr>
                        <m:t>residuals</m:t>
                      </m:r>
                      <m:r>
                        <m:rPr>
                          <m:nor/>
                        </m:rPr>
                        <a:rPr lang="en-IN" sz="2000" i="0">
                          <a:latin typeface="Cambria Math" panose="02040503050406030204" pitchFamily="18" charset="0"/>
                        </a:rPr>
                        <m:t> </m:t>
                      </m:r>
                      <m:r>
                        <m:rPr>
                          <m:nor/>
                        </m:rPr>
                        <a:rPr lang="en-IN" sz="2000" i="0">
                          <a:latin typeface="Cambria Math" panose="02040503050406030204" pitchFamily="18" charset="0"/>
                        </a:rPr>
                        <m:t>are</m:t>
                      </m:r>
                      <m:r>
                        <m:rPr>
                          <m:nor/>
                        </m:rPr>
                        <a:rPr lang="en-IN" sz="2000" i="0">
                          <a:latin typeface="Cambria Math" panose="02040503050406030204" pitchFamily="18" charset="0"/>
                        </a:rPr>
                        <m:t> </m:t>
                      </m:r>
                      <m:r>
                        <m:rPr>
                          <m:nor/>
                        </m:rPr>
                        <a:rPr lang="en-IN" sz="2000" i="0">
                          <a:latin typeface="Cambria Math" panose="02040503050406030204" pitchFamily="18" charset="0"/>
                        </a:rPr>
                        <m:t>normally</m:t>
                      </m:r>
                      <m:r>
                        <m:rPr>
                          <m:nor/>
                        </m:rPr>
                        <a:rPr lang="en-IN" sz="2000" i="0">
                          <a:latin typeface="Cambria Math" panose="02040503050406030204" pitchFamily="18" charset="0"/>
                        </a:rPr>
                        <m:t> </m:t>
                      </m:r>
                      <m:r>
                        <m:rPr>
                          <m:nor/>
                        </m:rPr>
                        <a:rPr lang="en-IN" sz="2000" i="0">
                          <a:latin typeface="Cambria Math" panose="02040503050406030204" pitchFamily="18" charset="0"/>
                        </a:rPr>
                        <m:t>distributed</m:t>
                      </m:r>
                      <m:r>
                        <a:rPr lang="en-IN" sz="2000" i="1">
                          <a:latin typeface="Cambria Math" panose="02040503050406030204" pitchFamily="18" charset="0"/>
                        </a:rPr>
                        <m:t>   </m:t>
                      </m:r>
                    </m:oMath>
                  </m:oMathPara>
                </a14:m>
                <a:endParaRPr lang="en-IN" sz="2000" dirty="0"/>
              </a:p>
              <a:p>
                <a:pPr marL="0" indent="0" algn="just">
                  <a:buNone/>
                </a:pPr>
                <a:r>
                  <a:rPr lang="en-US" sz="2000" dirty="0"/>
                  <a:t>                  </a:t>
                </a:r>
                <a14:m>
                  <m:oMath xmlns:m="http://schemas.openxmlformats.org/officeDocument/2006/math">
                    <m:r>
                      <a:rPr lang="en-IN" sz="2000" i="1">
                        <a:latin typeface="Cambria Math" panose="02040503050406030204" pitchFamily="18" charset="0"/>
                      </a:rPr>
                      <m:t> </m:t>
                    </m:r>
                    <m:r>
                      <m:rPr>
                        <m:nor/>
                      </m:rPr>
                      <a:rPr lang="en-IN" sz="2000" i="0">
                        <a:latin typeface="Cambria Math" panose="02040503050406030204" pitchFamily="18" charset="0"/>
                      </a:rPr>
                      <m:t>vs</m:t>
                    </m:r>
                    <m:r>
                      <a:rPr lang="en-IN" sz="2000" i="1">
                        <a:latin typeface="Cambria Math" panose="02040503050406030204" pitchFamily="18" charset="0"/>
                      </a:rPr>
                      <m:t>.  </m:t>
                    </m:r>
                    <m:r>
                      <a:rPr lang="en-US" sz="2000" b="0" i="1" smtClean="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1</m:t>
                        </m:r>
                      </m:sub>
                    </m:sSub>
                    <m:r>
                      <a:rPr lang="en-IN" sz="2000" i="1">
                        <a:latin typeface="Cambria Math" panose="02040503050406030204" pitchFamily="18" charset="0"/>
                      </a:rPr>
                      <m:t> :</m:t>
                    </m:r>
                    <m:r>
                      <m:rPr>
                        <m:nor/>
                      </m:rPr>
                      <a:rPr lang="en-IN" sz="2000" i="0">
                        <a:latin typeface="Cambria Math" panose="02040503050406030204" pitchFamily="18" charset="0"/>
                      </a:rPr>
                      <m:t>not</m:t>
                    </m:r>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endParaRPr lang="en-US" sz="2000" dirty="0"/>
              </a:p>
              <a:p>
                <a:pPr marL="0" indent="0" algn="just">
                  <a:buNone/>
                </a:pPr>
                <a:r>
                  <a:rPr lang="en-US" sz="2000" b="1" dirty="0"/>
                  <a:t>Test Criterion</a:t>
                </a:r>
                <a:r>
                  <a:rPr lang="en-US" sz="2000" dirty="0"/>
                  <a:t>: We reject the null hypothesis if the observed </a:t>
                </a:r>
                <a14:m>
                  <m:oMath xmlns:m="http://schemas.openxmlformats.org/officeDocument/2006/math">
                    <m:r>
                      <a:rPr lang="en-US" sz="2000" b="0" i="1" smtClean="0">
                        <a:latin typeface="Cambria Math" panose="02040503050406030204" pitchFamily="18" charset="0"/>
                      </a:rPr>
                      <m:t>𝑝</m:t>
                    </m:r>
                  </m:oMath>
                </a14:m>
                <a:r>
                  <a:rPr lang="en-US" sz="2000" dirty="0"/>
                  <a:t>-value is less than </a:t>
                </a:r>
                <a14:m>
                  <m:oMath xmlns:m="http://schemas.openxmlformats.org/officeDocument/2006/math">
                    <m:r>
                      <a:rPr lang="en-IN" sz="2000" i="1">
                        <a:latin typeface="Cambria Math" panose="02040503050406030204" pitchFamily="18" charset="0"/>
                      </a:rPr>
                      <m:t>𝛼</m:t>
                    </m:r>
                  </m:oMath>
                </a14:m>
                <a:r>
                  <a:rPr lang="en-US" sz="2000" dirty="0"/>
                  <a:t>.</a:t>
                </a:r>
              </a:p>
              <a:p>
                <a:pPr marL="0" indent="0" algn="just">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1189" y="2160589"/>
                <a:ext cx="8596668" cy="3880773"/>
              </a:xfrm>
              <a:blipFill>
                <a:blip r:embed="rId2"/>
                <a:stretch>
                  <a:fillRect l="-709" t="-1570" r="-638"/>
                </a:stretch>
              </a:blipFill>
            </p:spPr>
            <p:txBody>
              <a:bodyPr/>
              <a:lstStyle/>
              <a:p>
                <a:r>
                  <a:rPr lang="en-IN">
                    <a:noFill/>
                  </a:rPr>
                  <a:t> </a:t>
                </a:r>
              </a:p>
            </p:txBody>
          </p:sp>
        </mc:Fallback>
      </mc:AlternateContent>
    </p:spTree>
    <p:extLst>
      <p:ext uri="{BB962C8B-B14F-4D97-AF65-F5344CB8AC3E}">
        <p14:creationId xmlns:p14="http://schemas.microsoft.com/office/powerpoint/2010/main" val="5554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sz="2000" u="sng" dirty="0"/>
              <a:t>Shapiro-Wilk</a:t>
            </a:r>
            <a:r>
              <a:rPr lang="en-IN" sz="2000" dirty="0"/>
              <a:t> normality test yields :</a:t>
            </a:r>
          </a:p>
          <a:p>
            <a:pPr marL="0" indent="0">
              <a:buNone/>
            </a:pPr>
            <a:r>
              <a:rPr lang="en-IN" sz="2000" dirty="0"/>
              <a:t>          the observed value of the test statistic  W = 0.98274,</a:t>
            </a:r>
          </a:p>
          <a:p>
            <a:pPr marL="0" indent="0">
              <a:buNone/>
            </a:pPr>
            <a:r>
              <a:rPr lang="en-IN" sz="2000" dirty="0"/>
              <a:t>                                                              p-value = </a:t>
            </a:r>
            <a:r>
              <a:rPr lang="en-IN" sz="2000" b="1" dirty="0">
                <a:solidFill>
                  <a:srgbClr val="7030A0"/>
                </a:solidFill>
              </a:rPr>
              <a:t>0.5548</a:t>
            </a:r>
          </a:p>
          <a:p>
            <a:pPr marL="0" indent="0">
              <a:buNone/>
            </a:pPr>
            <a:endParaRPr lang="en-IN" sz="2000" dirty="0"/>
          </a:p>
          <a:p>
            <a:r>
              <a:rPr lang="en-IN" sz="2000" u="sng" dirty="0"/>
              <a:t>Anderson-Darling</a:t>
            </a:r>
            <a:r>
              <a:rPr lang="en-IN" sz="2000" dirty="0"/>
              <a:t> normality test yields :</a:t>
            </a:r>
          </a:p>
          <a:p>
            <a:pPr marL="0" indent="0">
              <a:buNone/>
            </a:pPr>
            <a:r>
              <a:rPr lang="en-IN" sz="2000" dirty="0"/>
              <a:t>            the observed value of the test statistic  A = 0.28142, </a:t>
            </a:r>
          </a:p>
          <a:p>
            <a:pPr marL="0" indent="0">
              <a:buNone/>
            </a:pPr>
            <a:r>
              <a:rPr lang="en-IN" sz="2000" dirty="0"/>
              <a:t>                                                              p-value = </a:t>
            </a:r>
            <a:r>
              <a:rPr lang="en-IN" sz="2000" b="1" dirty="0">
                <a:solidFill>
                  <a:srgbClr val="7030A0"/>
                </a:solidFill>
              </a:rPr>
              <a:t>0.6279</a:t>
            </a:r>
          </a:p>
          <a:p>
            <a:endParaRPr lang="en-US" sz="2400" b="1" dirty="0">
              <a:effectLst>
                <a:outerShdw blurRad="38100" dist="38100" dir="2700000" algn="tl">
                  <a:srgbClr val="000000">
                    <a:alpha val="43137"/>
                  </a:srgbClr>
                </a:outerShdw>
              </a:effectLst>
            </a:endParaRPr>
          </a:p>
          <a:p>
            <a:r>
              <a:rPr lang="en-US" sz="2400" b="1" dirty="0">
                <a:effectLst>
                  <a:outerShdw blurRad="38100" dist="38100" dir="2700000" algn="tl">
                    <a:srgbClr val="000000">
                      <a:alpha val="43137"/>
                    </a:srgbClr>
                  </a:outerShdw>
                </a:effectLst>
              </a:rPr>
              <a:t>Conclusion: </a:t>
            </a:r>
          </a:p>
          <a:p>
            <a:pPr marL="0" indent="0">
              <a:buNone/>
            </a:pPr>
            <a:r>
              <a:rPr lang="en-US" sz="2000" dirty="0"/>
              <a:t>        Higher p-value (&gt;0.05) for both the tests supports the null hypothesis that errors are normally distributed.</a:t>
            </a:r>
            <a:endParaRPr lang="en-IN" sz="2000" dirty="0"/>
          </a:p>
        </p:txBody>
      </p:sp>
      <p:sp>
        <p:nvSpPr>
          <p:cNvPr id="5" name="Title 1">
            <a:extLst>
              <a:ext uri="{FF2B5EF4-FFF2-40B4-BE49-F238E27FC236}">
                <a16:creationId xmlns:a16="http://schemas.microsoft.com/office/drawing/2014/main" id="{7DA7E1D1-83C2-48DE-9CD8-BFC1A192B196}"/>
              </a:ext>
            </a:extLst>
          </p:cNvPr>
          <p:cNvSpPr txBox="1">
            <a:spLocks/>
          </p:cNvSpPr>
          <p:nvPr/>
        </p:nvSpPr>
        <p:spPr>
          <a:xfrm>
            <a:off x="677334" y="392834"/>
            <a:ext cx="8314266" cy="1325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u="sng" dirty="0">
                <a:effectLst>
                  <a:outerShdw blurRad="38100" dist="38100" dir="2700000" algn="tl">
                    <a:srgbClr val="000000">
                      <a:alpha val="43137"/>
                    </a:srgbClr>
                  </a:outerShdw>
                </a:effectLst>
              </a:rPr>
              <a:t>Observation From Shapiro-Wilk Normality Test and Anderson-Darling Normality Test:</a:t>
            </a:r>
            <a:endParaRPr lang="en-IN" u="sng" dirty="0"/>
          </a:p>
        </p:txBody>
      </p:sp>
    </p:spTree>
    <p:extLst>
      <p:ext uri="{BB962C8B-B14F-4D97-AF65-F5344CB8AC3E}">
        <p14:creationId xmlns:p14="http://schemas.microsoft.com/office/powerpoint/2010/main" val="15259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sz="2000" dirty="0"/>
                  <a:t>Cook's distance or Cook's D, named after the American statistician R. Dennis Cook, is a commonly used estimate of the influence of a data point when performing a least-squares regression analysis. In a practical ordinary least squares analysis, Cook's distance can be used in several ways: to indicate influential data points that are particularly worth checking for validity. The Cook’s distance D</a:t>
                </a:r>
                <a:r>
                  <a:rPr lang="en-US" sz="2000" baseline="-25000" dirty="0"/>
                  <a:t>i</a:t>
                </a:r>
                <a:r>
                  <a:rPr lang="en-US" sz="2000" dirty="0"/>
                  <a:t> for </a:t>
                </a:r>
                <a14:m>
                  <m:oMath xmlns:m="http://schemas.openxmlformats.org/officeDocument/2006/math">
                    <m:sSup>
                      <m:sSupPr>
                        <m:ctrlPr>
                          <a:rPr lang="en-IN" sz="2000" i="1">
                            <a:latin typeface="Cambria Math" panose="02040503050406030204" pitchFamily="18" charset="0"/>
                          </a:rPr>
                        </m:ctrlPr>
                      </m:sSupPr>
                      <m:e>
                        <m:r>
                          <a:rPr lang="en-IN" sz="2000" i="1">
                            <a:latin typeface="Cambria Math" panose="02040503050406030204" pitchFamily="18" charset="0"/>
                          </a:rPr>
                          <m:t>𝑖</m:t>
                        </m:r>
                      </m:e>
                      <m:sup>
                        <m:r>
                          <a:rPr lang="en-IN" sz="2000" i="1">
                            <a:latin typeface="Cambria Math" panose="02040503050406030204" pitchFamily="18" charset="0"/>
                          </a:rPr>
                          <m:t>𝑡h</m:t>
                        </m:r>
                      </m:sup>
                    </m:sSup>
                    <m:r>
                      <a:rPr lang="en-IN" sz="2000" i="1">
                        <a:latin typeface="Cambria Math" panose="02040503050406030204" pitchFamily="18" charset="0"/>
                      </a:rPr>
                      <m:t> </m:t>
                    </m:r>
                  </m:oMath>
                </a14:m>
                <a:r>
                  <a:rPr lang="en-US" sz="2000" dirty="0"/>
                  <a:t>observation (for </a:t>
                </a:r>
                <a:r>
                  <a:rPr lang="en-US" sz="2000" dirty="0" err="1"/>
                  <a:t>i</a:t>
                </a:r>
                <a:r>
                  <a:rPr lang="en-US" sz="2000" dirty="0"/>
                  <a:t> = 1(1)n) is defined as, </a:t>
                </a:r>
              </a:p>
              <a:p>
                <a:endParaRPr lang="en-US" sz="2000" dirty="0"/>
              </a:p>
              <a:p>
                <a:pPr marL="0" indent="0">
                  <a:buNone/>
                </a:pPr>
                <a14:m>
                  <m:oMathPara xmlns:m="http://schemas.openxmlformats.org/officeDocument/2006/math">
                    <m:oMathParaPr>
                      <m:jc m:val="center"/>
                    </m:oMathParaPr>
                    <m:oMath xmlns:m="http://schemas.openxmlformats.org/officeDocument/2006/math">
                      <m:sSub>
                        <m:sSubPr>
                          <m:ctrlPr>
                            <a:rPr lang="en-IN" sz="2000" i="1" smtClean="0">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𝐷</m:t>
                          </m:r>
                        </m:e>
                        <m:sub>
                          <m:r>
                            <a:rPr lang="en-IN" sz="2000" i="1">
                              <a:solidFill>
                                <a:srgbClr val="C00000"/>
                              </a:solidFill>
                              <a:latin typeface="Cambria Math" panose="02040503050406030204" pitchFamily="18" charset="0"/>
                            </a:rPr>
                            <m:t>𝑖</m:t>
                          </m:r>
                        </m:sub>
                      </m:sSub>
                      <m:r>
                        <a:rPr lang="en-IN" sz="2000" i="1">
                          <a:solidFill>
                            <a:srgbClr val="C00000"/>
                          </a:solidFill>
                          <a:latin typeface="Cambria Math" panose="02040503050406030204" pitchFamily="18" charset="0"/>
                        </a:rPr>
                        <m:t>=</m:t>
                      </m:r>
                      <m:f>
                        <m:fPr>
                          <m:ctrlPr>
                            <a:rPr lang="en-IN" sz="2000" i="1">
                              <a:solidFill>
                                <a:srgbClr val="C00000"/>
                              </a:solidFill>
                              <a:latin typeface="Cambria Math" panose="02040503050406030204" pitchFamily="18" charset="0"/>
                            </a:rPr>
                          </m:ctrlPr>
                        </m:fPr>
                        <m:num>
                          <m:sSup>
                            <m:sSupPr>
                              <m:ctrlPr>
                                <a:rPr lang="en-US" sz="2000" b="0" i="1" smtClean="0">
                                  <a:solidFill>
                                    <a:srgbClr val="C00000"/>
                                  </a:solidFill>
                                  <a:latin typeface="Cambria Math" panose="02040503050406030204" pitchFamily="18" charset="0"/>
                                </a:rPr>
                              </m:ctrlPr>
                            </m:sSupPr>
                            <m:e>
                              <m:d>
                                <m:dPr>
                                  <m:ctrlPr>
                                    <a:rPr lang="en-IN" sz="2000" i="1">
                                      <a:solidFill>
                                        <a:srgbClr val="C00000"/>
                                      </a:solidFill>
                                      <a:latin typeface="Cambria Math" panose="02040503050406030204" pitchFamily="18" charset="0"/>
                                    </a:rPr>
                                  </m:ctrlPr>
                                </m:dPr>
                                <m:e>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𝑦</m:t>
                                      </m:r>
                                    </m:e>
                                    <m:sub>
                                      <m:r>
                                        <a:rPr lang="en-IN" sz="2000" i="1">
                                          <a:solidFill>
                                            <a:srgbClr val="C00000"/>
                                          </a:solidFill>
                                          <a:latin typeface="Cambria Math" panose="02040503050406030204" pitchFamily="18" charset="0"/>
                                        </a:rPr>
                                        <m:t>𝑖</m:t>
                                      </m:r>
                                    </m:sub>
                                  </m:sSub>
                                  <m:r>
                                    <a:rPr lang="en-US" sz="2000" b="0" i="1" smtClean="0">
                                      <a:solidFill>
                                        <a:srgbClr val="C00000"/>
                                      </a:solidFill>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acc>
                                        <m:accPr>
                                          <m:chr m:val="̂"/>
                                          <m:ctrlPr>
                                            <a:rPr lang="en-IN" sz="2000" i="1">
                                              <a:solidFill>
                                                <a:srgbClr val="C00000"/>
                                              </a:solidFill>
                                              <a:latin typeface="Cambria Math" panose="02040503050406030204" pitchFamily="18" charset="0"/>
                                            </a:rPr>
                                          </m:ctrlPr>
                                        </m:accPr>
                                        <m:e>
                                          <m:r>
                                            <a:rPr lang="en-US" sz="2000" b="0" i="1" smtClean="0">
                                              <a:solidFill>
                                                <a:srgbClr val="C00000"/>
                                              </a:solidFill>
                                              <a:latin typeface="Cambria Math" panose="02040503050406030204" pitchFamily="18" charset="0"/>
                                            </a:rPr>
                                            <m:t>𝑦</m:t>
                                          </m:r>
                                        </m:e>
                                      </m:acc>
                                    </m:e>
                                    <m:sub>
                                      <m:r>
                                        <a:rPr lang="en-US" sz="2000" b="0" i="1" smtClean="0">
                                          <a:solidFill>
                                            <a:srgbClr val="C00000"/>
                                          </a:solidFill>
                                          <a:latin typeface="Cambria Math" panose="02040503050406030204" pitchFamily="18" charset="0"/>
                                        </a:rPr>
                                        <m:t>𝑖</m:t>
                                      </m:r>
                                    </m:sub>
                                  </m:sSub>
                                </m:e>
                              </m:d>
                            </m:e>
                            <m:sup>
                              <m:r>
                                <a:rPr lang="en-US" sz="2000" b="0" i="1" smtClean="0">
                                  <a:solidFill>
                                    <a:srgbClr val="C00000"/>
                                  </a:solidFill>
                                  <a:latin typeface="Cambria Math" panose="02040503050406030204" pitchFamily="18" charset="0"/>
                                </a:rPr>
                                <m:t>2</m:t>
                              </m:r>
                            </m:sup>
                          </m:sSup>
                        </m:num>
                        <m:den>
                          <m:r>
                            <a:rPr lang="en-US" sz="2000" b="0" i="1" smtClean="0">
                              <a:solidFill>
                                <a:srgbClr val="C00000"/>
                              </a:solidFill>
                              <a:latin typeface="Cambria Math" panose="02040503050406030204" pitchFamily="18" charset="0"/>
                            </a:rPr>
                            <m:t>(</m:t>
                          </m:r>
                          <m:r>
                            <a:rPr lang="en-IN" sz="2000" i="1">
                              <a:solidFill>
                                <a:srgbClr val="C00000"/>
                              </a:solidFill>
                              <a:latin typeface="Cambria Math" panose="02040503050406030204" pitchFamily="18" charset="0"/>
                            </a:rPr>
                            <m:t>𝑘</m:t>
                          </m:r>
                          <m:r>
                            <a:rPr lang="en-US" sz="2000" b="0" i="1" smtClean="0">
                              <a:solidFill>
                                <a:srgbClr val="C00000"/>
                              </a:solidFill>
                              <a:latin typeface="Cambria Math" panose="02040503050406030204" pitchFamily="18" charset="0"/>
                            </a:rPr>
                            <m:t>+1)</m:t>
                          </m:r>
                          <m:r>
                            <a:rPr lang="en-IN" sz="2000" i="1">
                              <a:solidFill>
                                <a:srgbClr val="C00000"/>
                              </a:solidFill>
                              <a:latin typeface="Cambria Math" panose="02040503050406030204" pitchFamily="18" charset="0"/>
                            </a:rPr>
                            <m:t> ∙ </m:t>
                          </m:r>
                          <m:r>
                            <a:rPr lang="en-IN" sz="2000" i="1">
                              <a:solidFill>
                                <a:srgbClr val="C00000"/>
                              </a:solidFill>
                              <a:latin typeface="Cambria Math" panose="02040503050406030204" pitchFamily="18" charset="0"/>
                            </a:rPr>
                            <m:t>𝑀𝑆𝐸</m:t>
                          </m:r>
                        </m:den>
                      </m:f>
                      <m:d>
                        <m:dPr>
                          <m:ctrlPr>
                            <a:rPr lang="en-IN" sz="2000" i="1">
                              <a:solidFill>
                                <a:srgbClr val="C00000"/>
                              </a:solidFill>
                              <a:latin typeface="Cambria Math" panose="02040503050406030204" pitchFamily="18" charset="0"/>
                            </a:rPr>
                          </m:ctrlPr>
                        </m:dPr>
                        <m:e>
                          <m:f>
                            <m:fPr>
                              <m:ctrlPr>
                                <a:rPr lang="en-IN" sz="2000" i="1">
                                  <a:solidFill>
                                    <a:srgbClr val="C00000"/>
                                  </a:solidFill>
                                  <a:latin typeface="Cambria Math" panose="02040503050406030204" pitchFamily="18" charset="0"/>
                                </a:rPr>
                              </m:ctrlPr>
                            </m:fPr>
                            <m:num>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h</m:t>
                                  </m:r>
                                </m:e>
                                <m:sub>
                                  <m:r>
                                    <a:rPr lang="en-IN" sz="2000" i="1">
                                      <a:solidFill>
                                        <a:srgbClr val="C00000"/>
                                      </a:solidFill>
                                      <a:latin typeface="Cambria Math" panose="02040503050406030204" pitchFamily="18" charset="0"/>
                                    </a:rPr>
                                    <m:t>𝑖𝑖</m:t>
                                  </m:r>
                                </m:sub>
                              </m:sSub>
                            </m:num>
                            <m:den>
                              <m:r>
                                <a:rPr lang="en-IN" sz="2000" i="1">
                                  <a:solidFill>
                                    <a:srgbClr val="C00000"/>
                                  </a:solidFill>
                                  <a:latin typeface="Cambria Math" panose="02040503050406030204" pitchFamily="18" charset="0"/>
                                </a:rPr>
                                <m:t>(1−</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h</m:t>
                                  </m:r>
                                </m:e>
                                <m:sub>
                                  <m:r>
                                    <a:rPr lang="en-IN" sz="2000" i="1">
                                      <a:solidFill>
                                        <a:srgbClr val="C00000"/>
                                      </a:solidFill>
                                      <a:latin typeface="Cambria Math" panose="02040503050406030204" pitchFamily="18" charset="0"/>
                                    </a:rPr>
                                    <m:t>𝑖𝑖</m:t>
                                  </m:r>
                                </m:sub>
                              </m:sSub>
                              <m:sSup>
                                <m:sSupPr>
                                  <m:ctrlPr>
                                    <a:rPr lang="en-IN" sz="2000" i="1">
                                      <a:solidFill>
                                        <a:srgbClr val="C00000"/>
                                      </a:solidFill>
                                      <a:latin typeface="Cambria Math" panose="02040503050406030204" pitchFamily="18" charset="0"/>
                                    </a:rPr>
                                  </m:ctrlPr>
                                </m:sSupPr>
                                <m:e>
                                  <m:r>
                                    <a:rPr lang="en-IN" sz="2000" i="1">
                                      <a:solidFill>
                                        <a:srgbClr val="C00000"/>
                                      </a:solidFill>
                                      <a:latin typeface="Cambria Math" panose="02040503050406030204" pitchFamily="18" charset="0"/>
                                    </a:rPr>
                                    <m:t>)</m:t>
                                  </m:r>
                                </m:e>
                                <m:sup>
                                  <m:r>
                                    <a:rPr lang="en-IN" sz="2000" i="1">
                                      <a:solidFill>
                                        <a:srgbClr val="C00000"/>
                                      </a:solidFill>
                                      <a:latin typeface="Cambria Math" panose="02040503050406030204" pitchFamily="18" charset="0"/>
                                    </a:rPr>
                                    <m:t>2</m:t>
                                  </m:r>
                                </m:sup>
                              </m:sSup>
                            </m:den>
                          </m:f>
                        </m:e>
                      </m:d>
                    </m:oMath>
                  </m:oMathPara>
                </a14:m>
                <a:endParaRPr lang="en-US" sz="2000" dirty="0"/>
              </a:p>
              <a:p>
                <a:pPr marL="0" indent="0">
                  <a:buNone/>
                </a:pPr>
                <a:endParaRPr lang="en-US" sz="2400" dirty="0"/>
              </a:p>
              <a:p>
                <a:pPr marL="0" indent="0">
                  <a:buNone/>
                </a:pPr>
                <a:r>
                  <a:rPr lang="en-US" sz="2000" dirty="0"/>
                  <a:t>Where, </a:t>
                </a:r>
                <a14:m>
                  <m:oMath xmlns:m="http://schemas.openxmlformats.org/officeDocument/2006/math">
                    <m:sSub>
                      <m:sSubPr>
                        <m:ctrlPr>
                          <a:rPr lang="en-US" sz="2000" b="0" i="1" smtClean="0">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𝑖</m:t>
                        </m:r>
                      </m:sub>
                    </m:sSub>
                  </m:oMath>
                </a14:m>
                <a:r>
                  <a:rPr lang="en-US" sz="2000" dirty="0"/>
                  <a:t> denoted the predicted value of the </a:t>
                </a:r>
                <a14:m>
                  <m:oMath xmlns:m="http://schemas.openxmlformats.org/officeDocument/2006/math">
                    <m:sSup>
                      <m:sSupPr>
                        <m:ctrlPr>
                          <a:rPr lang="en-IN" sz="2000" i="1">
                            <a:latin typeface="Cambria Math" panose="02040503050406030204" pitchFamily="18" charset="0"/>
                          </a:rPr>
                        </m:ctrlPr>
                      </m:sSupPr>
                      <m:e>
                        <m:r>
                          <a:rPr lang="en-IN" sz="2000" i="1">
                            <a:latin typeface="Cambria Math" panose="02040503050406030204" pitchFamily="18" charset="0"/>
                          </a:rPr>
                          <m:t>𝑖</m:t>
                        </m:r>
                      </m:e>
                      <m:sup>
                        <m:r>
                          <a:rPr lang="en-IN" sz="2000" i="1">
                            <a:latin typeface="Cambria Math" panose="02040503050406030204" pitchFamily="18" charset="0"/>
                          </a:rPr>
                          <m:t>𝑡h</m:t>
                        </m:r>
                      </m:sup>
                    </m:sSup>
                    <m:r>
                      <a:rPr lang="en-IN" sz="2000" i="1">
                        <a:latin typeface="Cambria Math" panose="02040503050406030204" pitchFamily="18" charset="0"/>
                      </a:rPr>
                      <m:t> </m:t>
                    </m:r>
                  </m:oMath>
                </a14:m>
                <a:r>
                  <a:rPr lang="en-US" sz="2000" dirty="0"/>
                  <a:t> observation 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h</m:t>
                        </m:r>
                      </m:e>
                      <m:sub>
                        <m:r>
                          <a:rPr lang="en-IN" sz="2000" i="1">
                            <a:latin typeface="Cambria Math" panose="02040503050406030204" pitchFamily="18" charset="0"/>
                          </a:rPr>
                          <m:t>𝑖𝑖</m:t>
                        </m:r>
                      </m:sub>
                    </m:sSub>
                    <m:r>
                      <a:rPr lang="en-IN" sz="2000" i="1">
                        <a:latin typeface="Cambria Math" panose="02040503050406030204" pitchFamily="18" charset="0"/>
                      </a:rPr>
                      <m:t> </m:t>
                    </m:r>
                  </m:oMath>
                </a14:m>
                <a:r>
                  <a:rPr lang="en-US" sz="2000" dirty="0"/>
                  <a:t>denotes the </a:t>
                </a:r>
                <a14:m>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𝑖</m:t>
                        </m:r>
                      </m:e>
                      <m:sup>
                        <m:r>
                          <a:rPr lang="en-IN" sz="2000" i="1">
                            <a:latin typeface="Cambria Math" panose="02040503050406030204" pitchFamily="18" charset="0"/>
                          </a:rPr>
                          <m:t>𝑡h</m:t>
                        </m:r>
                      </m:sup>
                    </m:sSup>
                  </m:oMath>
                </a14:m>
                <a:r>
                  <a:rPr lang="en-US" sz="2000" dirty="0"/>
                  <a:t> diagonal element of the hat matrix </a:t>
                </a:r>
                <a14:m>
                  <m:oMath xmlns:m="http://schemas.openxmlformats.org/officeDocument/2006/math">
                    <m:r>
                      <a:rPr lang="en-IN" sz="2000" i="1">
                        <a:latin typeface="Cambria Math" panose="02040503050406030204" pitchFamily="18" charset="0"/>
                      </a:rPr>
                      <m:t>𝐻</m:t>
                    </m:r>
                    <m:r>
                      <a:rPr lang="en-IN" sz="2000" i="1">
                        <a:latin typeface="Cambria Math" panose="02040503050406030204" pitchFamily="18" charset="0"/>
                      </a:rPr>
                      <m:t>=</m:t>
                    </m:r>
                    <m:r>
                      <a:rPr lang="en-IN" sz="2000" i="1">
                        <a:latin typeface="Cambria Math" panose="02040503050406030204" pitchFamily="18" charset="0"/>
                      </a:rPr>
                      <m:t>𝑋</m:t>
                    </m:r>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𝑋</m:t>
                        </m:r>
                      </m:e>
                      <m:sup>
                        <m:r>
                          <a:rPr lang="en-IN" sz="2000" i="1">
                            <a:latin typeface="Cambria Math" panose="02040503050406030204" pitchFamily="18" charset="0"/>
                          </a:rPr>
                          <m:t>′</m:t>
                        </m:r>
                      </m:sup>
                    </m:sSup>
                    <m:r>
                      <a:rPr lang="en-IN" sz="2000" i="1">
                        <a:latin typeface="Cambria Math" panose="02040503050406030204" pitchFamily="18" charset="0"/>
                      </a:rPr>
                      <m:t>𝑋</m:t>
                    </m:r>
                    <m:sSup>
                      <m:sSupPr>
                        <m:ctrlPr>
                          <a:rPr lang="en-IN" sz="2000" i="1">
                            <a:latin typeface="Cambria Math" panose="02040503050406030204" pitchFamily="18" charset="0"/>
                          </a:rPr>
                        </m:ctrlPr>
                      </m:sSupPr>
                      <m:e>
                        <m:r>
                          <a:rPr lang="en-IN" sz="2000" i="1">
                            <a:latin typeface="Cambria Math" panose="02040503050406030204" pitchFamily="18" charset="0"/>
                          </a:rPr>
                          <m:t>)</m:t>
                        </m:r>
                      </m:e>
                      <m:sup>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r>
                          <a:rPr lang="en-IN" sz="2000" i="1">
                            <a:latin typeface="Cambria Math" panose="02040503050406030204" pitchFamily="18" charset="0"/>
                          </a:rPr>
                          <m:t>𝑋</m:t>
                        </m:r>
                      </m:e>
                      <m:sup>
                        <m:r>
                          <a:rPr lang="en-IN" sz="2000" i="1">
                            <a:latin typeface="Cambria Math" panose="02040503050406030204" pitchFamily="18" charset="0"/>
                          </a:rPr>
                          <m:t>′</m:t>
                        </m:r>
                      </m:sup>
                    </m:sSup>
                  </m:oMath>
                </a14:m>
                <a:r>
                  <a:rPr lang="en-US" sz="2000" dirty="0"/>
                  <a:t> and </a:t>
                </a:r>
                <a14:m>
                  <m:oMath xmlns:m="http://schemas.openxmlformats.org/officeDocument/2006/math">
                    <m:r>
                      <a:rPr lang="en-US" sz="2000" b="0" i="1" smtClean="0">
                        <a:latin typeface="Cambria Math" panose="02040503050406030204" pitchFamily="18" charset="0"/>
                      </a:rPr>
                      <m:t>𝑘</m:t>
                    </m:r>
                  </m:oMath>
                </a14:m>
                <a:r>
                  <a:rPr lang="en-US" sz="2000" dirty="0"/>
                  <a:t> be the total no. of regressors. We say that the </a:t>
                </a:r>
                <a14:m>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𝑖</m:t>
                        </m:r>
                      </m:e>
                      <m:sup>
                        <m:r>
                          <a:rPr lang="en-IN" sz="2000" i="1">
                            <a:latin typeface="Cambria Math" panose="02040503050406030204" pitchFamily="18" charset="0"/>
                          </a:rPr>
                          <m:t>𝑡h</m:t>
                        </m:r>
                      </m:sup>
                    </m:sSup>
                  </m:oMath>
                </a14:m>
                <a:r>
                  <a:rPr lang="en-US" sz="2000" dirty="0"/>
                  <a:t> observation is an outlier if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𝐷</m:t>
                        </m:r>
                      </m:e>
                      <m:sub>
                        <m:r>
                          <a:rPr lang="en-IN" sz="2000" i="1">
                            <a:latin typeface="Cambria Math" panose="02040503050406030204" pitchFamily="18" charset="0"/>
                          </a:rPr>
                          <m:t>𝑖</m:t>
                        </m:r>
                      </m:sub>
                    </m:sSub>
                    <m:r>
                      <a:rPr lang="en-IN" sz="2000" i="1">
                        <a:latin typeface="Cambria Math" panose="02040503050406030204" pitchFamily="18" charset="0"/>
                      </a:rPr>
                      <m:t>&gt;</m:t>
                    </m:r>
                    <m:sSub>
                      <m:sSubPr>
                        <m:ctrlPr>
                          <a:rPr lang="en-IN" sz="2000" i="1">
                            <a:latin typeface="Cambria Math" panose="02040503050406030204" pitchFamily="18" charset="0"/>
                          </a:rPr>
                        </m:ctrlPr>
                      </m:sSubPr>
                      <m:e>
                        <m:r>
                          <a:rPr lang="en-IN" sz="2000" i="1">
                            <a:latin typeface="Cambria Math" panose="02040503050406030204" pitchFamily="18" charset="0"/>
                          </a:rPr>
                          <m:t>𝐹</m:t>
                        </m:r>
                      </m:e>
                      <m:sub>
                        <m:r>
                          <a:rPr lang="en-IN" sz="2000" i="1">
                            <a:latin typeface="Cambria Math" panose="02040503050406030204" pitchFamily="18" charset="0"/>
                          </a:rPr>
                          <m:t>𝛼</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+1, </m:t>
                        </m:r>
                        <m:r>
                          <a:rPr lang="en-IN" sz="2000" i="1">
                            <a:latin typeface="Cambria Math" panose="02040503050406030204" pitchFamily="18" charset="0"/>
                          </a:rPr>
                          <m:t>𝑛</m:t>
                        </m:r>
                        <m:r>
                          <a:rPr lang="en-IN" sz="2000" i="1">
                            <a:latin typeface="Cambria Math" panose="02040503050406030204" pitchFamily="18" charset="0"/>
                          </a:rPr>
                          <m:t>−</m:t>
                        </m:r>
                        <m:r>
                          <a:rPr lang="en-IN" sz="2000" i="1">
                            <a:latin typeface="Cambria Math" panose="02040503050406030204" pitchFamily="18" charset="0"/>
                          </a:rPr>
                          <m:t>𝑘</m:t>
                        </m:r>
                        <m:r>
                          <a:rPr lang="en-IN" sz="2000" i="1">
                            <a:latin typeface="Cambria Math" panose="02040503050406030204" pitchFamily="18" charset="0"/>
                          </a:rPr>
                          <m:t>−1</m:t>
                        </m:r>
                      </m:sub>
                    </m:sSub>
                    <m:r>
                      <a:rPr lang="en-IN" sz="2000" i="1">
                        <a:latin typeface="Cambria Math" panose="02040503050406030204" pitchFamily="18" charset="0"/>
                      </a:rPr>
                      <m:t> </m:t>
                    </m:r>
                  </m:oMath>
                </a14:m>
                <a:r>
                  <a:rPr lang="en-IN"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26" t="-1099" r="-213"/>
                </a:stretch>
              </a:blipFill>
            </p:spPr>
            <p:txBody>
              <a:bodyPr/>
              <a:lstStyle/>
              <a:p>
                <a:r>
                  <a:rPr lang="en-IN">
                    <a:noFill/>
                  </a:rPr>
                  <a:t> </a:t>
                </a:r>
              </a:p>
            </p:txBody>
          </p:sp>
        </mc:Fallback>
      </mc:AlternateContent>
      <p:sp>
        <p:nvSpPr>
          <p:cNvPr id="5" name="Title 1">
            <a:extLst>
              <a:ext uri="{FF2B5EF4-FFF2-40B4-BE49-F238E27FC236}">
                <a16:creationId xmlns:a16="http://schemas.microsoft.com/office/drawing/2014/main" id="{41002B79-9E51-412B-B486-6ADABA88A65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u="sng" dirty="0">
                <a:effectLst>
                  <a:outerShdw blurRad="38100" dist="38100" dir="2700000" algn="tl">
                    <a:srgbClr val="000000">
                      <a:alpha val="43137"/>
                    </a:srgbClr>
                  </a:outerShdw>
                </a:effectLst>
              </a:rPr>
              <a:t>OUTLIER DETECTION</a:t>
            </a:r>
          </a:p>
        </p:txBody>
      </p:sp>
    </p:spTree>
    <p:extLst>
      <p:ext uri="{BB962C8B-B14F-4D97-AF65-F5344CB8AC3E}">
        <p14:creationId xmlns:p14="http://schemas.microsoft.com/office/powerpoint/2010/main" val="79278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83" y="422170"/>
            <a:ext cx="8596668" cy="1320800"/>
          </a:xfrm>
        </p:spPr>
        <p:txBody>
          <a:bodyPr>
            <a:normAutofit/>
          </a:bodyPr>
          <a:lstStyle/>
          <a:p>
            <a:r>
              <a:rPr lang="en-IN" sz="2000" dirty="0">
                <a:solidFill>
                  <a:schemeClr val="tx1"/>
                </a:solidFill>
              </a:rPr>
              <a:t>The plot of the corresponding Cook’s distance for the model is given below :</a:t>
            </a:r>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91635" y="1432797"/>
            <a:ext cx="4674955" cy="4452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684578" y="1432797"/>
                <a:ext cx="4184034" cy="3880773"/>
              </a:xfrm>
            </p:spPr>
            <p:txBody>
              <a:bodyPr>
                <a:normAutofit fontScale="92500"/>
              </a:bodyPr>
              <a:lstStyle/>
              <a:p>
                <a:pPr marL="0" indent="0">
                  <a:buNone/>
                </a:pPr>
                <a:r>
                  <a:rPr lang="en-IN" sz="2400" b="1" dirty="0">
                    <a:effectLst>
                      <a:outerShdw blurRad="38100" dist="38100" dir="2700000" algn="tl">
                        <a:srgbClr val="000000">
                          <a:alpha val="43137"/>
                        </a:srgbClr>
                      </a:outerShdw>
                    </a:effectLst>
                  </a:rPr>
                  <a:t> </a:t>
                </a:r>
                <a:r>
                  <a:rPr lang="en-IN" sz="2400" b="1" u="sng" dirty="0">
                    <a:effectLst>
                      <a:outerShdw blurRad="38100" dist="38100" dir="2700000" algn="tl">
                        <a:srgbClr val="000000">
                          <a:alpha val="43137"/>
                        </a:srgbClr>
                      </a:outerShdw>
                    </a:effectLst>
                  </a:rPr>
                  <a:t>CONCLUSION :</a:t>
                </a:r>
              </a:p>
              <a:p>
                <a:r>
                  <a:rPr lang="en-US" sz="2400" dirty="0"/>
                  <a:t>From the above plot we can observe that the maximum value of the observed Cook’s distance is about </a:t>
                </a:r>
                <a:r>
                  <a:rPr lang="en-US" sz="2400" dirty="0">
                    <a:solidFill>
                      <a:srgbClr val="C00000"/>
                    </a:solidFill>
                  </a:rPr>
                  <a:t>0.66</a:t>
                </a:r>
                <a:r>
                  <a:rPr lang="en-US" sz="2400" dirty="0"/>
                  <a:t>. </a:t>
                </a:r>
              </a:p>
              <a:p>
                <a:r>
                  <a:rPr lang="en-US" sz="2400" dirty="0"/>
                  <a:t>As the maximum value is less than </a:t>
                </a:r>
                <a14:m>
                  <m:oMath xmlns:m="http://schemas.openxmlformats.org/officeDocument/2006/math">
                    <m:sSub>
                      <m:sSubPr>
                        <m:ctrlPr>
                          <a:rPr lang="en-IN"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0.05;</m:t>
                        </m:r>
                        <m:r>
                          <a:rPr lang="en-US" sz="2400" b="0" i="1" smtClean="0">
                            <a:latin typeface="Cambria Math" panose="02040503050406030204" pitchFamily="18" charset="0"/>
                          </a:rPr>
                          <m:t> </m:t>
                        </m:r>
                        <m:r>
                          <a:rPr lang="en-US" sz="2400" i="1">
                            <a:latin typeface="Cambria Math" panose="02040503050406030204" pitchFamily="18" charset="0"/>
                          </a:rPr>
                          <m:t>1</m:t>
                        </m:r>
                        <m:r>
                          <a:rPr lang="en-US" sz="2400" b="0" i="1" smtClean="0">
                            <a:latin typeface="Cambria Math" panose="02040503050406030204" pitchFamily="18" charset="0"/>
                          </a:rPr>
                          <m:t>6</m:t>
                        </m:r>
                        <m:r>
                          <a:rPr lang="en-US" sz="2400" i="1">
                            <a:latin typeface="Cambria Math" panose="02040503050406030204" pitchFamily="18" charset="0"/>
                          </a:rPr>
                          <m:t>,</m:t>
                        </m:r>
                        <m:r>
                          <a:rPr lang="en-US" sz="2400" b="0" i="1" smtClean="0">
                            <a:latin typeface="Cambria Math" panose="02040503050406030204" pitchFamily="18" charset="0"/>
                          </a:rPr>
                          <m:t>   </m:t>
                        </m:r>
                        <m:r>
                          <a:rPr lang="en-US" sz="2400" i="1">
                            <a:latin typeface="Cambria Math" panose="02040503050406030204" pitchFamily="18" charset="0"/>
                          </a:rPr>
                          <m:t>44</m:t>
                        </m:r>
                      </m:sub>
                    </m:sSub>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1.9</m:t>
                    </m:r>
                  </m:oMath>
                </a14:m>
                <a:r>
                  <a:rPr lang="en-US" sz="2400" dirty="0">
                    <a:solidFill>
                      <a:srgbClr val="C00000"/>
                    </a:solidFill>
                  </a:rPr>
                  <a:t>,</a:t>
                </a:r>
                <a:r>
                  <a:rPr lang="en-US" sz="2400" dirty="0"/>
                  <a:t> we can conclude that the model is not affected by the outliers.</a:t>
                </a:r>
                <a:endParaRPr lang="en-IN" sz="24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684578" y="1432797"/>
                <a:ext cx="4184034" cy="3880773"/>
              </a:xfrm>
              <a:blipFill>
                <a:blip r:embed="rId3"/>
                <a:stretch>
                  <a:fillRect l="-1020" t="-1413" r="-3644"/>
                </a:stretch>
              </a:blipFill>
            </p:spPr>
            <p:txBody>
              <a:bodyPr/>
              <a:lstStyle/>
              <a:p>
                <a:r>
                  <a:rPr lang="en-IN">
                    <a:noFill/>
                  </a:rPr>
                  <a:t> </a:t>
                </a:r>
              </a:p>
            </p:txBody>
          </p:sp>
        </mc:Fallback>
      </mc:AlternateContent>
      <p:sp>
        <p:nvSpPr>
          <p:cNvPr id="7" name="AutoShape 2" descr="https://www.overleaf.com/project/607b1bf48b0e8e99cba3a1b5/file/607f06cbf27c6c4b4d532794"/>
          <p:cNvSpPr>
            <a:spLocks noChangeAspect="1" noChangeArrowheads="1"/>
          </p:cNvSpPr>
          <p:nvPr/>
        </p:nvSpPr>
        <p:spPr bwMode="auto">
          <a:xfrm>
            <a:off x="3717235" y="3276599"/>
            <a:ext cx="2531165" cy="25311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70274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C98D-A7AE-46CE-8BA2-4E7DED1B8A89}"/>
              </a:ext>
            </a:extLst>
          </p:cNvPr>
          <p:cNvSpPr>
            <a:spLocks noGrp="1"/>
          </p:cNvSpPr>
          <p:nvPr>
            <p:ph type="title"/>
          </p:nvPr>
        </p:nvSpPr>
        <p:spPr>
          <a:xfrm>
            <a:off x="677334" y="1211460"/>
            <a:ext cx="6028266" cy="1729678"/>
          </a:xfrm>
        </p:spPr>
        <p:txBody>
          <a:bodyPr>
            <a:noAutofit/>
          </a:bodyPr>
          <a:lstStyle/>
          <a:p>
            <a:r>
              <a:rPr lang="en-US" sz="2400" b="1" dirty="0">
                <a:solidFill>
                  <a:srgbClr val="FF0000"/>
                </a:solidFill>
                <a:effectLst>
                  <a:outerShdw blurRad="38100" dist="38100" dir="2700000" algn="tl">
                    <a:srgbClr val="000000">
                      <a:alpha val="43137"/>
                    </a:srgbClr>
                  </a:outerShdw>
                </a:effectLst>
              </a:rPr>
              <a:t>Assumption 2: </a:t>
            </a:r>
            <a:r>
              <a:rPr lang="en-US" sz="2400" dirty="0">
                <a:solidFill>
                  <a:srgbClr val="FF0000"/>
                </a:solidFill>
                <a:effectLst>
                  <a:outerShdw blurRad="38100" dist="38100" dir="2700000" algn="tl">
                    <a:srgbClr val="000000">
                      <a:alpha val="43137"/>
                    </a:srgbClr>
                  </a:outerShdw>
                </a:effectLst>
              </a:rPr>
              <a:t>Errors are Homoscedastic</a:t>
            </a:r>
            <a:br>
              <a:rPr lang="en-US" sz="2400" b="1" dirty="0">
                <a:effectLst>
                  <a:outerShdw blurRad="38100" dist="38100" dir="2700000" algn="tl">
                    <a:srgbClr val="000000">
                      <a:alpha val="43137"/>
                    </a:srgbClr>
                  </a:outerShdw>
                </a:effectLst>
              </a:rPr>
            </a:br>
            <a:r>
              <a:rPr lang="en-US" sz="1800" dirty="0">
                <a:solidFill>
                  <a:schemeClr val="tx1"/>
                </a:solidFill>
              </a:rPr>
              <a:t>Now we check the homoscedasticity of errors. For this we make a scatterplot of the residuals and then plot the residuals against the fitted response.</a:t>
            </a:r>
            <a:br>
              <a:rPr lang="en-US" sz="1800" dirty="0">
                <a:solidFill>
                  <a:schemeClr val="tx1"/>
                </a:solidFill>
              </a:rPr>
            </a:br>
            <a:endParaRPr lang="en-IN" sz="1800" dirty="0">
              <a:solidFill>
                <a:schemeClr val="tx1"/>
              </a:solidFill>
            </a:endParaRPr>
          </a:p>
        </p:txBody>
      </p:sp>
      <p:sp>
        <p:nvSpPr>
          <p:cNvPr id="3" name="Content Placeholder 2">
            <a:extLst>
              <a:ext uri="{FF2B5EF4-FFF2-40B4-BE49-F238E27FC236}">
                <a16:creationId xmlns:a16="http://schemas.microsoft.com/office/drawing/2014/main" id="{C685EF2F-CB7D-45EF-8FBD-4E176276C6EA}"/>
              </a:ext>
            </a:extLst>
          </p:cNvPr>
          <p:cNvSpPr>
            <a:spLocks noGrp="1"/>
          </p:cNvSpPr>
          <p:nvPr>
            <p:ph idx="1"/>
          </p:nvPr>
        </p:nvSpPr>
        <p:spPr>
          <a:xfrm>
            <a:off x="677334" y="2786003"/>
            <a:ext cx="6554739" cy="3323852"/>
          </a:xfrm>
        </p:spPr>
        <p:txBody>
          <a:bodyPr>
            <a:normAutofit/>
          </a:bodyPr>
          <a:lstStyle/>
          <a:p>
            <a:r>
              <a:rPr lang="en-IN" sz="2300" b="1" dirty="0"/>
              <a:t>Conclusion :</a:t>
            </a:r>
          </a:p>
          <a:p>
            <a:pPr>
              <a:buFont typeface="Wingdings" panose="05000000000000000000" pitchFamily="2" charset="2"/>
              <a:buChar char="Ø"/>
            </a:pPr>
            <a:r>
              <a:rPr lang="en-US" dirty="0"/>
              <a:t>There is no specific pattern among the residuals in the first plot indicating that there is no non-constant variance and the residuals are not correlated over different cases.</a:t>
            </a:r>
          </a:p>
          <a:p>
            <a:pPr>
              <a:buFont typeface="Wingdings" panose="05000000000000000000" pitchFamily="2" charset="2"/>
              <a:buChar char="Ø"/>
            </a:pPr>
            <a:r>
              <a:rPr lang="en-US" dirty="0"/>
              <a:t> Again no pattern deleted in the plot against residuals against fitted response which indicates variance of residuals does not increase or decrease with predicted responses.</a:t>
            </a:r>
          </a:p>
          <a:p>
            <a:endParaRPr lang="en-IN" dirty="0"/>
          </a:p>
        </p:txBody>
      </p:sp>
      <p:sp>
        <p:nvSpPr>
          <p:cNvPr id="5" name="Title 1">
            <a:extLst>
              <a:ext uri="{FF2B5EF4-FFF2-40B4-BE49-F238E27FC236}">
                <a16:creationId xmlns:a16="http://schemas.microsoft.com/office/drawing/2014/main" id="{E0647111-BBC1-416C-BBD5-02AFAA7EE0A8}"/>
              </a:ext>
            </a:extLst>
          </p:cNvPr>
          <p:cNvSpPr txBox="1">
            <a:spLocks/>
          </p:cNvSpPr>
          <p:nvPr/>
        </p:nvSpPr>
        <p:spPr>
          <a:xfrm>
            <a:off x="677334" y="301083"/>
            <a:ext cx="8596668" cy="16293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3200" u="sng" dirty="0">
                <a:effectLst>
                  <a:outerShdw blurRad="38100" dist="38100" dir="2700000" algn="tl">
                    <a:srgbClr val="000000">
                      <a:alpha val="43137"/>
                    </a:srgbClr>
                  </a:outerShdw>
                </a:effectLst>
              </a:rPr>
              <a:t>Checking error assumptions of MLR model:</a:t>
            </a:r>
            <a:endParaRPr lang="en-IN" sz="2400" dirty="0">
              <a:latin typeface="Cambria Math" panose="02040503050406030204" pitchFamily="18" charset="0"/>
              <a:ea typeface="Cambria Math" panose="02040503050406030204" pitchFamily="18" charset="0"/>
            </a:endParaRPr>
          </a:p>
        </p:txBody>
      </p:sp>
      <p:pic>
        <p:nvPicPr>
          <p:cNvPr id="11" name="Picture 10">
            <a:extLst>
              <a:ext uri="{FF2B5EF4-FFF2-40B4-BE49-F238E27FC236}">
                <a16:creationId xmlns:a16="http://schemas.microsoft.com/office/drawing/2014/main" id="{C22C808C-9115-461B-A9F7-7E530A3B1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544" y="512340"/>
            <a:ext cx="3127918" cy="3127918"/>
          </a:xfrm>
          <a:prstGeom prst="rect">
            <a:avLst/>
          </a:prstGeom>
        </p:spPr>
      </p:pic>
      <p:pic>
        <p:nvPicPr>
          <p:cNvPr id="13" name="Picture 12">
            <a:extLst>
              <a:ext uri="{FF2B5EF4-FFF2-40B4-BE49-F238E27FC236}">
                <a16:creationId xmlns:a16="http://schemas.microsoft.com/office/drawing/2014/main" id="{8FF2CFF2-BB26-49E5-AC5E-494AED261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544" y="3640258"/>
            <a:ext cx="3127918" cy="3127918"/>
          </a:xfrm>
          <a:prstGeom prst="rect">
            <a:avLst/>
          </a:prstGeom>
        </p:spPr>
      </p:pic>
    </p:spTree>
    <p:extLst>
      <p:ext uri="{BB962C8B-B14F-4D97-AF65-F5344CB8AC3E}">
        <p14:creationId xmlns:p14="http://schemas.microsoft.com/office/powerpoint/2010/main" val="1425191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2000" b="1" dirty="0">
                <a:solidFill>
                  <a:schemeClr val="tx1"/>
                </a:solidFill>
              </a:rPr>
              <a:t>Now we plot the residuals against each regressor to check if the residuals are related to any of the explanatory variables</a:t>
            </a:r>
            <a:endParaRPr lang="en-IN" sz="2000" b="1" dirty="0">
              <a:solidFill>
                <a:schemeClr val="tx1"/>
              </a:solidFill>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1355424"/>
            <a:ext cx="7787793" cy="2611996"/>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34" y="3975243"/>
            <a:ext cx="7787793" cy="2611996"/>
          </a:xfrm>
          <a:prstGeom prst="rect">
            <a:avLst/>
          </a:prstGeom>
        </p:spPr>
      </p:pic>
    </p:spTree>
    <p:extLst>
      <p:ext uri="{BB962C8B-B14F-4D97-AF65-F5344CB8AC3E}">
        <p14:creationId xmlns:p14="http://schemas.microsoft.com/office/powerpoint/2010/main" val="24704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rPr>
              <a:t>Now we plot the residuals against each regressor to check if the residuals are related to any of the explanatory variables</a:t>
            </a:r>
            <a:endParaRPr lang="en-IN" sz="2000" b="1" dirty="0">
              <a:solidFill>
                <a:schemeClr val="tx1"/>
              </a:solidFill>
            </a:endParaRPr>
          </a:p>
        </p:txBody>
      </p:sp>
      <p:pic>
        <p:nvPicPr>
          <p:cNvPr id="5" name="Content Placeholder 10">
            <a:extLst>
              <a:ext uri="{FF2B5EF4-FFF2-40B4-BE49-F238E27FC236}">
                <a16:creationId xmlns:a16="http://schemas.microsoft.com/office/drawing/2014/main" id="{6FAB0AC3-9A7A-4C13-B2AB-5E3F7E5B1E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3" y="1349392"/>
            <a:ext cx="7787793" cy="2611996"/>
          </a:xfrm>
          <a:prstGeom prst="rect">
            <a:avLst/>
          </a:prstGeom>
        </p:spPr>
      </p:pic>
      <p:pic>
        <p:nvPicPr>
          <p:cNvPr id="9" name="Picture 8">
            <a:extLst>
              <a:ext uri="{FF2B5EF4-FFF2-40B4-BE49-F238E27FC236}">
                <a16:creationId xmlns:a16="http://schemas.microsoft.com/office/drawing/2014/main" id="{311CB759-C930-463A-9BD1-0C2D618585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188" y="3956771"/>
            <a:ext cx="7787793" cy="2611996"/>
          </a:xfrm>
          <a:prstGeom prst="rect">
            <a:avLst/>
          </a:prstGeom>
        </p:spPr>
      </p:pic>
    </p:spTree>
    <p:extLst>
      <p:ext uri="{BB962C8B-B14F-4D97-AF65-F5344CB8AC3E}">
        <p14:creationId xmlns:p14="http://schemas.microsoft.com/office/powerpoint/2010/main" val="326009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rPr>
              <a:t>Now we plot the residuals against each regressor to check if the residuals are related to any of the explanatory variables</a:t>
            </a:r>
            <a:endParaRPr lang="en-IN" sz="2000" b="1" dirty="0">
              <a:solidFill>
                <a:schemeClr val="tx1"/>
              </a:solidFill>
            </a:endParaRPr>
          </a:p>
        </p:txBody>
      </p:sp>
      <p:pic>
        <p:nvPicPr>
          <p:cNvPr id="6" name="Picture 5">
            <a:extLst>
              <a:ext uri="{FF2B5EF4-FFF2-40B4-BE49-F238E27FC236}">
                <a16:creationId xmlns:a16="http://schemas.microsoft.com/office/drawing/2014/main" id="{6F6A0AD8-17A1-41E8-93ED-D55AB8FF51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339271"/>
            <a:ext cx="7787793" cy="2624695"/>
          </a:xfrm>
          <a:prstGeom prst="rect">
            <a:avLst/>
          </a:prstGeom>
        </p:spPr>
      </p:pic>
      <p:sp>
        <p:nvSpPr>
          <p:cNvPr id="7" name="Content Placeholder 2">
            <a:extLst>
              <a:ext uri="{FF2B5EF4-FFF2-40B4-BE49-F238E27FC236}">
                <a16:creationId xmlns:a16="http://schemas.microsoft.com/office/drawing/2014/main" id="{B41CE147-B873-41D2-83F9-B0F26DC7ACAD}"/>
              </a:ext>
            </a:extLst>
          </p:cNvPr>
          <p:cNvSpPr>
            <a:spLocks noGrp="1"/>
          </p:cNvSpPr>
          <p:nvPr>
            <p:ph idx="1"/>
          </p:nvPr>
        </p:nvSpPr>
        <p:spPr>
          <a:xfrm>
            <a:off x="677334" y="3963966"/>
            <a:ext cx="8596668" cy="2904022"/>
          </a:xfrm>
        </p:spPr>
        <p:txBody>
          <a:bodyPr>
            <a:normAutofit/>
          </a:bodyPr>
          <a:lstStyle/>
          <a:p>
            <a:r>
              <a:rPr lang="en-IN" sz="2000" u="sng" dirty="0">
                <a:effectLst>
                  <a:outerShdw blurRad="38100" dist="38100" dir="2700000" algn="tl">
                    <a:srgbClr val="000000">
                      <a:alpha val="43137"/>
                    </a:srgbClr>
                  </a:outerShdw>
                </a:effectLst>
              </a:rPr>
              <a:t>CONCLUSION:</a:t>
            </a:r>
          </a:p>
          <a:p>
            <a:pPr marL="0" indent="0">
              <a:buNone/>
            </a:pPr>
            <a:r>
              <a:rPr lang="en-US" sz="1900" dirty="0"/>
              <a:t>From the plots we can't find any patterns of residuals for the regressors except for X</a:t>
            </a:r>
            <a:r>
              <a:rPr lang="en-US" sz="1900" baseline="-25000" dirty="0"/>
              <a:t>14</a:t>
            </a:r>
            <a:r>
              <a:rPr lang="en-US" sz="1900" dirty="0"/>
              <a:t>. Hence the residuals can be assumed to be independently distributed with the regressors. Again, residuals are plotted randomly against each regressors, i.e. linear term in regressors are enough in the model. Hence no higher order term of the regressors is necessary.</a:t>
            </a:r>
          </a:p>
          <a:p>
            <a:pPr marL="0" indent="0">
              <a:buNone/>
            </a:pPr>
            <a:r>
              <a:rPr lang="en-US" sz="1900" dirty="0"/>
              <a:t>        In case of X</a:t>
            </a:r>
            <a:r>
              <a:rPr lang="en-US" sz="1900" baseline="-25000" dirty="0"/>
              <a:t>14  </a:t>
            </a:r>
            <a:r>
              <a:rPr lang="en-US" sz="1900" dirty="0"/>
              <a:t> there seems to be an inward funnel in the plot. So, we are going for Glejser’s test and Golffeld-Quandt test for confirmation.</a:t>
            </a:r>
            <a:endParaRPr lang="en-IN" sz="1900" dirty="0"/>
          </a:p>
          <a:p>
            <a:endParaRPr lang="en-IN" dirty="0"/>
          </a:p>
        </p:txBody>
      </p:sp>
    </p:spTree>
    <p:extLst>
      <p:ext uri="{BB962C8B-B14F-4D97-AF65-F5344CB8AC3E}">
        <p14:creationId xmlns:p14="http://schemas.microsoft.com/office/powerpoint/2010/main" val="31086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effectLst>
                  <a:outerShdw blurRad="38100" dist="38100" dir="2700000" algn="tl">
                    <a:srgbClr val="000000">
                      <a:alpha val="43137"/>
                    </a:srgbClr>
                  </a:outerShdw>
                </a:effectLst>
              </a:rPr>
              <a:t>PROBLEM</a:t>
            </a:r>
            <a:r>
              <a:rPr lang="en-IN" u="sng" dirty="0">
                <a:effectLst>
                  <a:outerShdw blurRad="38100" dist="38100" dir="2700000" algn="tl">
                    <a:srgbClr val="000000">
                      <a:alpha val="43137"/>
                    </a:srgbClr>
                  </a:outerShdw>
                </a:effectLst>
              </a:rPr>
              <a:t> </a:t>
            </a:r>
            <a:r>
              <a:rPr lang="en-IN" sz="3200" u="sng" dirty="0">
                <a:effectLst>
                  <a:outerShdw blurRad="38100" dist="38100" dir="2700000" algn="tl">
                    <a:srgbClr val="000000">
                      <a:alpha val="43137"/>
                    </a:srgbClr>
                  </a:outerShdw>
                </a:effectLst>
              </a:rPr>
              <a:t>STATEMENT</a:t>
            </a:r>
            <a:r>
              <a:rPr lang="en-IN" sz="2400" u="sng" dirty="0">
                <a:effectLst>
                  <a:outerShdw blurRad="38100" dist="38100" dir="2700000" algn="tl">
                    <a:srgbClr val="000000">
                      <a:alpha val="43137"/>
                    </a:srgbClr>
                  </a:outerShdw>
                </a:effectLst>
              </a:rPr>
              <a:t> </a:t>
            </a:r>
            <a:endParaRPr lang="en-IN" sz="2400" dirty="0"/>
          </a:p>
        </p:txBody>
      </p:sp>
      <p:sp>
        <p:nvSpPr>
          <p:cNvPr id="3" name="Content Placeholder 2"/>
          <p:cNvSpPr>
            <a:spLocks noGrp="1"/>
          </p:cNvSpPr>
          <p:nvPr>
            <p:ph idx="1"/>
          </p:nvPr>
        </p:nvSpPr>
        <p:spPr/>
        <p:txBody>
          <a:bodyPr/>
          <a:lstStyle/>
          <a:p>
            <a:r>
              <a:rPr lang="en-US" sz="2000" dirty="0"/>
              <a:t>The Goal of this project is to study how various environmental and socio-economic factors affect human mortality and to check which factors affect mortality rate significantly.</a:t>
            </a:r>
          </a:p>
          <a:p>
            <a:endParaRPr lang="en-US" sz="2000" dirty="0"/>
          </a:p>
          <a:p>
            <a:r>
              <a:rPr lang="en-US" sz="2000" dirty="0"/>
              <a:t>For this, we try to fit a linear model to explain the mortality rate as  a linear function of various environmental and socio-economic factors. We checked the validity of different assumptions and tried to provide a remedy in case an assumption is not satisfied. </a:t>
            </a:r>
          </a:p>
          <a:p>
            <a:pPr marL="0" indent="0">
              <a:buNone/>
            </a:pPr>
            <a:r>
              <a:rPr lang="en-US" sz="2000" dirty="0"/>
              <a:t>In this context we have checked the validity for the assumptions: Normality, Homoscedasticity, Independence of Errors and Multicollinearity of the regressors.</a:t>
            </a:r>
            <a:endParaRPr lang="en-IN" sz="2000" dirty="0"/>
          </a:p>
          <a:p>
            <a:endParaRPr lang="en-IN" dirty="0"/>
          </a:p>
        </p:txBody>
      </p:sp>
    </p:spTree>
    <p:extLst>
      <p:ext uri="{BB962C8B-B14F-4D97-AF65-F5344CB8AC3E}">
        <p14:creationId xmlns:p14="http://schemas.microsoft.com/office/powerpoint/2010/main" val="396491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effectLst>
                  <a:outerShdw blurRad="38100" dist="38100" dir="2700000" algn="tl">
                    <a:srgbClr val="000000">
                      <a:alpha val="43137"/>
                    </a:srgbClr>
                  </a:outerShdw>
                </a:effectLst>
                <a:latin typeface="+mn-lt"/>
              </a:rPr>
              <a:t>Glejser's Test and </a:t>
            </a:r>
            <a:r>
              <a:rPr lang="en-US" sz="3200" u="sng" dirty="0" err="1">
                <a:effectLst>
                  <a:outerShdw blurRad="38100" dist="38100" dir="2700000" algn="tl">
                    <a:srgbClr val="000000">
                      <a:alpha val="43137"/>
                    </a:srgbClr>
                  </a:outerShdw>
                </a:effectLst>
                <a:latin typeface="+mn-lt"/>
              </a:rPr>
              <a:t>Goldfeld-Quandt</a:t>
            </a:r>
            <a:r>
              <a:rPr lang="en-US" sz="3200" u="sng" dirty="0">
                <a:effectLst>
                  <a:outerShdw blurRad="38100" dist="38100" dir="2700000" algn="tl">
                    <a:srgbClr val="000000">
                      <a:alpha val="43137"/>
                    </a:srgbClr>
                  </a:outerShdw>
                </a:effectLst>
                <a:latin typeface="+mn-lt"/>
              </a:rPr>
              <a:t> Test:</a:t>
            </a:r>
            <a:endParaRPr lang="en-IN" sz="3200" u="sng"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06407"/>
                <a:ext cx="8596668" cy="3880773"/>
              </a:xfrm>
            </p:spPr>
            <p:txBody>
              <a:bodyPr>
                <a:normAutofit fontScale="85000" lnSpcReduction="10000"/>
              </a:bodyPr>
              <a:lstStyle/>
              <a:p>
                <a:pPr marL="0" indent="0">
                  <a:buNone/>
                </a:pPr>
                <a:r>
                  <a:rPr lang="en-US" sz="2800" dirty="0" err="1">
                    <a:solidFill>
                      <a:srgbClr val="FF0000"/>
                    </a:solidFill>
                  </a:rPr>
                  <a:t>Glejser’s</a:t>
                </a:r>
                <a:r>
                  <a:rPr lang="en-US" sz="2800" dirty="0">
                    <a:solidFill>
                      <a:srgbClr val="FF0000"/>
                    </a:solidFill>
                  </a:rPr>
                  <a:t> Test:</a:t>
                </a:r>
              </a:p>
              <a:p>
                <a:r>
                  <a:rPr lang="en-US" sz="2000" dirty="0"/>
                  <a:t>To check if the residuals have any functional relationship with any regressors we fit the following model for each of the regressors:                         </a:t>
                </a:r>
              </a:p>
              <a:p>
                <a:endParaRPr lang="en-US" sz="20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𝜖</m:t>
                              </m:r>
                            </m:e>
                            <m:sub>
                              <m:r>
                                <a:rPr lang="en-IN" sz="2000" i="1">
                                  <a:latin typeface="Cambria Math" panose="02040503050406030204" pitchFamily="18" charset="0"/>
                                </a:rPr>
                                <m:t>𝑗</m:t>
                              </m:r>
                            </m:sub>
                          </m:sSub>
                        </m:e>
                      </m:d>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𝛿</m:t>
                          </m:r>
                        </m:e>
                        <m:sub>
                          <m:r>
                            <a:rPr lang="en-IN" sz="2000" i="1">
                              <a:latin typeface="Cambria Math" panose="02040503050406030204" pitchFamily="18" charset="0"/>
                            </a:rPr>
                            <m:t>0</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𝛿</m:t>
                          </m:r>
                        </m:e>
                        <m:sub>
                          <m:r>
                            <a:rPr lang="en-IN" sz="2000" i="1">
                              <a:latin typeface="Cambria Math" panose="02040503050406030204" pitchFamily="18" charset="0"/>
                            </a:rPr>
                            <m:t>1</m:t>
                          </m:r>
                        </m:sub>
                      </m:sSub>
                      <m:sSubSup>
                        <m:sSubSupPr>
                          <m:ctrlPr>
                            <a:rPr lang="en-IN" sz="2000" i="1">
                              <a:latin typeface="Cambria Math" panose="02040503050406030204" pitchFamily="18" charset="0"/>
                            </a:rPr>
                          </m:ctrlPr>
                        </m:sSubSupPr>
                        <m:e>
                          <m:r>
                            <a:rPr lang="en-IN" sz="2000" i="1">
                              <a:latin typeface="Cambria Math" panose="02040503050406030204" pitchFamily="18" charset="0"/>
                            </a:rPr>
                            <m:t>𝑥</m:t>
                          </m:r>
                        </m:e>
                        <m:sub>
                          <m:r>
                            <a:rPr lang="en-IN" sz="2000" i="1">
                              <a:latin typeface="Cambria Math" panose="02040503050406030204" pitchFamily="18" charset="0"/>
                            </a:rPr>
                            <m:t>𝑖𝑗</m:t>
                          </m:r>
                        </m:sub>
                        <m:sup>
                          <m:sSub>
                            <m:sSubPr>
                              <m:ctrlPr>
                                <a:rPr lang="en-IN" sz="2000" i="1">
                                  <a:latin typeface="Cambria Math" panose="02040503050406030204" pitchFamily="18" charset="0"/>
                                </a:rPr>
                              </m:ctrlPr>
                            </m:sSubPr>
                            <m:e>
                              <m:r>
                                <a:rPr lang="en-IN" sz="2000" i="1">
                                  <a:latin typeface="Cambria Math" panose="02040503050406030204" pitchFamily="18" charset="0"/>
                                </a:rPr>
                                <m:t>𝛿</m:t>
                              </m:r>
                            </m:e>
                            <m:sub>
                              <m:r>
                                <a:rPr lang="en-IN" sz="2000" i="1">
                                  <a:latin typeface="Cambria Math" panose="02040503050406030204" pitchFamily="18" charset="0"/>
                                </a:rPr>
                                <m:t>2</m:t>
                              </m:r>
                            </m:sub>
                          </m:sSub>
                        </m:sup>
                      </m:sSubSup>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𝑗</m:t>
                          </m:r>
                        </m:sub>
                      </m:sSub>
                      <m:r>
                        <a:rPr lang="en-IN" sz="2000">
                          <a:latin typeface="Cambria Math" panose="02040503050406030204" pitchFamily="18" charset="0"/>
                        </a:rPr>
                        <m:t>    </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15</m:t>
                      </m:r>
                    </m:oMath>
                  </m:oMathPara>
                </a14:m>
                <a:endParaRPr lang="en-US" sz="2000" dirty="0"/>
              </a:p>
              <a:p>
                <a:pPr marL="0" indent="0">
                  <a:buNone/>
                </a:pPr>
                <a:endParaRPr lang="en-US" sz="2000" dirty="0"/>
              </a:p>
              <a:p>
                <a:r>
                  <a:rPr lang="en-US" sz="2000" dirty="0"/>
                  <a:t>To detect the form of heteroscedasticity, the values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𝛿</m:t>
                        </m:r>
                      </m:e>
                      <m:sub>
                        <m:r>
                          <a:rPr lang="en-IN" sz="2000" i="1">
                            <a:latin typeface="Cambria Math" panose="02040503050406030204" pitchFamily="18" charset="0"/>
                          </a:rPr>
                          <m:t>2</m:t>
                        </m:r>
                      </m:sub>
                    </m:sSub>
                  </m:oMath>
                </a14:m>
                <a:r>
                  <a:rPr lang="en-US" sz="2000" dirty="0"/>
                  <a:t> are taken as </a:t>
                </a:r>
                <a14:m>
                  <m:oMath xmlns:m="http://schemas.openxmlformats.org/officeDocument/2006/math">
                    <m:r>
                      <a:rPr lang="en-IN" sz="2000" i="1">
                        <a:latin typeface="Cambria Math" panose="02040503050406030204" pitchFamily="18" charset="0"/>
                      </a:rPr>
                      <m:t>−1, −</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den>
                    </m:f>
                    <m:r>
                      <a:rPr lang="en-IN" sz="2000" i="1">
                        <a:latin typeface="Cambria Math" panose="02040503050406030204" pitchFamily="18" charset="0"/>
                      </a:rPr>
                      <m:t> , </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den>
                    </m:f>
                    <m:r>
                      <a:rPr lang="en-IN" sz="2000" i="1">
                        <a:latin typeface="Cambria Math" panose="02040503050406030204" pitchFamily="18" charset="0"/>
                      </a:rPr>
                      <m:t> , 1</m:t>
                    </m:r>
                  </m:oMath>
                </a14:m>
                <a:r>
                  <a:rPr lang="en-US" sz="2000" dirty="0"/>
                  <a:t>.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06407"/>
                <a:ext cx="8596668" cy="3880773"/>
              </a:xfrm>
              <a:blipFill>
                <a:blip r:embed="rId2"/>
                <a:stretch>
                  <a:fillRect l="-1064" t="-2201"/>
                </a:stretch>
              </a:blipFill>
            </p:spPr>
            <p:txBody>
              <a:bodyPr/>
              <a:lstStyle/>
              <a:p>
                <a:r>
                  <a:rPr lang="en-IN">
                    <a:noFill/>
                  </a:rPr>
                  <a:t> </a:t>
                </a:r>
              </a:p>
            </p:txBody>
          </p:sp>
        </mc:Fallback>
      </mc:AlternateContent>
    </p:spTree>
    <p:extLst>
      <p:ext uri="{BB962C8B-B14F-4D97-AF65-F5344CB8AC3E}">
        <p14:creationId xmlns:p14="http://schemas.microsoft.com/office/powerpoint/2010/main" val="3155378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Content Placeholder 3">
                <a:extLst>
                  <a:ext uri="{FF2B5EF4-FFF2-40B4-BE49-F238E27FC236}">
                    <a16:creationId xmlns:a16="http://schemas.microsoft.com/office/drawing/2014/main" id="{EDC2A307-1E52-4319-B02B-F733FA23011F}"/>
                  </a:ext>
                </a:extLst>
              </p:cNvPr>
              <p:cNvGraphicFramePr>
                <a:graphicFrameLocks/>
              </p:cNvGraphicFramePr>
              <p:nvPr>
                <p:extLst>
                  <p:ext uri="{D42A27DB-BD31-4B8C-83A1-F6EECF244321}">
                    <p14:modId xmlns:p14="http://schemas.microsoft.com/office/powerpoint/2010/main" val="2899663399"/>
                  </p:ext>
                </p:extLst>
              </p:nvPr>
            </p:nvGraphicFramePr>
            <p:xfrm>
              <a:off x="677334" y="1930400"/>
              <a:ext cx="9048555" cy="1928190"/>
            </p:xfrm>
            <a:graphic>
              <a:graphicData uri="http://schemas.openxmlformats.org/drawingml/2006/table">
                <a:tbl>
                  <a:tblPr firstRow="1" bandRow="1">
                    <a:tableStyleId>{5C22544A-7EE6-4342-B048-85BDC9FD1C3A}</a:tableStyleId>
                  </a:tblPr>
                  <a:tblGrid>
                    <a:gridCol w="1005395">
                      <a:extLst>
                        <a:ext uri="{9D8B030D-6E8A-4147-A177-3AD203B41FA5}">
                          <a16:colId xmlns:a16="http://schemas.microsoft.com/office/drawing/2014/main" val="842911646"/>
                        </a:ext>
                      </a:extLst>
                    </a:gridCol>
                    <a:gridCol w="1005395">
                      <a:extLst>
                        <a:ext uri="{9D8B030D-6E8A-4147-A177-3AD203B41FA5}">
                          <a16:colId xmlns:a16="http://schemas.microsoft.com/office/drawing/2014/main" val="1352381747"/>
                        </a:ext>
                      </a:extLst>
                    </a:gridCol>
                    <a:gridCol w="1005395">
                      <a:extLst>
                        <a:ext uri="{9D8B030D-6E8A-4147-A177-3AD203B41FA5}">
                          <a16:colId xmlns:a16="http://schemas.microsoft.com/office/drawing/2014/main" val="288397940"/>
                        </a:ext>
                      </a:extLst>
                    </a:gridCol>
                    <a:gridCol w="1005395">
                      <a:extLst>
                        <a:ext uri="{9D8B030D-6E8A-4147-A177-3AD203B41FA5}">
                          <a16:colId xmlns:a16="http://schemas.microsoft.com/office/drawing/2014/main" val="3147891880"/>
                        </a:ext>
                      </a:extLst>
                    </a:gridCol>
                    <a:gridCol w="1005395">
                      <a:extLst>
                        <a:ext uri="{9D8B030D-6E8A-4147-A177-3AD203B41FA5}">
                          <a16:colId xmlns:a16="http://schemas.microsoft.com/office/drawing/2014/main" val="191678569"/>
                        </a:ext>
                      </a:extLst>
                    </a:gridCol>
                    <a:gridCol w="1005395">
                      <a:extLst>
                        <a:ext uri="{9D8B030D-6E8A-4147-A177-3AD203B41FA5}">
                          <a16:colId xmlns:a16="http://schemas.microsoft.com/office/drawing/2014/main" val="295617245"/>
                        </a:ext>
                      </a:extLst>
                    </a:gridCol>
                    <a:gridCol w="1005395">
                      <a:extLst>
                        <a:ext uri="{9D8B030D-6E8A-4147-A177-3AD203B41FA5}">
                          <a16:colId xmlns:a16="http://schemas.microsoft.com/office/drawing/2014/main" val="934492542"/>
                        </a:ext>
                      </a:extLst>
                    </a:gridCol>
                    <a:gridCol w="1005395">
                      <a:extLst>
                        <a:ext uri="{9D8B030D-6E8A-4147-A177-3AD203B41FA5}">
                          <a16:colId xmlns:a16="http://schemas.microsoft.com/office/drawing/2014/main" val="4246952168"/>
                        </a:ext>
                      </a:extLst>
                    </a:gridCol>
                    <a:gridCol w="1005395">
                      <a:extLst>
                        <a:ext uri="{9D8B030D-6E8A-4147-A177-3AD203B41FA5}">
                          <a16:colId xmlns:a16="http://schemas.microsoft.com/office/drawing/2014/main" val="1362556621"/>
                        </a:ext>
                      </a:extLst>
                    </a:gridCol>
                  </a:tblGrid>
                  <a:tr h="385638">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𝜹</m:t>
                                    </m:r>
                                  </m:e>
                                  <m:sub>
                                    <m:r>
                                      <a:rPr lang="en-US" b="1" i="1" smtClean="0">
                                        <a:latin typeface="Cambria Math" panose="02040503050406030204" pitchFamily="18" charset="0"/>
                                      </a:rPr>
                                      <m:t>𝟐</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800" b="1" i="1" kern="1200" smtClean="0">
                                        <a:solidFill>
                                          <a:schemeClr val="lt1"/>
                                        </a:solidFill>
                                        <a:effectLst/>
                                        <a:latin typeface="Cambria Math" panose="02040503050406030204" pitchFamily="18" charset="0"/>
                                        <a:ea typeface="+mn-ea"/>
                                        <a:cs typeface="+mn-cs"/>
                                      </a:rPr>
                                    </m:ctrlPr>
                                  </m:sSubPr>
                                  <m:e>
                                    <m:r>
                                      <a:rPr lang="en-IN" sz="1800" b="1" i="1" kern="1200">
                                        <a:solidFill>
                                          <a:schemeClr val="lt1"/>
                                        </a:solidFill>
                                        <a:effectLst/>
                                        <a:latin typeface="Cambria Math" panose="02040503050406030204" pitchFamily="18" charset="0"/>
                                        <a:ea typeface="+mn-ea"/>
                                        <a:cs typeface="+mn-cs"/>
                                      </a:rPr>
                                      <m:t>𝑋</m:t>
                                    </m:r>
                                  </m:e>
                                  <m:sub>
                                    <m:r>
                                      <a:rPr lang="en-IN" sz="1800" b="1" i="1" kern="1200">
                                        <a:solidFill>
                                          <a:schemeClr val="lt1"/>
                                        </a:solidFill>
                                        <a:effectLst/>
                                        <a:latin typeface="Cambria Math" panose="02040503050406030204" pitchFamily="18" charset="0"/>
                                        <a:ea typeface="+mn-ea"/>
                                        <a:cs typeface="+mn-cs"/>
                                      </a:rPr>
                                      <m:t>1</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800" b="1" i="1" kern="1200" smtClean="0">
                                        <a:solidFill>
                                          <a:schemeClr val="lt1"/>
                                        </a:solidFill>
                                        <a:effectLst/>
                                        <a:latin typeface="Cambria Math" panose="02040503050406030204" pitchFamily="18" charset="0"/>
                                        <a:ea typeface="+mn-ea"/>
                                        <a:cs typeface="+mn-cs"/>
                                      </a:rPr>
                                    </m:ctrlPr>
                                  </m:sSubPr>
                                  <m:e>
                                    <m:r>
                                      <a:rPr lang="en-IN" sz="1800" b="1" i="1" kern="1200">
                                        <a:solidFill>
                                          <a:schemeClr val="lt1"/>
                                        </a:solidFill>
                                        <a:effectLst/>
                                        <a:latin typeface="Cambria Math" panose="02040503050406030204" pitchFamily="18" charset="0"/>
                                        <a:ea typeface="+mn-ea"/>
                                        <a:cs typeface="+mn-cs"/>
                                      </a:rPr>
                                      <m:t>𝑋</m:t>
                                    </m:r>
                                  </m:e>
                                  <m:sub>
                                    <m:r>
                                      <a:rPr lang="en-IN" sz="1800" b="1" i="1" kern="1200">
                                        <a:solidFill>
                                          <a:schemeClr val="lt1"/>
                                        </a:solidFill>
                                        <a:effectLst/>
                                        <a:latin typeface="Cambria Math" panose="02040503050406030204" pitchFamily="18" charset="0"/>
                                        <a:ea typeface="+mn-ea"/>
                                        <a:cs typeface="+mn-cs"/>
                                      </a:rPr>
                                      <m:t>2</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800" b="1" i="1" kern="1200" smtClean="0">
                                        <a:solidFill>
                                          <a:schemeClr val="lt1"/>
                                        </a:solidFill>
                                        <a:effectLst/>
                                        <a:latin typeface="Cambria Math" panose="02040503050406030204" pitchFamily="18" charset="0"/>
                                        <a:ea typeface="+mn-ea"/>
                                        <a:cs typeface="+mn-cs"/>
                                      </a:rPr>
                                    </m:ctrlPr>
                                  </m:sSubPr>
                                  <m:e>
                                    <m:r>
                                      <a:rPr lang="en-IN" sz="1800" b="1" i="1" kern="1200">
                                        <a:solidFill>
                                          <a:schemeClr val="lt1"/>
                                        </a:solidFill>
                                        <a:effectLst/>
                                        <a:latin typeface="Cambria Math" panose="02040503050406030204" pitchFamily="18" charset="0"/>
                                        <a:ea typeface="+mn-ea"/>
                                        <a:cs typeface="+mn-cs"/>
                                      </a:rPr>
                                      <m:t>𝑋</m:t>
                                    </m:r>
                                  </m:e>
                                  <m:sub>
                                    <m:r>
                                      <a:rPr lang="en-IN" sz="1800" b="1" i="1" kern="1200">
                                        <a:solidFill>
                                          <a:schemeClr val="lt1"/>
                                        </a:solidFill>
                                        <a:effectLst/>
                                        <a:latin typeface="Cambria Math" panose="02040503050406030204" pitchFamily="18" charset="0"/>
                                        <a:ea typeface="+mn-ea"/>
                                        <a:cs typeface="+mn-cs"/>
                                      </a:rPr>
                                      <m:t>3</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800" b="1" i="1" kern="1200" smtClean="0">
                                        <a:solidFill>
                                          <a:schemeClr val="lt1"/>
                                        </a:solidFill>
                                        <a:effectLst/>
                                        <a:latin typeface="Cambria Math" panose="02040503050406030204" pitchFamily="18" charset="0"/>
                                        <a:ea typeface="+mn-ea"/>
                                        <a:cs typeface="+mn-cs"/>
                                      </a:rPr>
                                    </m:ctrlPr>
                                  </m:sSubPr>
                                  <m:e>
                                    <m:r>
                                      <a:rPr lang="en-IN" sz="1800" b="1" i="1" kern="1200">
                                        <a:solidFill>
                                          <a:schemeClr val="lt1"/>
                                        </a:solidFill>
                                        <a:effectLst/>
                                        <a:latin typeface="Cambria Math" panose="02040503050406030204" pitchFamily="18" charset="0"/>
                                        <a:ea typeface="+mn-ea"/>
                                        <a:cs typeface="+mn-cs"/>
                                      </a:rPr>
                                      <m:t>𝑋</m:t>
                                    </m:r>
                                  </m:e>
                                  <m:sub>
                                    <m:r>
                                      <a:rPr lang="en-IN" sz="1800" b="1" i="1" kern="1200">
                                        <a:solidFill>
                                          <a:schemeClr val="lt1"/>
                                        </a:solidFill>
                                        <a:effectLst/>
                                        <a:latin typeface="Cambria Math" panose="02040503050406030204" pitchFamily="18" charset="0"/>
                                        <a:ea typeface="+mn-ea"/>
                                        <a:cs typeface="+mn-cs"/>
                                      </a:rPr>
                                      <m:t>4</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800" b="1" i="1" kern="1200" smtClean="0">
                                        <a:solidFill>
                                          <a:schemeClr val="lt1"/>
                                        </a:solidFill>
                                        <a:effectLst/>
                                        <a:latin typeface="Cambria Math" panose="02040503050406030204" pitchFamily="18" charset="0"/>
                                        <a:ea typeface="+mn-ea"/>
                                        <a:cs typeface="+mn-cs"/>
                                      </a:rPr>
                                    </m:ctrlPr>
                                  </m:sSubPr>
                                  <m:e>
                                    <m:r>
                                      <a:rPr lang="en-IN" sz="1800" b="1" i="1" kern="1200">
                                        <a:solidFill>
                                          <a:schemeClr val="lt1"/>
                                        </a:solidFill>
                                        <a:effectLst/>
                                        <a:latin typeface="Cambria Math" panose="02040503050406030204" pitchFamily="18" charset="0"/>
                                        <a:ea typeface="+mn-ea"/>
                                        <a:cs typeface="+mn-cs"/>
                                      </a:rPr>
                                      <m:t>𝑋</m:t>
                                    </m:r>
                                  </m:e>
                                  <m:sub>
                                    <m:r>
                                      <a:rPr lang="en-IN" sz="1800" b="1" i="1" kern="1200">
                                        <a:solidFill>
                                          <a:schemeClr val="lt1"/>
                                        </a:solidFill>
                                        <a:effectLst/>
                                        <a:latin typeface="Cambria Math" panose="02040503050406030204" pitchFamily="18" charset="0"/>
                                        <a:ea typeface="+mn-ea"/>
                                        <a:cs typeface="+mn-cs"/>
                                      </a:rPr>
                                      <m:t>5</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800" b="1" i="1" kern="1200" smtClean="0">
                                        <a:solidFill>
                                          <a:schemeClr val="lt1"/>
                                        </a:solidFill>
                                        <a:effectLst/>
                                        <a:latin typeface="Cambria Math" panose="02040503050406030204" pitchFamily="18" charset="0"/>
                                        <a:ea typeface="+mn-ea"/>
                                        <a:cs typeface="+mn-cs"/>
                                      </a:rPr>
                                    </m:ctrlPr>
                                  </m:sSubPr>
                                  <m:e>
                                    <m:r>
                                      <a:rPr lang="en-IN" sz="1800" b="1" i="1" kern="1200">
                                        <a:solidFill>
                                          <a:schemeClr val="lt1"/>
                                        </a:solidFill>
                                        <a:effectLst/>
                                        <a:latin typeface="Cambria Math" panose="02040503050406030204" pitchFamily="18" charset="0"/>
                                        <a:ea typeface="+mn-ea"/>
                                        <a:cs typeface="+mn-cs"/>
                                      </a:rPr>
                                      <m:t>𝑋</m:t>
                                    </m:r>
                                  </m:e>
                                  <m:sub>
                                    <m:r>
                                      <a:rPr lang="en-IN" sz="1800" b="1" i="1" kern="1200">
                                        <a:solidFill>
                                          <a:schemeClr val="lt1"/>
                                        </a:solidFill>
                                        <a:effectLst/>
                                        <a:latin typeface="Cambria Math" panose="02040503050406030204" pitchFamily="18" charset="0"/>
                                        <a:ea typeface="+mn-ea"/>
                                        <a:cs typeface="+mn-cs"/>
                                      </a:rPr>
                                      <m:t>6</m:t>
                                    </m:r>
                                  </m:sub>
                                </m:sSub>
                              </m:oMath>
                            </m:oMathPara>
                          </a14:m>
                          <a:endParaRPr lang="en-IN" dirty="0"/>
                        </a:p>
                      </a:txBody>
                      <a:tcPr/>
                    </a:tc>
                    <a:tc>
                      <a:txBody>
                        <a:bodyPr/>
                        <a:lstStyle/>
                        <a:p>
                          <a:pPr algn="ctr"/>
                          <a:r>
                            <a:rPr lang="en-IN" dirty="0"/>
                            <a:t>X</a:t>
                          </a:r>
                          <a:r>
                            <a:rPr lang="en-IN" baseline="-25000" dirty="0"/>
                            <a:t>7</a:t>
                          </a:r>
                          <a:endParaRPr lang="en-IN" dirty="0"/>
                        </a:p>
                      </a:txBody>
                      <a:tcPr/>
                    </a:tc>
                    <a:tc>
                      <a:txBody>
                        <a:bodyPr/>
                        <a:lstStyle/>
                        <a:p>
                          <a:pPr algn="ctr"/>
                          <a:r>
                            <a:rPr lang="en-IN" dirty="0"/>
                            <a:t>X</a:t>
                          </a:r>
                          <a:r>
                            <a:rPr lang="en-IN" baseline="-25000" dirty="0"/>
                            <a:t>8</a:t>
                          </a:r>
                          <a:endParaRPr lang="en-IN" dirty="0"/>
                        </a:p>
                      </a:txBody>
                      <a:tcPr/>
                    </a:tc>
                    <a:extLst>
                      <a:ext uri="{0D108BD9-81ED-4DB2-BD59-A6C34878D82A}">
                        <a16:rowId xmlns:a16="http://schemas.microsoft.com/office/drawing/2014/main" val="3295062742"/>
                      </a:ext>
                    </a:extLst>
                  </a:tr>
                  <a:tr h="385638">
                    <a:tc>
                      <a:txBody>
                        <a:bodyPr/>
                        <a:lstStyle/>
                        <a:p>
                          <a:pPr algn="ctr"/>
                          <a:r>
                            <a:rPr lang="en-IN" dirty="0"/>
                            <a:t>-1</a:t>
                          </a:r>
                        </a:p>
                      </a:txBody>
                      <a:tcPr/>
                    </a:tc>
                    <a:tc>
                      <a:txBody>
                        <a:bodyPr/>
                        <a:lstStyle/>
                        <a:p>
                          <a:pPr algn="ctr"/>
                          <a:r>
                            <a:rPr lang="en-IN" dirty="0"/>
                            <a:t>0.0313 </a:t>
                          </a:r>
                        </a:p>
                      </a:txBody>
                      <a:tcPr/>
                    </a:tc>
                    <a:tc>
                      <a:txBody>
                        <a:bodyPr/>
                        <a:lstStyle/>
                        <a:p>
                          <a:pPr algn="ctr"/>
                          <a:r>
                            <a:rPr lang="en-IN" dirty="0"/>
                            <a:t>0.0038</a:t>
                          </a:r>
                        </a:p>
                      </a:txBody>
                      <a:tcPr/>
                    </a:tc>
                    <a:tc>
                      <a:txBody>
                        <a:bodyPr/>
                        <a:lstStyle/>
                        <a:p>
                          <a:pPr algn="ctr"/>
                          <a:r>
                            <a:rPr lang="en-IN" dirty="0"/>
                            <a:t>0.0378</a:t>
                          </a:r>
                        </a:p>
                      </a:txBody>
                      <a:tcPr/>
                    </a:tc>
                    <a:tc>
                      <a:txBody>
                        <a:bodyPr/>
                        <a:lstStyle/>
                        <a:p>
                          <a:pPr algn="ctr"/>
                          <a:r>
                            <a:rPr lang="en-IN" dirty="0"/>
                            <a:t>8e-04</a:t>
                          </a:r>
                        </a:p>
                      </a:txBody>
                      <a:tcPr/>
                    </a:tc>
                    <a:tc>
                      <a:txBody>
                        <a:bodyPr/>
                        <a:lstStyle/>
                        <a:p>
                          <a:pPr algn="ctr"/>
                          <a:r>
                            <a:rPr lang="en-IN" dirty="0"/>
                            <a:t>0.0037</a:t>
                          </a:r>
                        </a:p>
                      </a:txBody>
                      <a:tcPr/>
                    </a:tc>
                    <a:tc>
                      <a:txBody>
                        <a:bodyPr/>
                        <a:lstStyle/>
                        <a:p>
                          <a:pPr algn="ctr"/>
                          <a:r>
                            <a:rPr lang="en-IN" dirty="0"/>
                            <a:t>0.0587</a:t>
                          </a:r>
                        </a:p>
                      </a:txBody>
                      <a:tcPr/>
                    </a:tc>
                    <a:tc>
                      <a:txBody>
                        <a:bodyPr/>
                        <a:lstStyle/>
                        <a:p>
                          <a:pPr algn="ctr"/>
                          <a:r>
                            <a:rPr lang="en-IN" dirty="0"/>
                            <a:t>0.0332</a:t>
                          </a:r>
                        </a:p>
                      </a:txBody>
                      <a:tcPr/>
                    </a:tc>
                    <a:tc>
                      <a:txBody>
                        <a:bodyPr/>
                        <a:lstStyle/>
                        <a:p>
                          <a:pPr algn="ctr"/>
                          <a:r>
                            <a:rPr lang="en-IN" dirty="0"/>
                            <a:t>0.0112</a:t>
                          </a:r>
                        </a:p>
                      </a:txBody>
                      <a:tcPr/>
                    </a:tc>
                    <a:extLst>
                      <a:ext uri="{0D108BD9-81ED-4DB2-BD59-A6C34878D82A}">
                        <a16:rowId xmlns:a16="http://schemas.microsoft.com/office/drawing/2014/main" val="2645535913"/>
                      </a:ext>
                    </a:extLst>
                  </a:tr>
                  <a:tr h="385638">
                    <a:tc>
                      <a:txBody>
                        <a:bodyPr/>
                        <a:lstStyle/>
                        <a:p>
                          <a:pPr algn="ctr"/>
                          <a:r>
                            <a:rPr lang="en-IN" dirty="0"/>
                            <a:t>-0.5</a:t>
                          </a:r>
                        </a:p>
                      </a:txBody>
                      <a:tcPr/>
                    </a:tc>
                    <a:tc>
                      <a:txBody>
                        <a:bodyPr/>
                        <a:lstStyle/>
                        <a:p>
                          <a:pPr algn="ctr"/>
                          <a:r>
                            <a:rPr lang="en-IN" dirty="0"/>
                            <a:t>0.0386 </a:t>
                          </a:r>
                        </a:p>
                      </a:txBody>
                      <a:tcPr/>
                    </a:tc>
                    <a:tc>
                      <a:txBody>
                        <a:bodyPr/>
                        <a:lstStyle/>
                        <a:p>
                          <a:pPr algn="ctr"/>
                          <a:r>
                            <a:rPr lang="en-IN" dirty="0"/>
                            <a:t>0.0064</a:t>
                          </a:r>
                        </a:p>
                      </a:txBody>
                      <a:tcPr/>
                    </a:tc>
                    <a:tc>
                      <a:txBody>
                        <a:bodyPr/>
                        <a:lstStyle/>
                        <a:p>
                          <a:pPr algn="ctr"/>
                          <a:r>
                            <a:rPr lang="en-IN" dirty="0"/>
                            <a:t>0.0385</a:t>
                          </a:r>
                        </a:p>
                      </a:txBody>
                      <a:tcPr/>
                    </a:tc>
                    <a:tc>
                      <a:txBody>
                        <a:bodyPr/>
                        <a:lstStyle/>
                        <a:p>
                          <a:pPr algn="ctr"/>
                          <a:r>
                            <a:rPr lang="en-IN" dirty="0"/>
                            <a:t>6e-04</a:t>
                          </a:r>
                        </a:p>
                      </a:txBody>
                      <a:tcPr/>
                    </a:tc>
                    <a:tc>
                      <a:txBody>
                        <a:bodyPr/>
                        <a:lstStyle/>
                        <a:p>
                          <a:pPr algn="ctr"/>
                          <a:r>
                            <a:rPr lang="en-IN" dirty="0"/>
                            <a:t>0.0037</a:t>
                          </a:r>
                        </a:p>
                      </a:txBody>
                      <a:tcPr/>
                    </a:tc>
                    <a:tc>
                      <a:txBody>
                        <a:bodyPr/>
                        <a:lstStyle/>
                        <a:p>
                          <a:pPr algn="ctr"/>
                          <a:r>
                            <a:rPr lang="en-IN" dirty="0"/>
                            <a:t>0.0565</a:t>
                          </a:r>
                        </a:p>
                      </a:txBody>
                      <a:tcPr/>
                    </a:tc>
                    <a:tc>
                      <a:txBody>
                        <a:bodyPr/>
                        <a:lstStyle/>
                        <a:p>
                          <a:pPr algn="ctr"/>
                          <a:r>
                            <a:rPr lang="en-IN" dirty="0"/>
                            <a:t>0.0326</a:t>
                          </a:r>
                        </a:p>
                      </a:txBody>
                      <a:tcPr/>
                    </a:tc>
                    <a:tc>
                      <a:txBody>
                        <a:bodyPr/>
                        <a:lstStyle/>
                        <a:p>
                          <a:pPr algn="ctr"/>
                          <a:r>
                            <a:rPr lang="en-IN" dirty="0"/>
                            <a:t>0.0101 </a:t>
                          </a:r>
                        </a:p>
                      </a:txBody>
                      <a:tcPr/>
                    </a:tc>
                    <a:extLst>
                      <a:ext uri="{0D108BD9-81ED-4DB2-BD59-A6C34878D82A}">
                        <a16:rowId xmlns:a16="http://schemas.microsoft.com/office/drawing/2014/main" val="3522404299"/>
                      </a:ext>
                    </a:extLst>
                  </a:tr>
                  <a:tr h="385638">
                    <a:tc>
                      <a:txBody>
                        <a:bodyPr/>
                        <a:lstStyle/>
                        <a:p>
                          <a:pPr algn="ctr"/>
                          <a:r>
                            <a:rPr lang="en-IN" dirty="0"/>
                            <a:t>0.5</a:t>
                          </a:r>
                        </a:p>
                      </a:txBody>
                      <a:tcPr/>
                    </a:tc>
                    <a:tc>
                      <a:txBody>
                        <a:bodyPr/>
                        <a:lstStyle/>
                        <a:p>
                          <a:pPr algn="ctr"/>
                          <a:r>
                            <a:rPr lang="en-IN" dirty="0"/>
                            <a:t>0.0577</a:t>
                          </a:r>
                        </a:p>
                      </a:txBody>
                      <a:tcPr/>
                    </a:tc>
                    <a:tc>
                      <a:txBody>
                        <a:bodyPr/>
                        <a:lstStyle/>
                        <a:p>
                          <a:pPr algn="ctr"/>
                          <a:r>
                            <a:rPr lang="en-IN" dirty="0"/>
                            <a:t>0.0131</a:t>
                          </a:r>
                        </a:p>
                      </a:txBody>
                      <a:tcPr/>
                    </a:tc>
                    <a:tc>
                      <a:txBody>
                        <a:bodyPr/>
                        <a:lstStyle/>
                        <a:p>
                          <a:pPr algn="ctr"/>
                          <a:r>
                            <a:rPr lang="en-IN" dirty="0"/>
                            <a:t>0.0398</a:t>
                          </a:r>
                        </a:p>
                      </a:txBody>
                      <a:tcPr/>
                    </a:tc>
                    <a:tc>
                      <a:txBody>
                        <a:bodyPr/>
                        <a:lstStyle/>
                        <a:p>
                          <a:pPr algn="ctr"/>
                          <a:r>
                            <a:rPr lang="en-IN" dirty="0"/>
                            <a:t>2e-04</a:t>
                          </a:r>
                        </a:p>
                      </a:txBody>
                      <a:tcPr/>
                    </a:tc>
                    <a:tc>
                      <a:txBody>
                        <a:bodyPr/>
                        <a:lstStyle/>
                        <a:p>
                          <a:pPr algn="ctr"/>
                          <a:r>
                            <a:rPr lang="en-IN" dirty="0"/>
                            <a:t>0.0037</a:t>
                          </a:r>
                        </a:p>
                      </a:txBody>
                      <a:tcPr/>
                    </a:tc>
                    <a:tc>
                      <a:txBody>
                        <a:bodyPr/>
                        <a:lstStyle/>
                        <a:p>
                          <a:pPr algn="ctr"/>
                          <a:r>
                            <a:rPr lang="en-IN" dirty="0"/>
                            <a:t>0.0524</a:t>
                          </a:r>
                        </a:p>
                      </a:txBody>
                      <a:tcPr/>
                    </a:tc>
                    <a:tc>
                      <a:txBody>
                        <a:bodyPr/>
                        <a:lstStyle/>
                        <a:p>
                          <a:pPr algn="ctr"/>
                          <a:r>
                            <a:rPr lang="en-IN" dirty="0"/>
                            <a:t>0.0313</a:t>
                          </a:r>
                        </a:p>
                      </a:txBody>
                      <a:tcPr/>
                    </a:tc>
                    <a:tc>
                      <a:txBody>
                        <a:bodyPr/>
                        <a:lstStyle/>
                        <a:p>
                          <a:pPr algn="ctr"/>
                          <a:r>
                            <a:rPr lang="en-IN" dirty="0"/>
                            <a:t>0.0097 </a:t>
                          </a:r>
                        </a:p>
                      </a:txBody>
                      <a:tcPr/>
                    </a:tc>
                    <a:extLst>
                      <a:ext uri="{0D108BD9-81ED-4DB2-BD59-A6C34878D82A}">
                        <a16:rowId xmlns:a16="http://schemas.microsoft.com/office/drawing/2014/main" val="1297718934"/>
                      </a:ext>
                    </a:extLst>
                  </a:tr>
                  <a:tr h="385638">
                    <a:tc>
                      <a:txBody>
                        <a:bodyPr/>
                        <a:lstStyle/>
                        <a:p>
                          <a:pPr algn="ctr"/>
                          <a:r>
                            <a:rPr lang="en-IN" dirty="0"/>
                            <a:t>1</a:t>
                          </a:r>
                        </a:p>
                      </a:txBody>
                      <a:tcPr/>
                    </a:tc>
                    <a:tc>
                      <a:txBody>
                        <a:bodyPr/>
                        <a:lstStyle/>
                        <a:p>
                          <a:pPr algn="ctr"/>
                          <a:r>
                            <a:rPr lang="en-IN" dirty="0"/>
                            <a:t>0.0681</a:t>
                          </a:r>
                        </a:p>
                      </a:txBody>
                      <a:tcPr/>
                    </a:tc>
                    <a:tc>
                      <a:txBody>
                        <a:bodyPr/>
                        <a:lstStyle/>
                        <a:p>
                          <a:pPr algn="ctr"/>
                          <a:r>
                            <a:rPr lang="en-IN" dirty="0"/>
                            <a:t>0.0166</a:t>
                          </a:r>
                        </a:p>
                      </a:txBody>
                      <a:tcPr/>
                    </a:tc>
                    <a:tc>
                      <a:txBody>
                        <a:bodyPr/>
                        <a:lstStyle/>
                        <a:p>
                          <a:pPr algn="ctr"/>
                          <a:r>
                            <a:rPr lang="en-IN" dirty="0"/>
                            <a:t>0.0403</a:t>
                          </a:r>
                        </a:p>
                      </a:txBody>
                      <a:tcPr/>
                    </a:tc>
                    <a:tc>
                      <a:txBody>
                        <a:bodyPr/>
                        <a:lstStyle/>
                        <a:p>
                          <a:pPr algn="ctr"/>
                          <a:r>
                            <a:rPr lang="en-IN" dirty="0"/>
                            <a:t>1e-04</a:t>
                          </a:r>
                        </a:p>
                      </a:txBody>
                      <a:tcPr/>
                    </a:tc>
                    <a:tc>
                      <a:txBody>
                        <a:bodyPr/>
                        <a:lstStyle/>
                        <a:p>
                          <a:pPr algn="ctr"/>
                          <a:r>
                            <a:rPr lang="en-IN" dirty="0"/>
                            <a:t>0.0037</a:t>
                          </a:r>
                        </a:p>
                      </a:txBody>
                      <a:tcPr/>
                    </a:tc>
                    <a:tc>
                      <a:txBody>
                        <a:bodyPr/>
                        <a:lstStyle/>
                        <a:p>
                          <a:pPr algn="ctr"/>
                          <a:r>
                            <a:rPr lang="en-IN" dirty="0"/>
                            <a:t>0.0504</a:t>
                          </a:r>
                        </a:p>
                      </a:txBody>
                      <a:tcPr/>
                    </a:tc>
                    <a:tc>
                      <a:txBody>
                        <a:bodyPr/>
                        <a:lstStyle/>
                        <a:p>
                          <a:pPr algn="ctr"/>
                          <a:r>
                            <a:rPr lang="en-IN" dirty="0"/>
                            <a:t>0.0307</a:t>
                          </a:r>
                        </a:p>
                      </a:txBody>
                      <a:tcPr/>
                    </a:tc>
                    <a:tc>
                      <a:txBody>
                        <a:bodyPr/>
                        <a:lstStyle/>
                        <a:p>
                          <a:pPr algn="ctr"/>
                          <a:r>
                            <a:rPr lang="en-IN" dirty="0"/>
                            <a:t>0.0108 </a:t>
                          </a:r>
                        </a:p>
                      </a:txBody>
                      <a:tcPr/>
                    </a:tc>
                    <a:extLst>
                      <a:ext uri="{0D108BD9-81ED-4DB2-BD59-A6C34878D82A}">
                        <a16:rowId xmlns:a16="http://schemas.microsoft.com/office/drawing/2014/main" val="2432033975"/>
                      </a:ext>
                    </a:extLst>
                  </a:tr>
                </a:tbl>
              </a:graphicData>
            </a:graphic>
          </p:graphicFrame>
        </mc:Choice>
        <mc:Fallback xmlns="">
          <p:graphicFrame>
            <p:nvGraphicFramePr>
              <p:cNvPr id="3" name="Content Placeholder 3">
                <a:extLst>
                  <a:ext uri="{FF2B5EF4-FFF2-40B4-BE49-F238E27FC236}">
                    <a16:creationId xmlns:a16="http://schemas.microsoft.com/office/drawing/2014/main" id="{EDC2A307-1E52-4319-B02B-F733FA23011F}"/>
                  </a:ext>
                </a:extLst>
              </p:cNvPr>
              <p:cNvGraphicFramePr>
                <a:graphicFrameLocks/>
              </p:cNvGraphicFramePr>
              <p:nvPr>
                <p:extLst>
                  <p:ext uri="{D42A27DB-BD31-4B8C-83A1-F6EECF244321}">
                    <p14:modId xmlns:p14="http://schemas.microsoft.com/office/powerpoint/2010/main" val="2899663399"/>
                  </p:ext>
                </p:extLst>
              </p:nvPr>
            </p:nvGraphicFramePr>
            <p:xfrm>
              <a:off x="677334" y="1930400"/>
              <a:ext cx="9048555" cy="1928190"/>
            </p:xfrm>
            <a:graphic>
              <a:graphicData uri="http://schemas.openxmlformats.org/drawingml/2006/table">
                <a:tbl>
                  <a:tblPr firstRow="1" bandRow="1">
                    <a:tableStyleId>{5C22544A-7EE6-4342-B048-85BDC9FD1C3A}</a:tableStyleId>
                  </a:tblPr>
                  <a:tblGrid>
                    <a:gridCol w="1005395">
                      <a:extLst>
                        <a:ext uri="{9D8B030D-6E8A-4147-A177-3AD203B41FA5}">
                          <a16:colId xmlns:a16="http://schemas.microsoft.com/office/drawing/2014/main" val="842911646"/>
                        </a:ext>
                      </a:extLst>
                    </a:gridCol>
                    <a:gridCol w="1005395">
                      <a:extLst>
                        <a:ext uri="{9D8B030D-6E8A-4147-A177-3AD203B41FA5}">
                          <a16:colId xmlns:a16="http://schemas.microsoft.com/office/drawing/2014/main" val="1352381747"/>
                        </a:ext>
                      </a:extLst>
                    </a:gridCol>
                    <a:gridCol w="1005395">
                      <a:extLst>
                        <a:ext uri="{9D8B030D-6E8A-4147-A177-3AD203B41FA5}">
                          <a16:colId xmlns:a16="http://schemas.microsoft.com/office/drawing/2014/main" val="288397940"/>
                        </a:ext>
                      </a:extLst>
                    </a:gridCol>
                    <a:gridCol w="1005395">
                      <a:extLst>
                        <a:ext uri="{9D8B030D-6E8A-4147-A177-3AD203B41FA5}">
                          <a16:colId xmlns:a16="http://schemas.microsoft.com/office/drawing/2014/main" val="3147891880"/>
                        </a:ext>
                      </a:extLst>
                    </a:gridCol>
                    <a:gridCol w="1005395">
                      <a:extLst>
                        <a:ext uri="{9D8B030D-6E8A-4147-A177-3AD203B41FA5}">
                          <a16:colId xmlns:a16="http://schemas.microsoft.com/office/drawing/2014/main" val="191678569"/>
                        </a:ext>
                      </a:extLst>
                    </a:gridCol>
                    <a:gridCol w="1005395">
                      <a:extLst>
                        <a:ext uri="{9D8B030D-6E8A-4147-A177-3AD203B41FA5}">
                          <a16:colId xmlns:a16="http://schemas.microsoft.com/office/drawing/2014/main" val="295617245"/>
                        </a:ext>
                      </a:extLst>
                    </a:gridCol>
                    <a:gridCol w="1005395">
                      <a:extLst>
                        <a:ext uri="{9D8B030D-6E8A-4147-A177-3AD203B41FA5}">
                          <a16:colId xmlns:a16="http://schemas.microsoft.com/office/drawing/2014/main" val="934492542"/>
                        </a:ext>
                      </a:extLst>
                    </a:gridCol>
                    <a:gridCol w="1005395">
                      <a:extLst>
                        <a:ext uri="{9D8B030D-6E8A-4147-A177-3AD203B41FA5}">
                          <a16:colId xmlns:a16="http://schemas.microsoft.com/office/drawing/2014/main" val="4246952168"/>
                        </a:ext>
                      </a:extLst>
                    </a:gridCol>
                    <a:gridCol w="1005395">
                      <a:extLst>
                        <a:ext uri="{9D8B030D-6E8A-4147-A177-3AD203B41FA5}">
                          <a16:colId xmlns:a16="http://schemas.microsoft.com/office/drawing/2014/main" val="1362556621"/>
                        </a:ext>
                      </a:extLst>
                    </a:gridCol>
                  </a:tblGrid>
                  <a:tr h="385638">
                    <a:tc>
                      <a:txBody>
                        <a:bodyPr/>
                        <a:lstStyle/>
                        <a:p>
                          <a:endParaRPr lang="en-US"/>
                        </a:p>
                      </a:txBody>
                      <a:tcPr>
                        <a:blipFill>
                          <a:blip r:embed="rId2"/>
                          <a:stretch>
                            <a:fillRect l="-606" t="-9524" r="-802424" b="-422222"/>
                          </a:stretch>
                        </a:blipFill>
                      </a:tcPr>
                    </a:tc>
                    <a:tc>
                      <a:txBody>
                        <a:bodyPr/>
                        <a:lstStyle/>
                        <a:p>
                          <a:endParaRPr lang="en-US"/>
                        </a:p>
                      </a:txBody>
                      <a:tcPr>
                        <a:blipFill>
                          <a:blip r:embed="rId2"/>
                          <a:stretch>
                            <a:fillRect l="-100606" t="-9524" r="-702424" b="-422222"/>
                          </a:stretch>
                        </a:blipFill>
                      </a:tcPr>
                    </a:tc>
                    <a:tc>
                      <a:txBody>
                        <a:bodyPr/>
                        <a:lstStyle/>
                        <a:p>
                          <a:endParaRPr lang="en-US"/>
                        </a:p>
                      </a:txBody>
                      <a:tcPr>
                        <a:blipFill>
                          <a:blip r:embed="rId2"/>
                          <a:stretch>
                            <a:fillRect l="-200606" t="-9524" r="-602424" b="-422222"/>
                          </a:stretch>
                        </a:blipFill>
                      </a:tcPr>
                    </a:tc>
                    <a:tc>
                      <a:txBody>
                        <a:bodyPr/>
                        <a:lstStyle/>
                        <a:p>
                          <a:endParaRPr lang="en-US"/>
                        </a:p>
                      </a:txBody>
                      <a:tcPr>
                        <a:blipFill>
                          <a:blip r:embed="rId2"/>
                          <a:stretch>
                            <a:fillRect l="-300606" t="-9524" r="-502424" b="-422222"/>
                          </a:stretch>
                        </a:blipFill>
                      </a:tcPr>
                    </a:tc>
                    <a:tc>
                      <a:txBody>
                        <a:bodyPr/>
                        <a:lstStyle/>
                        <a:p>
                          <a:endParaRPr lang="en-US"/>
                        </a:p>
                      </a:txBody>
                      <a:tcPr>
                        <a:blipFill>
                          <a:blip r:embed="rId2"/>
                          <a:stretch>
                            <a:fillRect l="-400606" t="-9524" r="-402424" b="-422222"/>
                          </a:stretch>
                        </a:blipFill>
                      </a:tcPr>
                    </a:tc>
                    <a:tc>
                      <a:txBody>
                        <a:bodyPr/>
                        <a:lstStyle/>
                        <a:p>
                          <a:endParaRPr lang="en-US"/>
                        </a:p>
                      </a:txBody>
                      <a:tcPr>
                        <a:blipFill>
                          <a:blip r:embed="rId2"/>
                          <a:stretch>
                            <a:fillRect l="-500606" t="-9524" r="-302424" b="-422222"/>
                          </a:stretch>
                        </a:blipFill>
                      </a:tcPr>
                    </a:tc>
                    <a:tc>
                      <a:txBody>
                        <a:bodyPr/>
                        <a:lstStyle/>
                        <a:p>
                          <a:endParaRPr lang="en-US"/>
                        </a:p>
                      </a:txBody>
                      <a:tcPr>
                        <a:blipFill>
                          <a:blip r:embed="rId2"/>
                          <a:stretch>
                            <a:fillRect l="-600606" t="-9524" r="-202424" b="-422222"/>
                          </a:stretch>
                        </a:blipFill>
                      </a:tcPr>
                    </a:tc>
                    <a:tc>
                      <a:txBody>
                        <a:bodyPr/>
                        <a:lstStyle/>
                        <a:p>
                          <a:pPr algn="ctr"/>
                          <a:r>
                            <a:rPr lang="en-IN" dirty="0"/>
                            <a:t>X</a:t>
                          </a:r>
                          <a:r>
                            <a:rPr lang="en-IN" baseline="-25000" dirty="0"/>
                            <a:t>7</a:t>
                          </a:r>
                          <a:endParaRPr lang="en-IN" dirty="0"/>
                        </a:p>
                      </a:txBody>
                      <a:tcPr/>
                    </a:tc>
                    <a:tc>
                      <a:txBody>
                        <a:bodyPr/>
                        <a:lstStyle/>
                        <a:p>
                          <a:pPr algn="ctr"/>
                          <a:r>
                            <a:rPr lang="en-IN" dirty="0"/>
                            <a:t>X</a:t>
                          </a:r>
                          <a:r>
                            <a:rPr lang="en-IN" baseline="-25000" dirty="0"/>
                            <a:t>8</a:t>
                          </a:r>
                          <a:endParaRPr lang="en-IN" dirty="0"/>
                        </a:p>
                      </a:txBody>
                      <a:tcPr/>
                    </a:tc>
                    <a:extLst>
                      <a:ext uri="{0D108BD9-81ED-4DB2-BD59-A6C34878D82A}">
                        <a16:rowId xmlns:a16="http://schemas.microsoft.com/office/drawing/2014/main" val="3295062742"/>
                      </a:ext>
                    </a:extLst>
                  </a:tr>
                  <a:tr h="385638">
                    <a:tc>
                      <a:txBody>
                        <a:bodyPr/>
                        <a:lstStyle/>
                        <a:p>
                          <a:pPr algn="ctr"/>
                          <a:r>
                            <a:rPr lang="en-IN" dirty="0"/>
                            <a:t>-1</a:t>
                          </a:r>
                        </a:p>
                      </a:txBody>
                      <a:tcPr/>
                    </a:tc>
                    <a:tc>
                      <a:txBody>
                        <a:bodyPr/>
                        <a:lstStyle/>
                        <a:p>
                          <a:pPr algn="ctr"/>
                          <a:r>
                            <a:rPr lang="en-IN" dirty="0"/>
                            <a:t>0.0313 </a:t>
                          </a:r>
                        </a:p>
                      </a:txBody>
                      <a:tcPr/>
                    </a:tc>
                    <a:tc>
                      <a:txBody>
                        <a:bodyPr/>
                        <a:lstStyle/>
                        <a:p>
                          <a:pPr algn="ctr"/>
                          <a:r>
                            <a:rPr lang="en-IN" dirty="0"/>
                            <a:t>0.0038</a:t>
                          </a:r>
                        </a:p>
                      </a:txBody>
                      <a:tcPr/>
                    </a:tc>
                    <a:tc>
                      <a:txBody>
                        <a:bodyPr/>
                        <a:lstStyle/>
                        <a:p>
                          <a:pPr algn="ctr"/>
                          <a:r>
                            <a:rPr lang="en-IN" dirty="0"/>
                            <a:t>0.0378</a:t>
                          </a:r>
                        </a:p>
                      </a:txBody>
                      <a:tcPr/>
                    </a:tc>
                    <a:tc>
                      <a:txBody>
                        <a:bodyPr/>
                        <a:lstStyle/>
                        <a:p>
                          <a:pPr algn="ctr"/>
                          <a:r>
                            <a:rPr lang="en-IN" dirty="0"/>
                            <a:t>8e-04</a:t>
                          </a:r>
                        </a:p>
                      </a:txBody>
                      <a:tcPr/>
                    </a:tc>
                    <a:tc>
                      <a:txBody>
                        <a:bodyPr/>
                        <a:lstStyle/>
                        <a:p>
                          <a:pPr algn="ctr"/>
                          <a:r>
                            <a:rPr lang="en-IN" dirty="0"/>
                            <a:t>0.0037</a:t>
                          </a:r>
                        </a:p>
                      </a:txBody>
                      <a:tcPr/>
                    </a:tc>
                    <a:tc>
                      <a:txBody>
                        <a:bodyPr/>
                        <a:lstStyle/>
                        <a:p>
                          <a:pPr algn="ctr"/>
                          <a:r>
                            <a:rPr lang="en-IN" dirty="0"/>
                            <a:t>0.0587</a:t>
                          </a:r>
                        </a:p>
                      </a:txBody>
                      <a:tcPr/>
                    </a:tc>
                    <a:tc>
                      <a:txBody>
                        <a:bodyPr/>
                        <a:lstStyle/>
                        <a:p>
                          <a:pPr algn="ctr"/>
                          <a:r>
                            <a:rPr lang="en-IN" dirty="0"/>
                            <a:t>0.0332</a:t>
                          </a:r>
                        </a:p>
                      </a:txBody>
                      <a:tcPr/>
                    </a:tc>
                    <a:tc>
                      <a:txBody>
                        <a:bodyPr/>
                        <a:lstStyle/>
                        <a:p>
                          <a:pPr algn="ctr"/>
                          <a:r>
                            <a:rPr lang="en-IN" dirty="0"/>
                            <a:t>0.0112</a:t>
                          </a:r>
                        </a:p>
                      </a:txBody>
                      <a:tcPr/>
                    </a:tc>
                    <a:extLst>
                      <a:ext uri="{0D108BD9-81ED-4DB2-BD59-A6C34878D82A}">
                        <a16:rowId xmlns:a16="http://schemas.microsoft.com/office/drawing/2014/main" val="2645535913"/>
                      </a:ext>
                    </a:extLst>
                  </a:tr>
                  <a:tr h="385638">
                    <a:tc>
                      <a:txBody>
                        <a:bodyPr/>
                        <a:lstStyle/>
                        <a:p>
                          <a:pPr algn="ctr"/>
                          <a:r>
                            <a:rPr lang="en-IN" dirty="0"/>
                            <a:t>-0.5</a:t>
                          </a:r>
                        </a:p>
                      </a:txBody>
                      <a:tcPr/>
                    </a:tc>
                    <a:tc>
                      <a:txBody>
                        <a:bodyPr/>
                        <a:lstStyle/>
                        <a:p>
                          <a:pPr algn="ctr"/>
                          <a:r>
                            <a:rPr lang="en-IN" dirty="0"/>
                            <a:t>0.0386 </a:t>
                          </a:r>
                        </a:p>
                      </a:txBody>
                      <a:tcPr/>
                    </a:tc>
                    <a:tc>
                      <a:txBody>
                        <a:bodyPr/>
                        <a:lstStyle/>
                        <a:p>
                          <a:pPr algn="ctr"/>
                          <a:r>
                            <a:rPr lang="en-IN" dirty="0"/>
                            <a:t>0.0064</a:t>
                          </a:r>
                        </a:p>
                      </a:txBody>
                      <a:tcPr/>
                    </a:tc>
                    <a:tc>
                      <a:txBody>
                        <a:bodyPr/>
                        <a:lstStyle/>
                        <a:p>
                          <a:pPr algn="ctr"/>
                          <a:r>
                            <a:rPr lang="en-IN" dirty="0"/>
                            <a:t>0.0385</a:t>
                          </a:r>
                        </a:p>
                      </a:txBody>
                      <a:tcPr/>
                    </a:tc>
                    <a:tc>
                      <a:txBody>
                        <a:bodyPr/>
                        <a:lstStyle/>
                        <a:p>
                          <a:pPr algn="ctr"/>
                          <a:r>
                            <a:rPr lang="en-IN" dirty="0"/>
                            <a:t>6e-04</a:t>
                          </a:r>
                        </a:p>
                      </a:txBody>
                      <a:tcPr/>
                    </a:tc>
                    <a:tc>
                      <a:txBody>
                        <a:bodyPr/>
                        <a:lstStyle/>
                        <a:p>
                          <a:pPr algn="ctr"/>
                          <a:r>
                            <a:rPr lang="en-IN" dirty="0"/>
                            <a:t>0.0037</a:t>
                          </a:r>
                        </a:p>
                      </a:txBody>
                      <a:tcPr/>
                    </a:tc>
                    <a:tc>
                      <a:txBody>
                        <a:bodyPr/>
                        <a:lstStyle/>
                        <a:p>
                          <a:pPr algn="ctr"/>
                          <a:r>
                            <a:rPr lang="en-IN" dirty="0"/>
                            <a:t>0.0565</a:t>
                          </a:r>
                        </a:p>
                      </a:txBody>
                      <a:tcPr/>
                    </a:tc>
                    <a:tc>
                      <a:txBody>
                        <a:bodyPr/>
                        <a:lstStyle/>
                        <a:p>
                          <a:pPr algn="ctr"/>
                          <a:r>
                            <a:rPr lang="en-IN" dirty="0"/>
                            <a:t>0.0326</a:t>
                          </a:r>
                        </a:p>
                      </a:txBody>
                      <a:tcPr/>
                    </a:tc>
                    <a:tc>
                      <a:txBody>
                        <a:bodyPr/>
                        <a:lstStyle/>
                        <a:p>
                          <a:pPr algn="ctr"/>
                          <a:r>
                            <a:rPr lang="en-IN" dirty="0"/>
                            <a:t>0.0101 </a:t>
                          </a:r>
                        </a:p>
                      </a:txBody>
                      <a:tcPr/>
                    </a:tc>
                    <a:extLst>
                      <a:ext uri="{0D108BD9-81ED-4DB2-BD59-A6C34878D82A}">
                        <a16:rowId xmlns:a16="http://schemas.microsoft.com/office/drawing/2014/main" val="3522404299"/>
                      </a:ext>
                    </a:extLst>
                  </a:tr>
                  <a:tr h="385638">
                    <a:tc>
                      <a:txBody>
                        <a:bodyPr/>
                        <a:lstStyle/>
                        <a:p>
                          <a:pPr algn="ctr"/>
                          <a:r>
                            <a:rPr lang="en-IN" dirty="0"/>
                            <a:t>0.5</a:t>
                          </a:r>
                        </a:p>
                      </a:txBody>
                      <a:tcPr/>
                    </a:tc>
                    <a:tc>
                      <a:txBody>
                        <a:bodyPr/>
                        <a:lstStyle/>
                        <a:p>
                          <a:pPr algn="ctr"/>
                          <a:r>
                            <a:rPr lang="en-IN" dirty="0"/>
                            <a:t>0.0577</a:t>
                          </a:r>
                        </a:p>
                      </a:txBody>
                      <a:tcPr/>
                    </a:tc>
                    <a:tc>
                      <a:txBody>
                        <a:bodyPr/>
                        <a:lstStyle/>
                        <a:p>
                          <a:pPr algn="ctr"/>
                          <a:r>
                            <a:rPr lang="en-IN" dirty="0"/>
                            <a:t>0.0131</a:t>
                          </a:r>
                        </a:p>
                      </a:txBody>
                      <a:tcPr/>
                    </a:tc>
                    <a:tc>
                      <a:txBody>
                        <a:bodyPr/>
                        <a:lstStyle/>
                        <a:p>
                          <a:pPr algn="ctr"/>
                          <a:r>
                            <a:rPr lang="en-IN" dirty="0"/>
                            <a:t>0.0398</a:t>
                          </a:r>
                        </a:p>
                      </a:txBody>
                      <a:tcPr/>
                    </a:tc>
                    <a:tc>
                      <a:txBody>
                        <a:bodyPr/>
                        <a:lstStyle/>
                        <a:p>
                          <a:pPr algn="ctr"/>
                          <a:r>
                            <a:rPr lang="en-IN" dirty="0"/>
                            <a:t>2e-04</a:t>
                          </a:r>
                        </a:p>
                      </a:txBody>
                      <a:tcPr/>
                    </a:tc>
                    <a:tc>
                      <a:txBody>
                        <a:bodyPr/>
                        <a:lstStyle/>
                        <a:p>
                          <a:pPr algn="ctr"/>
                          <a:r>
                            <a:rPr lang="en-IN" dirty="0"/>
                            <a:t>0.0037</a:t>
                          </a:r>
                        </a:p>
                      </a:txBody>
                      <a:tcPr/>
                    </a:tc>
                    <a:tc>
                      <a:txBody>
                        <a:bodyPr/>
                        <a:lstStyle/>
                        <a:p>
                          <a:pPr algn="ctr"/>
                          <a:r>
                            <a:rPr lang="en-IN" dirty="0"/>
                            <a:t>0.0524</a:t>
                          </a:r>
                        </a:p>
                      </a:txBody>
                      <a:tcPr/>
                    </a:tc>
                    <a:tc>
                      <a:txBody>
                        <a:bodyPr/>
                        <a:lstStyle/>
                        <a:p>
                          <a:pPr algn="ctr"/>
                          <a:r>
                            <a:rPr lang="en-IN" dirty="0"/>
                            <a:t>0.0313</a:t>
                          </a:r>
                        </a:p>
                      </a:txBody>
                      <a:tcPr/>
                    </a:tc>
                    <a:tc>
                      <a:txBody>
                        <a:bodyPr/>
                        <a:lstStyle/>
                        <a:p>
                          <a:pPr algn="ctr"/>
                          <a:r>
                            <a:rPr lang="en-IN" dirty="0"/>
                            <a:t>0.0097 </a:t>
                          </a:r>
                        </a:p>
                      </a:txBody>
                      <a:tcPr/>
                    </a:tc>
                    <a:extLst>
                      <a:ext uri="{0D108BD9-81ED-4DB2-BD59-A6C34878D82A}">
                        <a16:rowId xmlns:a16="http://schemas.microsoft.com/office/drawing/2014/main" val="1297718934"/>
                      </a:ext>
                    </a:extLst>
                  </a:tr>
                  <a:tr h="385638">
                    <a:tc>
                      <a:txBody>
                        <a:bodyPr/>
                        <a:lstStyle/>
                        <a:p>
                          <a:pPr algn="ctr"/>
                          <a:r>
                            <a:rPr lang="en-IN" dirty="0"/>
                            <a:t>1</a:t>
                          </a:r>
                        </a:p>
                      </a:txBody>
                      <a:tcPr/>
                    </a:tc>
                    <a:tc>
                      <a:txBody>
                        <a:bodyPr/>
                        <a:lstStyle/>
                        <a:p>
                          <a:pPr algn="ctr"/>
                          <a:r>
                            <a:rPr lang="en-IN" dirty="0"/>
                            <a:t>0.0681</a:t>
                          </a:r>
                        </a:p>
                      </a:txBody>
                      <a:tcPr/>
                    </a:tc>
                    <a:tc>
                      <a:txBody>
                        <a:bodyPr/>
                        <a:lstStyle/>
                        <a:p>
                          <a:pPr algn="ctr"/>
                          <a:r>
                            <a:rPr lang="en-IN" dirty="0"/>
                            <a:t>0.0166</a:t>
                          </a:r>
                        </a:p>
                      </a:txBody>
                      <a:tcPr/>
                    </a:tc>
                    <a:tc>
                      <a:txBody>
                        <a:bodyPr/>
                        <a:lstStyle/>
                        <a:p>
                          <a:pPr algn="ctr"/>
                          <a:r>
                            <a:rPr lang="en-IN" dirty="0"/>
                            <a:t>0.0403</a:t>
                          </a:r>
                        </a:p>
                      </a:txBody>
                      <a:tcPr/>
                    </a:tc>
                    <a:tc>
                      <a:txBody>
                        <a:bodyPr/>
                        <a:lstStyle/>
                        <a:p>
                          <a:pPr algn="ctr"/>
                          <a:r>
                            <a:rPr lang="en-IN" dirty="0"/>
                            <a:t>1e-04</a:t>
                          </a:r>
                        </a:p>
                      </a:txBody>
                      <a:tcPr/>
                    </a:tc>
                    <a:tc>
                      <a:txBody>
                        <a:bodyPr/>
                        <a:lstStyle/>
                        <a:p>
                          <a:pPr algn="ctr"/>
                          <a:r>
                            <a:rPr lang="en-IN" dirty="0"/>
                            <a:t>0.0037</a:t>
                          </a:r>
                        </a:p>
                      </a:txBody>
                      <a:tcPr/>
                    </a:tc>
                    <a:tc>
                      <a:txBody>
                        <a:bodyPr/>
                        <a:lstStyle/>
                        <a:p>
                          <a:pPr algn="ctr"/>
                          <a:r>
                            <a:rPr lang="en-IN" dirty="0"/>
                            <a:t>0.0504</a:t>
                          </a:r>
                        </a:p>
                      </a:txBody>
                      <a:tcPr/>
                    </a:tc>
                    <a:tc>
                      <a:txBody>
                        <a:bodyPr/>
                        <a:lstStyle/>
                        <a:p>
                          <a:pPr algn="ctr"/>
                          <a:r>
                            <a:rPr lang="en-IN" dirty="0"/>
                            <a:t>0.0307</a:t>
                          </a:r>
                        </a:p>
                      </a:txBody>
                      <a:tcPr/>
                    </a:tc>
                    <a:tc>
                      <a:txBody>
                        <a:bodyPr/>
                        <a:lstStyle/>
                        <a:p>
                          <a:pPr algn="ctr"/>
                          <a:r>
                            <a:rPr lang="en-IN" dirty="0"/>
                            <a:t>0.0108 </a:t>
                          </a:r>
                        </a:p>
                      </a:txBody>
                      <a:tcPr/>
                    </a:tc>
                    <a:extLst>
                      <a:ext uri="{0D108BD9-81ED-4DB2-BD59-A6C34878D82A}">
                        <a16:rowId xmlns:a16="http://schemas.microsoft.com/office/drawing/2014/main" val="243203397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2067380D-6C34-4BC2-BE67-CE861C08ED77}"/>
                  </a:ext>
                </a:extLst>
              </p:cNvPr>
              <p:cNvGraphicFramePr>
                <a:graphicFrameLocks noGrp="1"/>
              </p:cNvGraphicFramePr>
              <p:nvPr>
                <p:extLst>
                  <p:ext uri="{D42A27DB-BD31-4B8C-83A1-F6EECF244321}">
                    <p14:modId xmlns:p14="http://schemas.microsoft.com/office/powerpoint/2010/main" val="159890271"/>
                  </p:ext>
                </p:extLst>
              </p:nvPr>
            </p:nvGraphicFramePr>
            <p:xfrm>
              <a:off x="677334" y="3858590"/>
              <a:ext cx="8064888" cy="1828800"/>
            </p:xfrm>
            <a:graphic>
              <a:graphicData uri="http://schemas.openxmlformats.org/drawingml/2006/table">
                <a:tbl>
                  <a:tblPr firstRow="1" bandRow="1">
                    <a:tableStyleId>{5C22544A-7EE6-4342-B048-85BDC9FD1C3A}</a:tableStyleId>
                  </a:tblPr>
                  <a:tblGrid>
                    <a:gridCol w="1008111">
                      <a:extLst>
                        <a:ext uri="{9D8B030D-6E8A-4147-A177-3AD203B41FA5}">
                          <a16:colId xmlns:a16="http://schemas.microsoft.com/office/drawing/2014/main" val="1677535394"/>
                        </a:ext>
                      </a:extLst>
                    </a:gridCol>
                    <a:gridCol w="1008111">
                      <a:extLst>
                        <a:ext uri="{9D8B030D-6E8A-4147-A177-3AD203B41FA5}">
                          <a16:colId xmlns:a16="http://schemas.microsoft.com/office/drawing/2014/main" val="1848966272"/>
                        </a:ext>
                      </a:extLst>
                    </a:gridCol>
                    <a:gridCol w="1008111">
                      <a:extLst>
                        <a:ext uri="{9D8B030D-6E8A-4147-A177-3AD203B41FA5}">
                          <a16:colId xmlns:a16="http://schemas.microsoft.com/office/drawing/2014/main" val="3421421878"/>
                        </a:ext>
                      </a:extLst>
                    </a:gridCol>
                    <a:gridCol w="1008111">
                      <a:extLst>
                        <a:ext uri="{9D8B030D-6E8A-4147-A177-3AD203B41FA5}">
                          <a16:colId xmlns:a16="http://schemas.microsoft.com/office/drawing/2014/main" val="1746775150"/>
                        </a:ext>
                      </a:extLst>
                    </a:gridCol>
                    <a:gridCol w="1008111">
                      <a:extLst>
                        <a:ext uri="{9D8B030D-6E8A-4147-A177-3AD203B41FA5}">
                          <a16:colId xmlns:a16="http://schemas.microsoft.com/office/drawing/2014/main" val="89303365"/>
                        </a:ext>
                      </a:extLst>
                    </a:gridCol>
                    <a:gridCol w="1008111">
                      <a:extLst>
                        <a:ext uri="{9D8B030D-6E8A-4147-A177-3AD203B41FA5}">
                          <a16:colId xmlns:a16="http://schemas.microsoft.com/office/drawing/2014/main" val="1707213082"/>
                        </a:ext>
                      </a:extLst>
                    </a:gridCol>
                    <a:gridCol w="1008111">
                      <a:extLst>
                        <a:ext uri="{9D8B030D-6E8A-4147-A177-3AD203B41FA5}">
                          <a16:colId xmlns:a16="http://schemas.microsoft.com/office/drawing/2014/main" val="1516216711"/>
                        </a:ext>
                      </a:extLst>
                    </a:gridCol>
                    <a:gridCol w="1008111">
                      <a:extLst>
                        <a:ext uri="{9D8B030D-6E8A-4147-A177-3AD203B41FA5}">
                          <a16:colId xmlns:a16="http://schemas.microsoft.com/office/drawing/2014/main" val="879747727"/>
                        </a:ext>
                      </a:extLst>
                    </a:gridCol>
                  </a:tblGrid>
                  <a:tr h="327991">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smtClean="0">
                                        <a:latin typeface="Cambria Math" panose="02040503050406030204" pitchFamily="18" charset="0"/>
                                      </a:rPr>
                                      <m:t>𝜹</m:t>
                                    </m:r>
                                  </m:e>
                                  <m:sub>
                                    <m:r>
                                      <a:rPr lang="en-US" b="1" smtClean="0">
                                        <a:latin typeface="Cambria Math" panose="02040503050406030204" pitchFamily="18" charset="0"/>
                                      </a:rPr>
                                      <m:t>𝟐</m:t>
                                    </m:r>
                                  </m:sub>
                                </m:sSub>
                              </m:oMath>
                            </m:oMathPara>
                          </a14:m>
                          <a:endParaRPr lang="en-IN" dirty="0"/>
                        </a:p>
                      </a:txBody>
                      <a:tcPr/>
                    </a:tc>
                    <a:tc>
                      <a:txBody>
                        <a:bodyPr/>
                        <a:lstStyle/>
                        <a:p>
                          <a:pPr algn="ctr"/>
                          <a:r>
                            <a:rPr lang="en-IN" dirty="0"/>
                            <a:t>X</a:t>
                          </a:r>
                          <a:r>
                            <a:rPr lang="en-IN" baseline="-25000" dirty="0"/>
                            <a:t>9</a:t>
                          </a:r>
                          <a:endParaRPr lang="en-IN" dirty="0"/>
                        </a:p>
                      </a:txBody>
                      <a:tcPr/>
                    </a:tc>
                    <a:tc>
                      <a:txBody>
                        <a:bodyPr/>
                        <a:lstStyle/>
                        <a:p>
                          <a:pPr algn="ctr"/>
                          <a:r>
                            <a:rPr lang="en-IN" dirty="0"/>
                            <a:t>X</a:t>
                          </a:r>
                          <a:r>
                            <a:rPr lang="en-IN" baseline="-25000" dirty="0"/>
                            <a:t>10</a:t>
                          </a:r>
                          <a:endParaRPr lang="en-IN" dirty="0"/>
                        </a:p>
                      </a:txBody>
                      <a:tcPr/>
                    </a:tc>
                    <a:tc>
                      <a:txBody>
                        <a:bodyPr/>
                        <a:lstStyle/>
                        <a:p>
                          <a:pPr algn="ctr"/>
                          <a:r>
                            <a:rPr lang="en-IN" dirty="0"/>
                            <a:t>X</a:t>
                          </a:r>
                          <a:r>
                            <a:rPr lang="en-IN" baseline="-25000" dirty="0"/>
                            <a:t>11</a:t>
                          </a:r>
                          <a:r>
                            <a:rPr lang="en-IN" dirty="0"/>
                            <a:t> </a:t>
                          </a:r>
                        </a:p>
                      </a:txBody>
                      <a:tcPr/>
                    </a:tc>
                    <a:tc>
                      <a:txBody>
                        <a:bodyPr/>
                        <a:lstStyle/>
                        <a:p>
                          <a:pPr algn="ctr"/>
                          <a:r>
                            <a:rPr lang="en-IN" dirty="0"/>
                            <a:t>X</a:t>
                          </a:r>
                          <a:r>
                            <a:rPr lang="en-IN" baseline="-25000" dirty="0"/>
                            <a:t>12</a:t>
                          </a:r>
                          <a:endParaRPr lang="en-IN" dirty="0"/>
                        </a:p>
                      </a:txBody>
                      <a:tcPr/>
                    </a:tc>
                    <a:tc>
                      <a:txBody>
                        <a:bodyPr/>
                        <a:lstStyle/>
                        <a:p>
                          <a:pPr algn="ctr"/>
                          <a:r>
                            <a:rPr lang="en-IN" dirty="0"/>
                            <a:t>X</a:t>
                          </a:r>
                          <a:r>
                            <a:rPr lang="en-IN" baseline="-25000" dirty="0"/>
                            <a:t>13</a:t>
                          </a:r>
                          <a:endParaRPr lang="en-IN" dirty="0"/>
                        </a:p>
                      </a:txBody>
                      <a:tcPr/>
                    </a:tc>
                    <a:tc>
                      <a:txBody>
                        <a:bodyPr/>
                        <a:lstStyle/>
                        <a:p>
                          <a:pPr algn="ctr"/>
                          <a:r>
                            <a:rPr lang="en-IN" dirty="0"/>
                            <a:t>X</a:t>
                          </a:r>
                          <a:r>
                            <a:rPr lang="en-IN" baseline="-25000" dirty="0"/>
                            <a:t>14</a:t>
                          </a:r>
                          <a:endParaRPr lang="en-IN" dirty="0"/>
                        </a:p>
                      </a:txBody>
                      <a:tcPr/>
                    </a:tc>
                    <a:tc>
                      <a:txBody>
                        <a:bodyPr/>
                        <a:lstStyle/>
                        <a:p>
                          <a:pPr algn="ctr"/>
                          <a:r>
                            <a:rPr lang="en-IN" dirty="0"/>
                            <a:t>X</a:t>
                          </a:r>
                          <a:r>
                            <a:rPr lang="en-IN" baseline="-25000" dirty="0"/>
                            <a:t>15</a:t>
                          </a:r>
                          <a:endParaRPr lang="en-IN" dirty="0"/>
                        </a:p>
                      </a:txBody>
                      <a:tcPr/>
                    </a:tc>
                    <a:extLst>
                      <a:ext uri="{0D108BD9-81ED-4DB2-BD59-A6C34878D82A}">
                        <a16:rowId xmlns:a16="http://schemas.microsoft.com/office/drawing/2014/main" val="685580600"/>
                      </a:ext>
                    </a:extLst>
                  </a:tr>
                  <a:tr h="327991">
                    <a:tc>
                      <a:txBody>
                        <a:bodyPr/>
                        <a:lstStyle/>
                        <a:p>
                          <a:pPr algn="ctr"/>
                          <a:r>
                            <a:rPr lang="en-IN" dirty="0"/>
                            <a:t>-1</a:t>
                          </a:r>
                        </a:p>
                      </a:txBody>
                      <a:tcPr/>
                    </a:tc>
                    <a:tc>
                      <a:txBody>
                        <a:bodyPr/>
                        <a:lstStyle/>
                        <a:p>
                          <a:pPr algn="ctr"/>
                          <a:r>
                            <a:rPr lang="en-IN" dirty="0"/>
                            <a:t>0.0000 </a:t>
                          </a:r>
                        </a:p>
                      </a:txBody>
                      <a:tcPr/>
                    </a:tc>
                    <a:tc>
                      <a:txBody>
                        <a:bodyPr/>
                        <a:lstStyle/>
                        <a:p>
                          <a:pPr algn="ctr"/>
                          <a:r>
                            <a:rPr lang="en-IN" dirty="0"/>
                            <a:t>0.0087</a:t>
                          </a:r>
                        </a:p>
                      </a:txBody>
                      <a:tcPr/>
                    </a:tc>
                    <a:tc>
                      <a:txBody>
                        <a:bodyPr/>
                        <a:lstStyle/>
                        <a:p>
                          <a:pPr algn="ctr"/>
                          <a:r>
                            <a:rPr lang="en-IN" dirty="0"/>
                            <a:t>0.0198</a:t>
                          </a:r>
                        </a:p>
                      </a:txBody>
                      <a:tcPr/>
                    </a:tc>
                    <a:tc>
                      <a:txBody>
                        <a:bodyPr/>
                        <a:lstStyle/>
                        <a:p>
                          <a:pPr algn="ctr"/>
                          <a:r>
                            <a:rPr lang="en-IN" dirty="0"/>
                            <a:t>0.0033</a:t>
                          </a:r>
                        </a:p>
                      </a:txBody>
                      <a:tcPr/>
                    </a:tc>
                    <a:tc>
                      <a:txBody>
                        <a:bodyPr/>
                        <a:lstStyle/>
                        <a:p>
                          <a:pPr algn="ctr"/>
                          <a:r>
                            <a:rPr lang="en-IN" dirty="0"/>
                            <a:t>0.0016</a:t>
                          </a:r>
                        </a:p>
                      </a:txBody>
                      <a:tcPr/>
                    </a:tc>
                    <a:tc>
                      <a:txBody>
                        <a:bodyPr/>
                        <a:lstStyle/>
                        <a:p>
                          <a:pPr algn="ctr"/>
                          <a:r>
                            <a:rPr lang="en-IN" dirty="0">
                              <a:solidFill>
                                <a:srgbClr val="FF0000"/>
                              </a:solidFill>
                            </a:rPr>
                            <a:t>0.0712</a:t>
                          </a:r>
                        </a:p>
                      </a:txBody>
                      <a:tcPr/>
                    </a:tc>
                    <a:tc>
                      <a:txBody>
                        <a:bodyPr/>
                        <a:lstStyle/>
                        <a:p>
                          <a:pPr algn="ctr"/>
                          <a:r>
                            <a:rPr lang="en-IN" dirty="0"/>
                            <a:t>0.0014</a:t>
                          </a:r>
                        </a:p>
                      </a:txBody>
                      <a:tcPr/>
                    </a:tc>
                    <a:extLst>
                      <a:ext uri="{0D108BD9-81ED-4DB2-BD59-A6C34878D82A}">
                        <a16:rowId xmlns:a16="http://schemas.microsoft.com/office/drawing/2014/main" val="4139714318"/>
                      </a:ext>
                    </a:extLst>
                  </a:tr>
                  <a:tr h="327991">
                    <a:tc>
                      <a:txBody>
                        <a:bodyPr/>
                        <a:lstStyle/>
                        <a:p>
                          <a:pPr algn="ctr"/>
                          <a:r>
                            <a:rPr lang="en-IN" dirty="0"/>
                            <a:t>-0.5</a:t>
                          </a:r>
                        </a:p>
                      </a:txBody>
                      <a:tcPr/>
                    </a:tc>
                    <a:tc>
                      <a:txBody>
                        <a:bodyPr/>
                        <a:lstStyle/>
                        <a:p>
                          <a:pPr algn="ctr"/>
                          <a:r>
                            <a:rPr lang="en-IN" dirty="0"/>
                            <a:t>0.0000</a:t>
                          </a:r>
                        </a:p>
                      </a:txBody>
                      <a:tcPr/>
                    </a:tc>
                    <a:tc>
                      <a:txBody>
                        <a:bodyPr/>
                        <a:lstStyle/>
                        <a:p>
                          <a:pPr algn="ctr"/>
                          <a:r>
                            <a:rPr lang="en-IN" dirty="0"/>
                            <a:t>0.0077</a:t>
                          </a:r>
                        </a:p>
                      </a:txBody>
                      <a:tcPr/>
                    </a:tc>
                    <a:tc>
                      <a:txBody>
                        <a:bodyPr/>
                        <a:lstStyle/>
                        <a:p>
                          <a:pPr algn="ctr"/>
                          <a:r>
                            <a:rPr lang="en-IN" dirty="0"/>
                            <a:t>0.0252</a:t>
                          </a:r>
                        </a:p>
                      </a:txBody>
                      <a:tcPr/>
                    </a:tc>
                    <a:tc>
                      <a:txBody>
                        <a:bodyPr/>
                        <a:lstStyle/>
                        <a:p>
                          <a:pPr algn="ctr"/>
                          <a:r>
                            <a:rPr lang="en-IN" dirty="0"/>
                            <a:t>0.0138</a:t>
                          </a:r>
                        </a:p>
                      </a:txBody>
                      <a:tcPr/>
                    </a:tc>
                    <a:tc>
                      <a:txBody>
                        <a:bodyPr/>
                        <a:lstStyle/>
                        <a:p>
                          <a:pPr algn="ctr"/>
                          <a:r>
                            <a:rPr lang="en-IN" dirty="0"/>
                            <a:t>0.0027</a:t>
                          </a:r>
                        </a:p>
                      </a:txBody>
                      <a:tcPr/>
                    </a:tc>
                    <a:tc>
                      <a:txBody>
                        <a:bodyPr/>
                        <a:lstStyle/>
                        <a:p>
                          <a:pPr algn="ctr"/>
                          <a:r>
                            <a:rPr lang="en-IN" dirty="0"/>
                            <a:t>0.0551</a:t>
                          </a:r>
                        </a:p>
                      </a:txBody>
                      <a:tcPr/>
                    </a:tc>
                    <a:tc>
                      <a:txBody>
                        <a:bodyPr/>
                        <a:lstStyle/>
                        <a:p>
                          <a:pPr algn="ctr"/>
                          <a:r>
                            <a:rPr lang="en-IN" dirty="0"/>
                            <a:t>0.0007</a:t>
                          </a:r>
                        </a:p>
                      </a:txBody>
                      <a:tcPr/>
                    </a:tc>
                    <a:extLst>
                      <a:ext uri="{0D108BD9-81ED-4DB2-BD59-A6C34878D82A}">
                        <a16:rowId xmlns:a16="http://schemas.microsoft.com/office/drawing/2014/main" val="91359287"/>
                      </a:ext>
                    </a:extLst>
                  </a:tr>
                  <a:tr h="327991">
                    <a:tc>
                      <a:txBody>
                        <a:bodyPr/>
                        <a:lstStyle/>
                        <a:p>
                          <a:pPr algn="ctr"/>
                          <a:r>
                            <a:rPr lang="en-IN" dirty="0"/>
                            <a:t>0.5</a:t>
                          </a:r>
                        </a:p>
                      </a:txBody>
                      <a:tcPr/>
                    </a:tc>
                    <a:tc>
                      <a:txBody>
                        <a:bodyPr/>
                        <a:lstStyle/>
                        <a:p>
                          <a:pPr algn="ctr"/>
                          <a:r>
                            <a:rPr lang="en-IN" dirty="0"/>
                            <a:t>0.0050 </a:t>
                          </a:r>
                        </a:p>
                      </a:txBody>
                      <a:tcPr/>
                    </a:tc>
                    <a:tc>
                      <a:txBody>
                        <a:bodyPr/>
                        <a:lstStyle/>
                        <a:p>
                          <a:pPr algn="ctr"/>
                          <a:r>
                            <a:rPr lang="en-IN" dirty="0"/>
                            <a:t>0.0058</a:t>
                          </a:r>
                        </a:p>
                      </a:txBody>
                      <a:tcPr/>
                    </a:tc>
                    <a:tc>
                      <a:txBody>
                        <a:bodyPr/>
                        <a:lstStyle/>
                        <a:p>
                          <a:pPr algn="ctr"/>
                          <a:r>
                            <a:rPr lang="en-IN" dirty="0"/>
                            <a:t>0.0381</a:t>
                          </a:r>
                        </a:p>
                      </a:txBody>
                      <a:tcPr/>
                    </a:tc>
                    <a:tc>
                      <a:txBody>
                        <a:bodyPr/>
                        <a:lstStyle/>
                        <a:p>
                          <a:pPr algn="ctr"/>
                          <a:r>
                            <a:rPr lang="en-IN" dirty="0"/>
                            <a:t>0.0215</a:t>
                          </a:r>
                        </a:p>
                      </a:txBody>
                      <a:tcPr/>
                    </a:tc>
                    <a:tc>
                      <a:txBody>
                        <a:bodyPr/>
                        <a:lstStyle/>
                        <a:p>
                          <a:pPr algn="ctr"/>
                          <a:r>
                            <a:rPr lang="en-IN" dirty="0"/>
                            <a:t>0.0106</a:t>
                          </a:r>
                        </a:p>
                      </a:txBody>
                      <a:tcPr/>
                    </a:tc>
                    <a:tc>
                      <a:txBody>
                        <a:bodyPr/>
                        <a:lstStyle/>
                        <a:p>
                          <a:pPr algn="ctr"/>
                          <a:r>
                            <a:rPr lang="en-IN" dirty="0"/>
                            <a:t>0.0479</a:t>
                          </a:r>
                        </a:p>
                      </a:txBody>
                      <a:tcPr/>
                    </a:tc>
                    <a:tc>
                      <a:txBody>
                        <a:bodyPr/>
                        <a:lstStyle/>
                        <a:p>
                          <a:pPr algn="ctr"/>
                          <a:r>
                            <a:rPr lang="en-IN" dirty="0"/>
                            <a:t>0.0001</a:t>
                          </a:r>
                        </a:p>
                      </a:txBody>
                      <a:tcPr/>
                    </a:tc>
                    <a:extLst>
                      <a:ext uri="{0D108BD9-81ED-4DB2-BD59-A6C34878D82A}">
                        <a16:rowId xmlns:a16="http://schemas.microsoft.com/office/drawing/2014/main" val="2465592697"/>
                      </a:ext>
                    </a:extLst>
                  </a:tr>
                  <a:tr h="327991">
                    <a:tc>
                      <a:txBody>
                        <a:bodyPr/>
                        <a:lstStyle/>
                        <a:p>
                          <a:pPr algn="ctr"/>
                          <a:r>
                            <a:rPr lang="en-IN" dirty="0"/>
                            <a:t>1</a:t>
                          </a:r>
                        </a:p>
                      </a:txBody>
                      <a:tcPr/>
                    </a:tc>
                    <a:tc>
                      <a:txBody>
                        <a:bodyPr/>
                        <a:lstStyle/>
                        <a:p>
                          <a:pPr algn="ctr"/>
                          <a:r>
                            <a:rPr lang="en-IN" dirty="0"/>
                            <a:t>0.0142 </a:t>
                          </a:r>
                        </a:p>
                      </a:txBody>
                      <a:tcPr/>
                    </a:tc>
                    <a:tc>
                      <a:txBody>
                        <a:bodyPr/>
                        <a:lstStyle/>
                        <a:p>
                          <a:pPr algn="ctr"/>
                          <a:r>
                            <a:rPr lang="en-IN" dirty="0"/>
                            <a:t>0.0050</a:t>
                          </a:r>
                        </a:p>
                      </a:txBody>
                      <a:tcPr/>
                    </a:tc>
                    <a:tc>
                      <a:txBody>
                        <a:bodyPr/>
                        <a:lstStyle/>
                        <a:p>
                          <a:pPr algn="ctr"/>
                          <a:r>
                            <a:rPr lang="en-IN" dirty="0"/>
                            <a:t>0.0450</a:t>
                          </a:r>
                        </a:p>
                      </a:txBody>
                      <a:tcPr/>
                    </a:tc>
                    <a:tc>
                      <a:txBody>
                        <a:bodyPr/>
                        <a:lstStyle/>
                        <a:p>
                          <a:pPr algn="ctr"/>
                          <a:r>
                            <a:rPr lang="en-IN" dirty="0"/>
                            <a:t>0.0097</a:t>
                          </a:r>
                        </a:p>
                      </a:txBody>
                      <a:tcPr/>
                    </a:tc>
                    <a:tc>
                      <a:txBody>
                        <a:bodyPr/>
                        <a:lstStyle/>
                        <a:p>
                          <a:pPr algn="ctr"/>
                          <a:r>
                            <a:rPr lang="en-IN" dirty="0"/>
                            <a:t>0.0080</a:t>
                          </a:r>
                        </a:p>
                      </a:txBody>
                      <a:tcPr/>
                    </a:tc>
                    <a:tc>
                      <a:txBody>
                        <a:bodyPr/>
                        <a:lstStyle/>
                        <a:p>
                          <a:pPr algn="ctr"/>
                          <a:r>
                            <a:rPr lang="en-IN" dirty="0"/>
                            <a:t>0.0602</a:t>
                          </a:r>
                        </a:p>
                      </a:txBody>
                      <a:tcPr/>
                    </a:tc>
                    <a:tc>
                      <a:txBody>
                        <a:bodyPr/>
                        <a:lstStyle/>
                        <a:p>
                          <a:pPr algn="ctr"/>
                          <a:r>
                            <a:rPr lang="en-IN" dirty="0"/>
                            <a:t>0.0000</a:t>
                          </a:r>
                        </a:p>
                      </a:txBody>
                      <a:tcPr/>
                    </a:tc>
                    <a:extLst>
                      <a:ext uri="{0D108BD9-81ED-4DB2-BD59-A6C34878D82A}">
                        <a16:rowId xmlns:a16="http://schemas.microsoft.com/office/drawing/2014/main" val="2583847691"/>
                      </a:ext>
                    </a:extLst>
                  </a:tr>
                </a:tbl>
              </a:graphicData>
            </a:graphic>
          </p:graphicFrame>
        </mc:Choice>
        <mc:Fallback xmlns="">
          <p:graphicFrame>
            <p:nvGraphicFramePr>
              <p:cNvPr id="7" name="Table 6">
                <a:extLst>
                  <a:ext uri="{FF2B5EF4-FFF2-40B4-BE49-F238E27FC236}">
                    <a16:creationId xmlns:a16="http://schemas.microsoft.com/office/drawing/2014/main" id="{2067380D-6C34-4BC2-BE67-CE861C08ED77}"/>
                  </a:ext>
                </a:extLst>
              </p:cNvPr>
              <p:cNvGraphicFramePr>
                <a:graphicFrameLocks noGrp="1"/>
              </p:cNvGraphicFramePr>
              <p:nvPr>
                <p:extLst>
                  <p:ext uri="{D42A27DB-BD31-4B8C-83A1-F6EECF244321}">
                    <p14:modId xmlns:p14="http://schemas.microsoft.com/office/powerpoint/2010/main" val="159890271"/>
                  </p:ext>
                </p:extLst>
              </p:nvPr>
            </p:nvGraphicFramePr>
            <p:xfrm>
              <a:off x="677334" y="3858590"/>
              <a:ext cx="8064888" cy="1828800"/>
            </p:xfrm>
            <a:graphic>
              <a:graphicData uri="http://schemas.openxmlformats.org/drawingml/2006/table">
                <a:tbl>
                  <a:tblPr firstRow="1" bandRow="1">
                    <a:tableStyleId>{5C22544A-7EE6-4342-B048-85BDC9FD1C3A}</a:tableStyleId>
                  </a:tblPr>
                  <a:tblGrid>
                    <a:gridCol w="1008111">
                      <a:extLst>
                        <a:ext uri="{9D8B030D-6E8A-4147-A177-3AD203B41FA5}">
                          <a16:colId xmlns:a16="http://schemas.microsoft.com/office/drawing/2014/main" val="1677535394"/>
                        </a:ext>
                      </a:extLst>
                    </a:gridCol>
                    <a:gridCol w="1008111">
                      <a:extLst>
                        <a:ext uri="{9D8B030D-6E8A-4147-A177-3AD203B41FA5}">
                          <a16:colId xmlns:a16="http://schemas.microsoft.com/office/drawing/2014/main" val="1848966272"/>
                        </a:ext>
                      </a:extLst>
                    </a:gridCol>
                    <a:gridCol w="1008111">
                      <a:extLst>
                        <a:ext uri="{9D8B030D-6E8A-4147-A177-3AD203B41FA5}">
                          <a16:colId xmlns:a16="http://schemas.microsoft.com/office/drawing/2014/main" val="3421421878"/>
                        </a:ext>
                      </a:extLst>
                    </a:gridCol>
                    <a:gridCol w="1008111">
                      <a:extLst>
                        <a:ext uri="{9D8B030D-6E8A-4147-A177-3AD203B41FA5}">
                          <a16:colId xmlns:a16="http://schemas.microsoft.com/office/drawing/2014/main" val="1746775150"/>
                        </a:ext>
                      </a:extLst>
                    </a:gridCol>
                    <a:gridCol w="1008111">
                      <a:extLst>
                        <a:ext uri="{9D8B030D-6E8A-4147-A177-3AD203B41FA5}">
                          <a16:colId xmlns:a16="http://schemas.microsoft.com/office/drawing/2014/main" val="89303365"/>
                        </a:ext>
                      </a:extLst>
                    </a:gridCol>
                    <a:gridCol w="1008111">
                      <a:extLst>
                        <a:ext uri="{9D8B030D-6E8A-4147-A177-3AD203B41FA5}">
                          <a16:colId xmlns:a16="http://schemas.microsoft.com/office/drawing/2014/main" val="1707213082"/>
                        </a:ext>
                      </a:extLst>
                    </a:gridCol>
                    <a:gridCol w="1008111">
                      <a:extLst>
                        <a:ext uri="{9D8B030D-6E8A-4147-A177-3AD203B41FA5}">
                          <a16:colId xmlns:a16="http://schemas.microsoft.com/office/drawing/2014/main" val="1516216711"/>
                        </a:ext>
                      </a:extLst>
                    </a:gridCol>
                    <a:gridCol w="1008111">
                      <a:extLst>
                        <a:ext uri="{9D8B030D-6E8A-4147-A177-3AD203B41FA5}">
                          <a16:colId xmlns:a16="http://schemas.microsoft.com/office/drawing/2014/main" val="879747727"/>
                        </a:ext>
                      </a:extLst>
                    </a:gridCol>
                  </a:tblGrid>
                  <a:tr h="365760">
                    <a:tc>
                      <a:txBody>
                        <a:bodyPr/>
                        <a:lstStyle/>
                        <a:p>
                          <a:endParaRPr lang="en-US"/>
                        </a:p>
                      </a:txBody>
                      <a:tcPr>
                        <a:blipFill>
                          <a:blip r:embed="rId3"/>
                          <a:stretch>
                            <a:fillRect l="-602" t="-10000" r="-700000" b="-426667"/>
                          </a:stretch>
                        </a:blipFill>
                      </a:tcPr>
                    </a:tc>
                    <a:tc>
                      <a:txBody>
                        <a:bodyPr/>
                        <a:lstStyle/>
                        <a:p>
                          <a:pPr algn="ctr"/>
                          <a:r>
                            <a:rPr lang="en-IN" dirty="0"/>
                            <a:t>X</a:t>
                          </a:r>
                          <a:r>
                            <a:rPr lang="en-IN" baseline="-25000" dirty="0"/>
                            <a:t>9</a:t>
                          </a:r>
                          <a:endParaRPr lang="en-IN" dirty="0"/>
                        </a:p>
                      </a:txBody>
                      <a:tcPr/>
                    </a:tc>
                    <a:tc>
                      <a:txBody>
                        <a:bodyPr/>
                        <a:lstStyle/>
                        <a:p>
                          <a:pPr algn="ctr"/>
                          <a:r>
                            <a:rPr lang="en-IN" dirty="0"/>
                            <a:t>X</a:t>
                          </a:r>
                          <a:r>
                            <a:rPr lang="en-IN" baseline="-25000" dirty="0"/>
                            <a:t>10</a:t>
                          </a:r>
                          <a:endParaRPr lang="en-IN" dirty="0"/>
                        </a:p>
                      </a:txBody>
                      <a:tcPr/>
                    </a:tc>
                    <a:tc>
                      <a:txBody>
                        <a:bodyPr/>
                        <a:lstStyle/>
                        <a:p>
                          <a:pPr algn="ctr"/>
                          <a:r>
                            <a:rPr lang="en-IN" dirty="0"/>
                            <a:t>X</a:t>
                          </a:r>
                          <a:r>
                            <a:rPr lang="en-IN" baseline="-25000" dirty="0"/>
                            <a:t>11</a:t>
                          </a:r>
                          <a:r>
                            <a:rPr lang="en-IN" dirty="0"/>
                            <a:t> </a:t>
                          </a:r>
                        </a:p>
                      </a:txBody>
                      <a:tcPr/>
                    </a:tc>
                    <a:tc>
                      <a:txBody>
                        <a:bodyPr/>
                        <a:lstStyle/>
                        <a:p>
                          <a:pPr algn="ctr"/>
                          <a:r>
                            <a:rPr lang="en-IN" dirty="0"/>
                            <a:t>X</a:t>
                          </a:r>
                          <a:r>
                            <a:rPr lang="en-IN" baseline="-25000" dirty="0"/>
                            <a:t>12</a:t>
                          </a:r>
                          <a:endParaRPr lang="en-IN" dirty="0"/>
                        </a:p>
                      </a:txBody>
                      <a:tcPr/>
                    </a:tc>
                    <a:tc>
                      <a:txBody>
                        <a:bodyPr/>
                        <a:lstStyle/>
                        <a:p>
                          <a:pPr algn="ctr"/>
                          <a:r>
                            <a:rPr lang="en-IN" dirty="0"/>
                            <a:t>X</a:t>
                          </a:r>
                          <a:r>
                            <a:rPr lang="en-IN" baseline="-25000" dirty="0"/>
                            <a:t>13</a:t>
                          </a:r>
                          <a:endParaRPr lang="en-IN" dirty="0"/>
                        </a:p>
                      </a:txBody>
                      <a:tcPr/>
                    </a:tc>
                    <a:tc>
                      <a:txBody>
                        <a:bodyPr/>
                        <a:lstStyle/>
                        <a:p>
                          <a:pPr algn="ctr"/>
                          <a:r>
                            <a:rPr lang="en-IN" dirty="0"/>
                            <a:t>X</a:t>
                          </a:r>
                          <a:r>
                            <a:rPr lang="en-IN" baseline="-25000" dirty="0"/>
                            <a:t>14</a:t>
                          </a:r>
                          <a:endParaRPr lang="en-IN" dirty="0"/>
                        </a:p>
                      </a:txBody>
                      <a:tcPr/>
                    </a:tc>
                    <a:tc>
                      <a:txBody>
                        <a:bodyPr/>
                        <a:lstStyle/>
                        <a:p>
                          <a:pPr algn="ctr"/>
                          <a:r>
                            <a:rPr lang="en-IN" dirty="0"/>
                            <a:t>X</a:t>
                          </a:r>
                          <a:r>
                            <a:rPr lang="en-IN" baseline="-25000" dirty="0"/>
                            <a:t>15</a:t>
                          </a:r>
                          <a:endParaRPr lang="en-IN" dirty="0"/>
                        </a:p>
                      </a:txBody>
                      <a:tcPr/>
                    </a:tc>
                    <a:extLst>
                      <a:ext uri="{0D108BD9-81ED-4DB2-BD59-A6C34878D82A}">
                        <a16:rowId xmlns:a16="http://schemas.microsoft.com/office/drawing/2014/main" val="685580600"/>
                      </a:ext>
                    </a:extLst>
                  </a:tr>
                  <a:tr h="365760">
                    <a:tc>
                      <a:txBody>
                        <a:bodyPr/>
                        <a:lstStyle/>
                        <a:p>
                          <a:pPr algn="ctr"/>
                          <a:r>
                            <a:rPr lang="en-IN" dirty="0"/>
                            <a:t>-1</a:t>
                          </a:r>
                        </a:p>
                      </a:txBody>
                      <a:tcPr/>
                    </a:tc>
                    <a:tc>
                      <a:txBody>
                        <a:bodyPr/>
                        <a:lstStyle/>
                        <a:p>
                          <a:pPr algn="ctr"/>
                          <a:r>
                            <a:rPr lang="en-IN" dirty="0"/>
                            <a:t>0.0000 </a:t>
                          </a:r>
                        </a:p>
                      </a:txBody>
                      <a:tcPr/>
                    </a:tc>
                    <a:tc>
                      <a:txBody>
                        <a:bodyPr/>
                        <a:lstStyle/>
                        <a:p>
                          <a:pPr algn="ctr"/>
                          <a:r>
                            <a:rPr lang="en-IN" dirty="0"/>
                            <a:t>0.0087</a:t>
                          </a:r>
                        </a:p>
                      </a:txBody>
                      <a:tcPr/>
                    </a:tc>
                    <a:tc>
                      <a:txBody>
                        <a:bodyPr/>
                        <a:lstStyle/>
                        <a:p>
                          <a:pPr algn="ctr"/>
                          <a:r>
                            <a:rPr lang="en-IN" dirty="0"/>
                            <a:t>0.0198</a:t>
                          </a:r>
                        </a:p>
                      </a:txBody>
                      <a:tcPr/>
                    </a:tc>
                    <a:tc>
                      <a:txBody>
                        <a:bodyPr/>
                        <a:lstStyle/>
                        <a:p>
                          <a:pPr algn="ctr"/>
                          <a:r>
                            <a:rPr lang="en-IN" dirty="0"/>
                            <a:t>0.0033</a:t>
                          </a:r>
                        </a:p>
                      </a:txBody>
                      <a:tcPr/>
                    </a:tc>
                    <a:tc>
                      <a:txBody>
                        <a:bodyPr/>
                        <a:lstStyle/>
                        <a:p>
                          <a:pPr algn="ctr"/>
                          <a:r>
                            <a:rPr lang="en-IN" dirty="0"/>
                            <a:t>0.0016</a:t>
                          </a:r>
                        </a:p>
                      </a:txBody>
                      <a:tcPr/>
                    </a:tc>
                    <a:tc>
                      <a:txBody>
                        <a:bodyPr/>
                        <a:lstStyle/>
                        <a:p>
                          <a:pPr algn="ctr"/>
                          <a:r>
                            <a:rPr lang="en-IN" dirty="0">
                              <a:solidFill>
                                <a:srgbClr val="FF0000"/>
                              </a:solidFill>
                            </a:rPr>
                            <a:t>0.0712</a:t>
                          </a:r>
                        </a:p>
                      </a:txBody>
                      <a:tcPr/>
                    </a:tc>
                    <a:tc>
                      <a:txBody>
                        <a:bodyPr/>
                        <a:lstStyle/>
                        <a:p>
                          <a:pPr algn="ctr"/>
                          <a:r>
                            <a:rPr lang="en-IN" dirty="0"/>
                            <a:t>0.0014</a:t>
                          </a:r>
                        </a:p>
                      </a:txBody>
                      <a:tcPr/>
                    </a:tc>
                    <a:extLst>
                      <a:ext uri="{0D108BD9-81ED-4DB2-BD59-A6C34878D82A}">
                        <a16:rowId xmlns:a16="http://schemas.microsoft.com/office/drawing/2014/main" val="4139714318"/>
                      </a:ext>
                    </a:extLst>
                  </a:tr>
                  <a:tr h="365760">
                    <a:tc>
                      <a:txBody>
                        <a:bodyPr/>
                        <a:lstStyle/>
                        <a:p>
                          <a:pPr algn="ctr"/>
                          <a:r>
                            <a:rPr lang="en-IN" dirty="0"/>
                            <a:t>-0.5</a:t>
                          </a:r>
                        </a:p>
                      </a:txBody>
                      <a:tcPr/>
                    </a:tc>
                    <a:tc>
                      <a:txBody>
                        <a:bodyPr/>
                        <a:lstStyle/>
                        <a:p>
                          <a:pPr algn="ctr"/>
                          <a:r>
                            <a:rPr lang="en-IN" dirty="0"/>
                            <a:t>0.0000</a:t>
                          </a:r>
                        </a:p>
                      </a:txBody>
                      <a:tcPr/>
                    </a:tc>
                    <a:tc>
                      <a:txBody>
                        <a:bodyPr/>
                        <a:lstStyle/>
                        <a:p>
                          <a:pPr algn="ctr"/>
                          <a:r>
                            <a:rPr lang="en-IN" dirty="0"/>
                            <a:t>0.0077</a:t>
                          </a:r>
                        </a:p>
                      </a:txBody>
                      <a:tcPr/>
                    </a:tc>
                    <a:tc>
                      <a:txBody>
                        <a:bodyPr/>
                        <a:lstStyle/>
                        <a:p>
                          <a:pPr algn="ctr"/>
                          <a:r>
                            <a:rPr lang="en-IN" dirty="0"/>
                            <a:t>0.0252</a:t>
                          </a:r>
                        </a:p>
                      </a:txBody>
                      <a:tcPr/>
                    </a:tc>
                    <a:tc>
                      <a:txBody>
                        <a:bodyPr/>
                        <a:lstStyle/>
                        <a:p>
                          <a:pPr algn="ctr"/>
                          <a:r>
                            <a:rPr lang="en-IN" dirty="0"/>
                            <a:t>0.0138</a:t>
                          </a:r>
                        </a:p>
                      </a:txBody>
                      <a:tcPr/>
                    </a:tc>
                    <a:tc>
                      <a:txBody>
                        <a:bodyPr/>
                        <a:lstStyle/>
                        <a:p>
                          <a:pPr algn="ctr"/>
                          <a:r>
                            <a:rPr lang="en-IN" dirty="0"/>
                            <a:t>0.0027</a:t>
                          </a:r>
                        </a:p>
                      </a:txBody>
                      <a:tcPr/>
                    </a:tc>
                    <a:tc>
                      <a:txBody>
                        <a:bodyPr/>
                        <a:lstStyle/>
                        <a:p>
                          <a:pPr algn="ctr"/>
                          <a:r>
                            <a:rPr lang="en-IN" dirty="0"/>
                            <a:t>0.0551</a:t>
                          </a:r>
                        </a:p>
                      </a:txBody>
                      <a:tcPr/>
                    </a:tc>
                    <a:tc>
                      <a:txBody>
                        <a:bodyPr/>
                        <a:lstStyle/>
                        <a:p>
                          <a:pPr algn="ctr"/>
                          <a:r>
                            <a:rPr lang="en-IN" dirty="0"/>
                            <a:t>0.0007</a:t>
                          </a:r>
                        </a:p>
                      </a:txBody>
                      <a:tcPr/>
                    </a:tc>
                    <a:extLst>
                      <a:ext uri="{0D108BD9-81ED-4DB2-BD59-A6C34878D82A}">
                        <a16:rowId xmlns:a16="http://schemas.microsoft.com/office/drawing/2014/main" val="91359287"/>
                      </a:ext>
                    </a:extLst>
                  </a:tr>
                  <a:tr h="365760">
                    <a:tc>
                      <a:txBody>
                        <a:bodyPr/>
                        <a:lstStyle/>
                        <a:p>
                          <a:pPr algn="ctr"/>
                          <a:r>
                            <a:rPr lang="en-IN" dirty="0"/>
                            <a:t>0.5</a:t>
                          </a:r>
                        </a:p>
                      </a:txBody>
                      <a:tcPr/>
                    </a:tc>
                    <a:tc>
                      <a:txBody>
                        <a:bodyPr/>
                        <a:lstStyle/>
                        <a:p>
                          <a:pPr algn="ctr"/>
                          <a:r>
                            <a:rPr lang="en-IN" dirty="0"/>
                            <a:t>0.0050 </a:t>
                          </a:r>
                        </a:p>
                      </a:txBody>
                      <a:tcPr/>
                    </a:tc>
                    <a:tc>
                      <a:txBody>
                        <a:bodyPr/>
                        <a:lstStyle/>
                        <a:p>
                          <a:pPr algn="ctr"/>
                          <a:r>
                            <a:rPr lang="en-IN" dirty="0"/>
                            <a:t>0.0058</a:t>
                          </a:r>
                        </a:p>
                      </a:txBody>
                      <a:tcPr/>
                    </a:tc>
                    <a:tc>
                      <a:txBody>
                        <a:bodyPr/>
                        <a:lstStyle/>
                        <a:p>
                          <a:pPr algn="ctr"/>
                          <a:r>
                            <a:rPr lang="en-IN" dirty="0"/>
                            <a:t>0.0381</a:t>
                          </a:r>
                        </a:p>
                      </a:txBody>
                      <a:tcPr/>
                    </a:tc>
                    <a:tc>
                      <a:txBody>
                        <a:bodyPr/>
                        <a:lstStyle/>
                        <a:p>
                          <a:pPr algn="ctr"/>
                          <a:r>
                            <a:rPr lang="en-IN" dirty="0"/>
                            <a:t>0.0215</a:t>
                          </a:r>
                        </a:p>
                      </a:txBody>
                      <a:tcPr/>
                    </a:tc>
                    <a:tc>
                      <a:txBody>
                        <a:bodyPr/>
                        <a:lstStyle/>
                        <a:p>
                          <a:pPr algn="ctr"/>
                          <a:r>
                            <a:rPr lang="en-IN" dirty="0"/>
                            <a:t>0.0106</a:t>
                          </a:r>
                        </a:p>
                      </a:txBody>
                      <a:tcPr/>
                    </a:tc>
                    <a:tc>
                      <a:txBody>
                        <a:bodyPr/>
                        <a:lstStyle/>
                        <a:p>
                          <a:pPr algn="ctr"/>
                          <a:r>
                            <a:rPr lang="en-IN" dirty="0"/>
                            <a:t>0.0479</a:t>
                          </a:r>
                        </a:p>
                      </a:txBody>
                      <a:tcPr/>
                    </a:tc>
                    <a:tc>
                      <a:txBody>
                        <a:bodyPr/>
                        <a:lstStyle/>
                        <a:p>
                          <a:pPr algn="ctr"/>
                          <a:r>
                            <a:rPr lang="en-IN" dirty="0"/>
                            <a:t>0.0001</a:t>
                          </a:r>
                        </a:p>
                      </a:txBody>
                      <a:tcPr/>
                    </a:tc>
                    <a:extLst>
                      <a:ext uri="{0D108BD9-81ED-4DB2-BD59-A6C34878D82A}">
                        <a16:rowId xmlns:a16="http://schemas.microsoft.com/office/drawing/2014/main" val="2465592697"/>
                      </a:ext>
                    </a:extLst>
                  </a:tr>
                  <a:tr h="365760">
                    <a:tc>
                      <a:txBody>
                        <a:bodyPr/>
                        <a:lstStyle/>
                        <a:p>
                          <a:pPr algn="ctr"/>
                          <a:r>
                            <a:rPr lang="en-IN" dirty="0"/>
                            <a:t>1</a:t>
                          </a:r>
                        </a:p>
                      </a:txBody>
                      <a:tcPr/>
                    </a:tc>
                    <a:tc>
                      <a:txBody>
                        <a:bodyPr/>
                        <a:lstStyle/>
                        <a:p>
                          <a:pPr algn="ctr"/>
                          <a:r>
                            <a:rPr lang="en-IN" dirty="0"/>
                            <a:t>0.0142 </a:t>
                          </a:r>
                        </a:p>
                      </a:txBody>
                      <a:tcPr/>
                    </a:tc>
                    <a:tc>
                      <a:txBody>
                        <a:bodyPr/>
                        <a:lstStyle/>
                        <a:p>
                          <a:pPr algn="ctr"/>
                          <a:r>
                            <a:rPr lang="en-IN" dirty="0"/>
                            <a:t>0.0050</a:t>
                          </a:r>
                        </a:p>
                      </a:txBody>
                      <a:tcPr/>
                    </a:tc>
                    <a:tc>
                      <a:txBody>
                        <a:bodyPr/>
                        <a:lstStyle/>
                        <a:p>
                          <a:pPr algn="ctr"/>
                          <a:r>
                            <a:rPr lang="en-IN" dirty="0"/>
                            <a:t>0.0450</a:t>
                          </a:r>
                        </a:p>
                      </a:txBody>
                      <a:tcPr/>
                    </a:tc>
                    <a:tc>
                      <a:txBody>
                        <a:bodyPr/>
                        <a:lstStyle/>
                        <a:p>
                          <a:pPr algn="ctr"/>
                          <a:r>
                            <a:rPr lang="en-IN" dirty="0"/>
                            <a:t>0.0097</a:t>
                          </a:r>
                        </a:p>
                      </a:txBody>
                      <a:tcPr/>
                    </a:tc>
                    <a:tc>
                      <a:txBody>
                        <a:bodyPr/>
                        <a:lstStyle/>
                        <a:p>
                          <a:pPr algn="ctr"/>
                          <a:r>
                            <a:rPr lang="en-IN" dirty="0"/>
                            <a:t>0.0080</a:t>
                          </a:r>
                        </a:p>
                      </a:txBody>
                      <a:tcPr/>
                    </a:tc>
                    <a:tc>
                      <a:txBody>
                        <a:bodyPr/>
                        <a:lstStyle/>
                        <a:p>
                          <a:pPr algn="ctr"/>
                          <a:r>
                            <a:rPr lang="en-IN" dirty="0"/>
                            <a:t>0.0602</a:t>
                          </a:r>
                        </a:p>
                      </a:txBody>
                      <a:tcPr/>
                    </a:tc>
                    <a:tc>
                      <a:txBody>
                        <a:bodyPr/>
                        <a:lstStyle/>
                        <a:p>
                          <a:pPr algn="ctr"/>
                          <a:r>
                            <a:rPr lang="en-IN" dirty="0"/>
                            <a:t>0.0000</a:t>
                          </a:r>
                        </a:p>
                      </a:txBody>
                      <a:tcPr/>
                    </a:tc>
                    <a:extLst>
                      <a:ext uri="{0D108BD9-81ED-4DB2-BD59-A6C34878D82A}">
                        <a16:rowId xmlns:a16="http://schemas.microsoft.com/office/drawing/2014/main" val="2583847691"/>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904C2A-FF00-4E95-B0ED-1D416B39B922}"/>
                  </a:ext>
                </a:extLst>
              </p:cNvPr>
              <p:cNvSpPr txBox="1"/>
              <p:nvPr/>
            </p:nvSpPr>
            <p:spPr>
              <a:xfrm>
                <a:off x="677334" y="5786780"/>
                <a:ext cx="8203430" cy="738664"/>
              </a:xfrm>
              <a:prstGeom prst="rect">
                <a:avLst/>
              </a:prstGeom>
              <a:noFill/>
            </p:spPr>
            <p:txBody>
              <a:bodyPr wrap="square" rtlCol="0">
                <a:spAutoFit/>
              </a:bodyPr>
              <a:lstStyle/>
              <a:p>
                <a:r>
                  <a:rPr lang="en-IN" sz="2400" u="sng" dirty="0">
                    <a:solidFill>
                      <a:schemeClr val="tx1"/>
                    </a:solidFill>
                    <a:effectLst>
                      <a:outerShdw blurRad="38100" dist="38100" dir="2700000" algn="tl">
                        <a:srgbClr val="000000">
                          <a:alpha val="43137"/>
                        </a:srgbClr>
                      </a:outerShdw>
                    </a:effectLst>
                  </a:rPr>
                  <a:t>Comment:</a:t>
                </a:r>
                <a:br>
                  <a:rPr lang="en-IN" sz="1800" dirty="0">
                    <a:solidFill>
                      <a:schemeClr val="tx1"/>
                    </a:solidFill>
                  </a:rPr>
                </a:br>
                <a:r>
                  <a:rPr lang="en-US" sz="1800" dirty="0">
                    <a:solidFill>
                      <a:schemeClr val="tx1"/>
                    </a:solidFill>
                  </a:rPr>
                  <a:t>Here the highest value of </a:t>
                </a:r>
                <a14:m>
                  <m:oMath xmlns:m="http://schemas.openxmlformats.org/officeDocument/2006/math">
                    <m:sSup>
                      <m:sSupPr>
                        <m:ctrlPr>
                          <a:rPr lang="en-US" sz="180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𝑅</m:t>
                        </m:r>
                      </m:e>
                      <m:sup>
                        <m:r>
                          <a:rPr lang="en-US" sz="1800" b="0" i="1" smtClean="0">
                            <a:solidFill>
                              <a:schemeClr val="tx1"/>
                            </a:solidFill>
                            <a:latin typeface="Cambria Math" panose="02040503050406030204" pitchFamily="18" charset="0"/>
                          </a:rPr>
                          <m:t>2</m:t>
                        </m:r>
                      </m:sup>
                    </m:sSup>
                  </m:oMath>
                </a14:m>
                <a:r>
                  <a:rPr lang="en-US" sz="1800" dirty="0">
                    <a:solidFill>
                      <a:schemeClr val="tx1"/>
                    </a:solidFill>
                  </a:rPr>
                  <a:t> corresponds to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𝑋</m:t>
                        </m:r>
                      </m:e>
                      <m:sub>
                        <m:r>
                          <a:rPr lang="en-US" sz="1800" b="0" i="1" smtClean="0">
                            <a:solidFill>
                              <a:schemeClr val="tx1"/>
                            </a:solidFill>
                            <a:latin typeface="Cambria Math" panose="02040503050406030204" pitchFamily="18" charset="0"/>
                          </a:rPr>
                          <m:t>14</m:t>
                        </m:r>
                      </m:sub>
                    </m:sSub>
                  </m:oMath>
                </a14:m>
                <a:r>
                  <a:rPr lang="en-US" sz="1800" dirty="0">
                    <a:solidFill>
                      <a:schemeClr val="tx1"/>
                    </a:solidFill>
                  </a:rPr>
                  <a:t> with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𝛿</m:t>
                        </m:r>
                      </m:e>
                      <m:sub>
                        <m:r>
                          <a:rPr lang="en-US" sz="1800" b="0" i="1" smtClean="0">
                            <a:solidFill>
                              <a:schemeClr val="tx1"/>
                            </a:solidFill>
                            <a:latin typeface="Cambria Math" panose="02040503050406030204" pitchFamily="18" charset="0"/>
                          </a:rPr>
                          <m:t>2</m:t>
                        </m:r>
                      </m:sub>
                    </m:sSub>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1</m:t>
                    </m:r>
                  </m:oMath>
                </a14:m>
                <a:endParaRPr lang="en-IN" dirty="0"/>
              </a:p>
            </p:txBody>
          </p:sp>
        </mc:Choice>
        <mc:Fallback xmlns="">
          <p:sp>
            <p:nvSpPr>
              <p:cNvPr id="8" name="TextBox 7">
                <a:extLst>
                  <a:ext uri="{FF2B5EF4-FFF2-40B4-BE49-F238E27FC236}">
                    <a16:creationId xmlns:a16="http://schemas.microsoft.com/office/drawing/2014/main" id="{4D904C2A-FF00-4E95-B0ED-1D416B39B922}"/>
                  </a:ext>
                </a:extLst>
              </p:cNvPr>
              <p:cNvSpPr txBox="1">
                <a:spLocks noRot="1" noChangeAspect="1" noMove="1" noResize="1" noEditPoints="1" noAdjustHandles="1" noChangeArrowheads="1" noChangeShapeType="1" noTextEdit="1"/>
              </p:cNvSpPr>
              <p:nvPr/>
            </p:nvSpPr>
            <p:spPr>
              <a:xfrm>
                <a:off x="677334" y="5786780"/>
                <a:ext cx="8203430" cy="738664"/>
              </a:xfrm>
              <a:prstGeom prst="rect">
                <a:avLst/>
              </a:prstGeom>
              <a:blipFill>
                <a:blip r:embed="rId4"/>
                <a:stretch>
                  <a:fillRect l="-1189" t="-7438" b="-11570"/>
                </a:stretch>
              </a:blipFill>
            </p:spPr>
            <p:txBody>
              <a:bodyPr/>
              <a:lstStyle/>
              <a:p>
                <a:r>
                  <a:rPr lang="en-IN">
                    <a:noFill/>
                  </a:rPr>
                  <a:t> </a:t>
                </a:r>
              </a:p>
            </p:txBody>
          </p:sp>
        </mc:Fallback>
      </mc:AlternateContent>
      <p:sp>
        <p:nvSpPr>
          <p:cNvPr id="10" name="Title 1">
            <a:extLst>
              <a:ext uri="{FF2B5EF4-FFF2-40B4-BE49-F238E27FC236}">
                <a16:creationId xmlns:a16="http://schemas.microsoft.com/office/drawing/2014/main" id="{96A050C7-3A23-4FA5-AB8E-42905C63C978}"/>
              </a:ext>
            </a:extLst>
          </p:cNvPr>
          <p:cNvSpPr txBox="1">
            <a:spLocks/>
          </p:cNvSpPr>
          <p:nvPr/>
        </p:nvSpPr>
        <p:spPr>
          <a:xfrm>
            <a:off x="677334" y="609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u="sng" dirty="0">
                <a:effectLst>
                  <a:outerShdw blurRad="38100" dist="38100" dir="2700000" algn="tl">
                    <a:srgbClr val="000000">
                      <a:alpha val="43137"/>
                    </a:srgbClr>
                  </a:outerShdw>
                </a:effectLst>
                <a:latin typeface="+mn-lt"/>
              </a:rPr>
              <a:t>Glejser's Test and </a:t>
            </a:r>
            <a:r>
              <a:rPr lang="en-US" sz="3200" u="sng" dirty="0" err="1">
                <a:effectLst>
                  <a:outerShdw blurRad="38100" dist="38100" dir="2700000" algn="tl">
                    <a:srgbClr val="000000">
                      <a:alpha val="43137"/>
                    </a:srgbClr>
                  </a:outerShdw>
                </a:effectLst>
                <a:latin typeface="+mn-lt"/>
              </a:rPr>
              <a:t>Goldfeld-Quandt</a:t>
            </a:r>
            <a:r>
              <a:rPr lang="en-US" sz="3200" u="sng" dirty="0">
                <a:effectLst>
                  <a:outerShdw blurRad="38100" dist="38100" dir="2700000" algn="tl">
                    <a:srgbClr val="000000">
                      <a:alpha val="43137"/>
                    </a:srgbClr>
                  </a:outerShdw>
                </a:effectLst>
                <a:latin typeface="+mn-lt"/>
              </a:rPr>
              <a:t> Test: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295D0E3-BC78-4E11-AB5E-C092641E79D8}"/>
                  </a:ext>
                </a:extLst>
              </p:cNvPr>
              <p:cNvSpPr txBox="1"/>
              <p:nvPr/>
            </p:nvSpPr>
            <p:spPr>
              <a:xfrm>
                <a:off x="677334" y="1461678"/>
                <a:ext cx="8362546" cy="738664"/>
              </a:xfrm>
              <a:prstGeom prst="rect">
                <a:avLst/>
              </a:prstGeom>
              <a:noFill/>
            </p:spPr>
            <p:txBody>
              <a:bodyPr wrap="square" rtlCol="0">
                <a:spAutoFit/>
              </a:bodyPr>
              <a:lstStyle/>
              <a:p>
                <a:r>
                  <a:rPr lang="en-US" sz="2400" dirty="0">
                    <a:solidFill>
                      <a:srgbClr val="FF0000"/>
                    </a:solidFill>
                    <a:effectLst/>
                  </a:rPr>
                  <a:t>Table for Showing </a:t>
                </a:r>
                <a14:m>
                  <m:oMath xmlns:m="http://schemas.openxmlformats.org/officeDocument/2006/math">
                    <m:sSup>
                      <m:sSupPr>
                        <m:ctrlPr>
                          <a:rPr lang="en-US" sz="2400" b="0" i="1" smtClean="0">
                            <a:solidFill>
                              <a:srgbClr val="FF0000"/>
                            </a:solidFill>
                            <a:effectLst/>
                            <a:latin typeface="Cambria Math" panose="02040503050406030204" pitchFamily="18" charset="0"/>
                          </a:rPr>
                        </m:ctrlPr>
                      </m:sSupPr>
                      <m:e>
                        <m:r>
                          <a:rPr lang="en-US" sz="2400" b="0" i="1" smtClean="0">
                            <a:solidFill>
                              <a:srgbClr val="FF0000"/>
                            </a:solidFill>
                            <a:effectLst/>
                            <a:latin typeface="Cambria Math" panose="02040503050406030204" pitchFamily="18" charset="0"/>
                          </a:rPr>
                          <m:t>𝑅</m:t>
                        </m:r>
                      </m:e>
                      <m:sup>
                        <m:r>
                          <a:rPr lang="en-US" sz="2400" b="0" i="1" smtClean="0">
                            <a:solidFill>
                              <a:srgbClr val="FF0000"/>
                            </a:solidFill>
                            <a:effectLst/>
                            <a:latin typeface="Cambria Math" panose="02040503050406030204" pitchFamily="18" charset="0"/>
                          </a:rPr>
                          <m:t>2</m:t>
                        </m:r>
                      </m:sup>
                    </m:sSup>
                  </m:oMath>
                </a14:m>
                <a:r>
                  <a:rPr lang="en-US" sz="2400" dirty="0">
                    <a:solidFill>
                      <a:srgbClr val="FF0000"/>
                    </a:solidFill>
                    <a:effectLst/>
                  </a:rPr>
                  <a:t> values for each of the model:</a:t>
                </a:r>
                <a:endParaRPr lang="en-IN" sz="2400" dirty="0">
                  <a:solidFill>
                    <a:srgbClr val="FF0000"/>
                  </a:solidFill>
                  <a:effectLst/>
                </a:endParaRPr>
              </a:p>
              <a:p>
                <a:endParaRPr lang="en-IN" dirty="0"/>
              </a:p>
            </p:txBody>
          </p:sp>
        </mc:Choice>
        <mc:Fallback xmlns="">
          <p:sp>
            <p:nvSpPr>
              <p:cNvPr id="11" name="TextBox 10">
                <a:extLst>
                  <a:ext uri="{FF2B5EF4-FFF2-40B4-BE49-F238E27FC236}">
                    <a16:creationId xmlns:a16="http://schemas.microsoft.com/office/drawing/2014/main" id="{5295D0E3-BC78-4E11-AB5E-C092641E79D8}"/>
                  </a:ext>
                </a:extLst>
              </p:cNvPr>
              <p:cNvSpPr txBox="1">
                <a:spLocks noRot="1" noChangeAspect="1" noMove="1" noResize="1" noEditPoints="1" noAdjustHandles="1" noChangeArrowheads="1" noChangeShapeType="1" noTextEdit="1"/>
              </p:cNvSpPr>
              <p:nvPr/>
            </p:nvSpPr>
            <p:spPr>
              <a:xfrm>
                <a:off x="677334" y="1461678"/>
                <a:ext cx="8362546" cy="738664"/>
              </a:xfrm>
              <a:prstGeom prst="rect">
                <a:avLst/>
              </a:prstGeom>
              <a:blipFill>
                <a:blip r:embed="rId5"/>
                <a:stretch>
                  <a:fillRect l="-1093" t="-6612"/>
                </a:stretch>
              </a:blipFill>
            </p:spPr>
            <p:txBody>
              <a:bodyPr/>
              <a:lstStyle/>
              <a:p>
                <a:r>
                  <a:rPr lang="en-IN">
                    <a:noFill/>
                  </a:rPr>
                  <a:t> </a:t>
                </a:r>
              </a:p>
            </p:txBody>
          </p:sp>
        </mc:Fallback>
      </mc:AlternateContent>
    </p:spTree>
    <p:extLst>
      <p:ext uri="{BB962C8B-B14F-4D97-AF65-F5344CB8AC3E}">
        <p14:creationId xmlns:p14="http://schemas.microsoft.com/office/powerpoint/2010/main" val="2693828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6567"/>
                <a:ext cx="8596668" cy="4524796"/>
              </a:xfrm>
            </p:spPr>
            <p:txBody>
              <a:bodyPr>
                <a:normAutofit fontScale="85000" lnSpcReduction="10000"/>
              </a:bodyPr>
              <a:lstStyle/>
              <a:p>
                <a:pPr marL="0" indent="0">
                  <a:lnSpc>
                    <a:spcPct val="110000"/>
                  </a:lnSpc>
                  <a:buNone/>
                </a:pPr>
                <a:r>
                  <a:rPr lang="en-US" sz="2800" dirty="0">
                    <a:solidFill>
                      <a:srgbClr val="FF0000"/>
                    </a:solidFill>
                  </a:rPr>
                  <a:t>Goldfeld-Quandt Test:</a:t>
                </a:r>
              </a:p>
              <a:p>
                <a:pPr marL="0" indent="0">
                  <a:lnSpc>
                    <a:spcPct val="110000"/>
                  </a:lnSpc>
                  <a:buNone/>
                </a:pPr>
                <a:r>
                  <a:rPr lang="en-US" sz="2000" dirty="0"/>
                  <a:t>Here we consider the hypotheses:</a:t>
                </a:r>
              </a:p>
              <a:p>
                <a:pPr marL="0" indent="0">
                  <a:lnSpc>
                    <a:spcPct val="11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m:rPr>
                          <m:nor/>
                        </m:rPr>
                        <a:rPr lang="en-US" sz="2000" i="0" smtClean="0">
                          <a:latin typeface="Cambria Math" panose="02040503050406030204" pitchFamily="18" charset="0"/>
                        </a:rPr>
                        <m:t>The</m:t>
                      </m:r>
                      <m:r>
                        <m:rPr>
                          <m:nor/>
                        </m:rPr>
                        <a:rPr lang="en-US" sz="2000" i="0" smtClean="0">
                          <a:latin typeface="Cambria Math" panose="02040503050406030204" pitchFamily="18" charset="0"/>
                        </a:rPr>
                        <m:t> </m:t>
                      </m:r>
                      <m:r>
                        <m:rPr>
                          <m:nor/>
                        </m:rPr>
                        <a:rPr lang="en-US" sz="2000" i="0" smtClean="0">
                          <a:latin typeface="Cambria Math" panose="02040503050406030204" pitchFamily="18" charset="0"/>
                        </a:rPr>
                        <m:t>residuals</m:t>
                      </m:r>
                      <m:r>
                        <m:rPr>
                          <m:nor/>
                        </m:rPr>
                        <a:rPr lang="en-US" sz="2000" i="0" smtClean="0">
                          <a:latin typeface="Cambria Math" panose="02040503050406030204" pitchFamily="18" charset="0"/>
                        </a:rPr>
                        <m:t> </m:t>
                      </m:r>
                      <m:r>
                        <m:rPr>
                          <m:nor/>
                        </m:rPr>
                        <a:rPr lang="en-US" sz="2000" i="0" smtClean="0">
                          <a:latin typeface="Cambria Math" panose="02040503050406030204" pitchFamily="18" charset="0"/>
                        </a:rPr>
                        <m:t>are</m:t>
                      </m:r>
                      <m:r>
                        <m:rPr>
                          <m:nor/>
                        </m:rPr>
                        <a:rPr lang="en-US" sz="2000" i="0" smtClean="0">
                          <a:latin typeface="Cambria Math" panose="02040503050406030204" pitchFamily="18" charset="0"/>
                        </a:rPr>
                        <m:t> </m:t>
                      </m:r>
                      <m:r>
                        <m:rPr>
                          <m:nor/>
                        </m:rPr>
                        <a:rPr lang="en-US" sz="2000" i="0" smtClean="0">
                          <a:latin typeface="Cambria Math" panose="02040503050406030204" pitchFamily="18" charset="0"/>
                        </a:rPr>
                        <m:t>homoscedastic</m:t>
                      </m:r>
                    </m:oMath>
                  </m:oMathPara>
                </a14:m>
                <a:endParaRPr lang="en-IN" sz="2000" dirty="0"/>
              </a:p>
              <a:p>
                <a:pPr marL="0" indent="0">
                  <a:lnSpc>
                    <a:spcPct val="110000"/>
                  </a:lnSpc>
                  <a:buNone/>
                </a:pPr>
                <a14:m>
                  <m:oMathPara xmlns:m="http://schemas.openxmlformats.org/officeDocument/2006/math">
                    <m:oMathParaPr>
                      <m:jc m:val="centerGroup"/>
                    </m:oMathParaPr>
                    <m:oMath xmlns:m="http://schemas.openxmlformats.org/officeDocument/2006/math">
                      <m:r>
                        <m:rPr>
                          <m:nor/>
                        </m:rPr>
                        <a:rPr lang="en-US" sz="2000" i="0" smtClean="0">
                          <a:latin typeface="Cambria Math" panose="02040503050406030204" pitchFamily="18" charset="0"/>
                        </a:rPr>
                        <m:t>vs</m:t>
                      </m:r>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US" sz="2000" i="0" smtClean="0">
                          <a:latin typeface="Cambria Math" panose="02040503050406030204" pitchFamily="18" charset="0"/>
                        </a:rPr>
                        <m:t>The</m:t>
                      </m:r>
                      <m:r>
                        <m:rPr>
                          <m:nor/>
                        </m:rPr>
                        <a:rPr lang="en-US" sz="2000" i="0" smtClean="0">
                          <a:latin typeface="Cambria Math" panose="02040503050406030204" pitchFamily="18" charset="0"/>
                        </a:rPr>
                        <m:t> </m:t>
                      </m:r>
                      <m:r>
                        <m:rPr>
                          <m:nor/>
                        </m:rPr>
                        <a:rPr lang="en-US" sz="2000" i="0" smtClean="0">
                          <a:latin typeface="Cambria Math" panose="02040503050406030204" pitchFamily="18" charset="0"/>
                        </a:rPr>
                        <m:t>residuals</m:t>
                      </m:r>
                      <m:r>
                        <m:rPr>
                          <m:nor/>
                        </m:rPr>
                        <a:rPr lang="en-US" sz="2000" i="0" smtClean="0">
                          <a:latin typeface="Cambria Math" panose="02040503050406030204" pitchFamily="18" charset="0"/>
                        </a:rPr>
                        <m:t> </m:t>
                      </m:r>
                      <m:r>
                        <m:rPr>
                          <m:nor/>
                        </m:rPr>
                        <a:rPr lang="en-US" sz="2000" i="0" smtClean="0">
                          <a:latin typeface="Cambria Math" panose="02040503050406030204" pitchFamily="18" charset="0"/>
                        </a:rPr>
                        <m:t>are</m:t>
                      </m:r>
                      <m:r>
                        <m:rPr>
                          <m:nor/>
                        </m:rPr>
                        <a:rPr lang="en-US" sz="2000" i="0" smtClean="0">
                          <a:latin typeface="Cambria Math" panose="02040503050406030204" pitchFamily="18" charset="0"/>
                        </a:rPr>
                        <m:t> </m:t>
                      </m:r>
                      <m:r>
                        <m:rPr>
                          <m:nor/>
                        </m:rPr>
                        <a:rPr lang="en-US" sz="2000" i="0" smtClean="0">
                          <a:latin typeface="Cambria Math" panose="02040503050406030204" pitchFamily="18" charset="0"/>
                        </a:rPr>
                        <m:t>heteroscedastic</m:t>
                      </m:r>
                    </m:oMath>
                  </m:oMathPara>
                </a14:m>
                <a:endParaRPr lang="en-IN" sz="2000" dirty="0"/>
              </a:p>
              <a:p>
                <a:pPr marL="0" indent="0">
                  <a:lnSpc>
                    <a:spcPct val="110000"/>
                  </a:lnSpc>
                  <a:buNone/>
                </a:pPr>
                <a:r>
                  <a:rPr lang="en-US" sz="2000" dirty="0"/>
                  <a:t>For, Goldfeld-Quant test we arrange the data in descending order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14</m:t>
                        </m:r>
                      </m:sub>
                    </m:sSub>
                  </m:oMath>
                </a14:m>
                <a:r>
                  <a:rPr lang="en-US" sz="2000" dirty="0"/>
                  <a:t> (as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𝛿</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=−1</m:t>
                    </m:r>
                  </m:oMath>
                </a14:m>
                <a:r>
                  <a:rPr lang="en-US" sz="2000" dirty="0"/>
                  <a:t>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14</m:t>
                        </m:r>
                      </m:sub>
                    </m:sSub>
                  </m:oMath>
                </a14:m>
                <a:r>
                  <a:rPr lang="en-US" sz="2000" dirty="0"/>
                  <a:t>).</a:t>
                </a:r>
              </a:p>
              <a:p>
                <a:pPr marL="0" indent="0">
                  <a:lnSpc>
                    <a:spcPct val="110000"/>
                  </a:lnSpc>
                  <a:buNone/>
                </a:pPr>
                <a:r>
                  <a:rPr lang="en-US" sz="2000" dirty="0"/>
                  <a:t>Then we divide the dataset into three parts with number of observations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𝑐</m:t>
                        </m:r>
                      </m:num>
                      <m:den>
                        <m:r>
                          <a:rPr lang="en-IN" b="0" i="1" smtClean="0">
                            <a:latin typeface="Cambria Math" panose="02040503050406030204" pitchFamily="18" charset="0"/>
                          </a:rPr>
                          <m:t>2</m:t>
                        </m:r>
                      </m:den>
                    </m:f>
                  </m:oMath>
                </a14:m>
                <a:r>
                  <a:rPr lang="en-US" sz="2000" dirty="0"/>
                  <a:t>, </a:t>
                </a:r>
                <a14:m>
                  <m:oMath xmlns:m="http://schemas.openxmlformats.org/officeDocument/2006/math">
                    <m:r>
                      <a:rPr lang="en-US" sz="2000" b="0" i="1" dirty="0" smtClean="0">
                        <a:latin typeface="Cambria Math" panose="02040503050406030204" pitchFamily="18" charset="0"/>
                      </a:rPr>
                      <m:t>𝑐</m:t>
                    </m:r>
                  </m:oMath>
                </a14:m>
                <a:r>
                  <a:rPr lang="en-US" sz="2000" dirty="0"/>
                  <a:t> and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𝑐</m:t>
                        </m:r>
                      </m:num>
                      <m:den>
                        <m:r>
                          <a:rPr lang="en-IN" b="0" i="1" smtClean="0">
                            <a:latin typeface="Cambria Math" panose="02040503050406030204" pitchFamily="18" charset="0"/>
                          </a:rPr>
                          <m:t>2</m:t>
                        </m:r>
                      </m:den>
                    </m:f>
                    <m:r>
                      <a:rPr lang="en-IN" b="0" i="1" smtClean="0">
                        <a:latin typeface="Cambria Math" panose="02040503050406030204" pitchFamily="18" charset="0"/>
                      </a:rPr>
                      <m:t> </m:t>
                    </m:r>
                  </m:oMath>
                </a14:m>
                <a:r>
                  <a:rPr lang="en-US" sz="2000" dirty="0"/>
                  <a:t>respectively. We calculate the RSS for the remaining two parts. Let us denote these as </a:t>
                </a:r>
                <a14:m>
                  <m:oMath xmlns:m="http://schemas.openxmlformats.org/officeDocument/2006/math">
                    <m:sSub>
                      <m:sSubPr>
                        <m:ctrlPr>
                          <a:rPr lang="en-IN" sz="2000" i="1">
                            <a:latin typeface="Cambria Math" panose="02040503050406030204" pitchFamily="18" charset="0"/>
                          </a:rPr>
                        </m:ctrlPr>
                      </m:sSubPr>
                      <m:e>
                        <m:r>
                          <a:rPr lang="en-IN" sz="2000" b="0" i="1" smtClean="0">
                            <a:latin typeface="Cambria Math" panose="02040503050406030204" pitchFamily="18" charset="0"/>
                          </a:rPr>
                          <m:t>𝑅𝑆𝑆</m:t>
                        </m:r>
                      </m:e>
                      <m:sub>
                        <m:r>
                          <a:rPr lang="en-IN" sz="2000" b="0" i="1" smtClean="0">
                            <a:latin typeface="Cambria Math" panose="02040503050406030204" pitchFamily="18" charset="0"/>
                          </a:rPr>
                          <m:t>1</m:t>
                        </m:r>
                      </m:sub>
                    </m:sSub>
                  </m:oMath>
                </a14:m>
                <a:r>
                  <a:rPr lang="en-US" sz="2000" dirty="0"/>
                  <a:t> and </a:t>
                </a:r>
                <a14:m>
                  <m:oMath xmlns:m="http://schemas.openxmlformats.org/officeDocument/2006/math">
                    <m:sSub>
                      <m:sSubPr>
                        <m:ctrlPr>
                          <a:rPr lang="en-IN" sz="2000" i="1">
                            <a:latin typeface="Cambria Math" panose="02040503050406030204" pitchFamily="18" charset="0"/>
                          </a:rPr>
                        </m:ctrlPr>
                      </m:sSubPr>
                      <m:e>
                        <m:r>
                          <a:rPr lang="en-IN" sz="2000" b="0" i="1" smtClean="0">
                            <a:latin typeface="Cambria Math" panose="02040503050406030204" pitchFamily="18" charset="0"/>
                          </a:rPr>
                          <m:t>𝑅𝑆𝑆</m:t>
                        </m:r>
                      </m:e>
                      <m:sub>
                        <m:r>
                          <a:rPr lang="en-IN" sz="2000" b="0" i="1" smtClean="0">
                            <a:latin typeface="Cambria Math" panose="02040503050406030204" pitchFamily="18" charset="0"/>
                          </a:rPr>
                          <m:t>3</m:t>
                        </m:r>
                      </m:sub>
                    </m:sSub>
                  </m:oMath>
                </a14:m>
                <a:r>
                  <a:rPr lang="en-US" sz="2000" dirty="0"/>
                  <a:t> respectively. </a:t>
                </a:r>
              </a:p>
              <a:p>
                <a:pPr marL="0" indent="0">
                  <a:lnSpc>
                    <a:spcPct val="110000"/>
                  </a:lnSpc>
                  <a:buNone/>
                </a:pPr>
                <a:r>
                  <a:rPr lang="en-US" sz="2400" b="1" dirty="0">
                    <a:effectLst>
                      <a:outerShdw blurRad="38100" dist="38100" dir="2700000" algn="tl">
                        <a:srgbClr val="000000">
                          <a:alpha val="43137"/>
                        </a:srgbClr>
                      </a:outerShdw>
                    </a:effectLst>
                  </a:rPr>
                  <a:t>Test statistic </a:t>
                </a:r>
                <a:r>
                  <a:rPr lang="en-US" sz="2000" dirty="0"/>
                  <a:t>of Goldfeld-Quandt test is, </a:t>
                </a:r>
                <a14:m>
                  <m:oMath xmlns:m="http://schemas.openxmlformats.org/officeDocument/2006/math">
                    <m:r>
                      <a:rPr lang="en-IN" sz="2000" i="1">
                        <a:latin typeface="Cambria Math" panose="02040503050406030204" pitchFamily="18" charset="0"/>
                      </a:rPr>
                      <m:t>𝐹</m:t>
                    </m:r>
                    <m:r>
                      <a:rPr lang="en-IN" sz="2000" i="1">
                        <a:latin typeface="Cambria Math" panose="02040503050406030204" pitchFamily="18" charset="0"/>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panose="02040503050406030204" pitchFamily="18" charset="0"/>
                              </a:rPr>
                              <m:t>𝑅𝑆𝑆</m:t>
                            </m:r>
                          </m:e>
                          <m:sub>
                            <m:r>
                              <a:rPr lang="en-IN" sz="2000" i="1">
                                <a:latin typeface="Cambria Math" panose="02040503050406030204" pitchFamily="18" charset="0"/>
                              </a:rPr>
                              <m:t>3</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𝑅𝑆𝑆</m:t>
                            </m:r>
                          </m:e>
                          <m:sub>
                            <m:r>
                              <a:rPr lang="en-IN" sz="2000" i="1">
                                <a:latin typeface="Cambria Math" panose="02040503050406030204" pitchFamily="18" charset="0"/>
                              </a:rPr>
                              <m:t>1</m:t>
                            </m:r>
                          </m:sub>
                        </m:sSub>
                      </m:den>
                    </m:f>
                  </m:oMath>
                </a14:m>
                <a:endParaRPr lang="en-IN" sz="2000" dirty="0"/>
              </a:p>
              <a:p>
                <a:pPr marL="0" indent="0">
                  <a:lnSpc>
                    <a:spcPct val="110000"/>
                  </a:lnSpc>
                  <a:buNone/>
                </a:pPr>
                <a:r>
                  <a:rPr lang="en-IN" sz="2400" b="1" dirty="0">
                    <a:effectLst>
                      <a:outerShdw blurRad="38100" dist="38100" dir="2700000" algn="tl">
                        <a:srgbClr val="000000">
                          <a:alpha val="43137"/>
                        </a:srgbClr>
                      </a:outerShdw>
                    </a:effectLst>
                  </a:rPr>
                  <a:t>Test Criterion:</a:t>
                </a:r>
              </a:p>
              <a:p>
                <a:pPr marL="0" indent="0">
                  <a:lnSpc>
                    <a:spcPct val="110000"/>
                  </a:lnSpc>
                  <a:buNone/>
                </a:pPr>
                <a:r>
                  <a:rPr lang="en-IN" sz="2000" dirty="0"/>
                  <a:t>We reject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r>
                  <a:rPr lang="en-IN" sz="2000" dirty="0"/>
                  <a:t> if </a:t>
                </a:r>
                <a14:m>
                  <m:oMath xmlns:m="http://schemas.openxmlformats.org/officeDocument/2006/math">
                    <m:r>
                      <a:rPr lang="en-US" sz="2000" i="1">
                        <a:latin typeface="Cambria Math" panose="02040503050406030204" pitchFamily="18" charset="0"/>
                      </a:rPr>
                      <m:t>𝐹</m:t>
                    </m:r>
                    <m:r>
                      <a:rPr lang="en-US" sz="2000" i="1">
                        <a:latin typeface="Cambria Math" panose="02040503050406030204" pitchFamily="18" charset="0"/>
                      </a:rPr>
                      <m:t>&gt;</m:t>
                    </m:r>
                    <m:sSub>
                      <m:sSubPr>
                        <m:ctrlPr>
                          <a:rPr lang="en-IN"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𝛼</m:t>
                        </m:r>
                        <m:r>
                          <a:rPr lang="en-US" sz="2000" i="1">
                            <a:latin typeface="Cambria Math" panose="02040503050406030204" pitchFamily="18" charset="0"/>
                          </a:rPr>
                          <m:t>;</m:t>
                        </m:r>
                        <m:f>
                          <m:fPr>
                            <m:ctrlPr>
                              <a:rPr lang="en-IN" sz="2000" i="1">
                                <a:latin typeface="Cambria Math" panose="02040503050406030204" pitchFamily="18" charset="0"/>
                              </a:rPr>
                            </m:ctrlPr>
                          </m:fPr>
                          <m:num>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𝑐</m:t>
                            </m:r>
                          </m:num>
                          <m:den>
                            <m:r>
                              <a:rPr lang="en-US" sz="2000" i="1">
                                <a:latin typeface="Cambria Math" panose="02040503050406030204" pitchFamily="18" charset="0"/>
                              </a:rPr>
                              <m:t>2</m:t>
                            </m:r>
                          </m:den>
                        </m:f>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f>
                          <m:fPr>
                            <m:ctrlPr>
                              <a:rPr lang="en-IN" sz="2000" i="1">
                                <a:latin typeface="Cambria Math" panose="02040503050406030204" pitchFamily="18" charset="0"/>
                              </a:rPr>
                            </m:ctrlPr>
                          </m:fPr>
                          <m:num>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𝑐</m:t>
                            </m:r>
                          </m:num>
                          <m:den>
                            <m:r>
                              <a:rPr lang="en-US" sz="2000" i="1">
                                <a:latin typeface="Cambria Math" panose="02040503050406030204" pitchFamily="18" charset="0"/>
                              </a:rPr>
                              <m:t>2</m:t>
                            </m:r>
                          </m:den>
                        </m:f>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IN" sz="2000" b="0" i="0" smtClean="0">
                        <a:latin typeface="Cambria Math" panose="02040503050406030204" pitchFamily="18" charset="0"/>
                      </a:rPr>
                      <m:t> </m:t>
                    </m:r>
                  </m:oMath>
                </a14:m>
                <a:r>
                  <a:rPr lang="en-IN" sz="2000" dirty="0"/>
                  <a:t>and accept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r>
                  <a:rPr lang="en-IN" sz="2000" dirty="0"/>
                  <a:t> otherwise.</a:t>
                </a:r>
              </a:p>
              <a:p>
                <a:pPr marL="0" indent="0">
                  <a:buNone/>
                </a:pP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6567"/>
                <a:ext cx="8596668" cy="4524796"/>
              </a:xfrm>
              <a:blipFill>
                <a:blip r:embed="rId2"/>
                <a:stretch>
                  <a:fillRect l="-1064" t="-1078"/>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E81E5F43-7289-4A51-8308-97F11553610C}"/>
              </a:ext>
            </a:extLst>
          </p:cNvPr>
          <p:cNvSpPr txBox="1">
            <a:spLocks/>
          </p:cNvSpPr>
          <p:nvPr/>
        </p:nvSpPr>
        <p:spPr>
          <a:xfrm>
            <a:off x="677334" y="609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u="sng" dirty="0">
                <a:effectLst>
                  <a:outerShdw blurRad="38100" dist="38100" dir="2700000" algn="tl">
                    <a:srgbClr val="000000">
                      <a:alpha val="43137"/>
                    </a:srgbClr>
                  </a:outerShdw>
                </a:effectLst>
                <a:latin typeface="+mn-lt"/>
              </a:rPr>
              <a:t>Glejser's Test and </a:t>
            </a:r>
            <a:r>
              <a:rPr lang="en-US" sz="3200" u="sng" dirty="0" err="1">
                <a:effectLst>
                  <a:outerShdw blurRad="38100" dist="38100" dir="2700000" algn="tl">
                    <a:srgbClr val="000000">
                      <a:alpha val="43137"/>
                    </a:srgbClr>
                  </a:outerShdw>
                </a:effectLst>
                <a:latin typeface="+mn-lt"/>
              </a:rPr>
              <a:t>Goldfeld-Quandt</a:t>
            </a:r>
            <a:r>
              <a:rPr lang="en-US" sz="3200" u="sng" dirty="0">
                <a:effectLst>
                  <a:outerShdw blurRad="38100" dist="38100" dir="2700000" algn="tl">
                    <a:srgbClr val="000000">
                      <a:alpha val="43137"/>
                    </a:srgbClr>
                  </a:outerShdw>
                </a:effectLst>
                <a:latin typeface="+mn-lt"/>
              </a:rPr>
              <a:t> Test:</a:t>
            </a:r>
          </a:p>
        </p:txBody>
      </p:sp>
    </p:spTree>
    <p:extLst>
      <p:ext uri="{BB962C8B-B14F-4D97-AF65-F5344CB8AC3E}">
        <p14:creationId xmlns:p14="http://schemas.microsoft.com/office/powerpoint/2010/main" val="24300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6567"/>
                <a:ext cx="8596668" cy="4524796"/>
              </a:xfrm>
            </p:spPr>
            <p:txBody>
              <a:bodyPr>
                <a:normAutofit/>
              </a:bodyPr>
              <a:lstStyle/>
              <a:p>
                <a:pPr marL="0" indent="0">
                  <a:lnSpc>
                    <a:spcPct val="110000"/>
                  </a:lnSpc>
                  <a:buNone/>
                </a:pPr>
                <a:r>
                  <a:rPr lang="en-US" sz="2800" dirty="0" err="1">
                    <a:solidFill>
                      <a:srgbClr val="FF0000"/>
                    </a:solidFill>
                  </a:rPr>
                  <a:t>Goldfeld-Quandt</a:t>
                </a:r>
                <a:r>
                  <a:rPr lang="en-US" sz="2800" dirty="0">
                    <a:solidFill>
                      <a:srgbClr val="FF0000"/>
                    </a:solidFill>
                  </a:rPr>
                  <a:t> Test:</a:t>
                </a:r>
              </a:p>
              <a:p>
                <a:r>
                  <a:rPr lang="en-US" sz="2000" dirty="0"/>
                  <a:t>GQ = 1.3446,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1</m:t>
                        </m:r>
                      </m:sub>
                    </m:sSub>
                  </m:oMath>
                </a14:m>
                <a:r>
                  <a:rPr lang="en-US" sz="2000" dirty="0"/>
                  <a:t> = 4,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𝑑𝑓</m:t>
                        </m:r>
                      </m:e>
                      <m:sub>
                        <m:r>
                          <a:rPr lang="en-US" sz="2000" i="1">
                            <a:latin typeface="Cambria Math" panose="02040503050406030204" pitchFamily="18" charset="0"/>
                          </a:rPr>
                          <m:t>2</m:t>
                        </m:r>
                      </m:sub>
                    </m:sSub>
                  </m:oMath>
                </a14:m>
                <a:r>
                  <a:rPr lang="en-US" sz="2000" dirty="0"/>
                  <a:t> = 4, </a:t>
                </a:r>
                <a14:m>
                  <m:oMath xmlns:m="http://schemas.openxmlformats.org/officeDocument/2006/math">
                    <m:r>
                      <a:rPr lang="en-US" sz="2000" i="1" dirty="0" smtClean="0">
                        <a:latin typeface="Cambria Math" panose="02040503050406030204" pitchFamily="18" charset="0"/>
                      </a:rPr>
                      <m:t>𝑝</m:t>
                    </m:r>
                  </m:oMath>
                </a14:m>
                <a:r>
                  <a:rPr lang="en-US" sz="2000" dirty="0"/>
                  <a:t>-value = 0.3906</a:t>
                </a:r>
              </a:p>
              <a:p>
                <a:r>
                  <a:rPr lang="en-US" sz="2000" dirty="0"/>
                  <a:t>alternative hypothesis: variance increases from segment 1 to 2</a:t>
                </a:r>
                <a:endParaRPr lang="en-US" sz="2000" dirty="0">
                  <a:effectLst>
                    <a:outerShdw blurRad="38100" dist="38100" dir="2700000" algn="tl">
                      <a:srgbClr val="000000">
                        <a:alpha val="43137"/>
                      </a:srgbClr>
                    </a:outerShdw>
                  </a:effectLst>
                </a:endParaRPr>
              </a:p>
              <a:p>
                <a:pPr marL="0" indent="0">
                  <a:buNone/>
                </a:pPr>
                <a:endParaRPr lang="en-US" sz="2000" dirty="0">
                  <a:effectLst>
                    <a:outerShdw blurRad="38100" dist="38100" dir="2700000" algn="tl">
                      <a:srgbClr val="000000">
                        <a:alpha val="43137"/>
                      </a:srgbClr>
                    </a:outerShdw>
                  </a:effectLst>
                </a:endParaRPr>
              </a:p>
              <a:p>
                <a:pPr>
                  <a:buFont typeface="Wingdings" panose="05000000000000000000" pitchFamily="2" charset="2"/>
                  <a:buChar char="Ø"/>
                </a:pPr>
                <a:endParaRPr lang="en-US" sz="2000" dirty="0">
                  <a:effectLst>
                    <a:outerShdw blurRad="38100" dist="38100" dir="2700000" algn="tl">
                      <a:srgbClr val="000000">
                        <a:alpha val="43137"/>
                      </a:srgbClr>
                    </a:outerShdw>
                  </a:effectLst>
                </a:endParaRPr>
              </a:p>
              <a:p>
                <a:pPr marL="0" indent="0">
                  <a:buNone/>
                </a:pPr>
                <a:r>
                  <a:rPr lang="en-US" sz="2000" dirty="0">
                    <a:effectLst>
                      <a:outerShdw blurRad="38100" dist="38100" dir="2700000" algn="tl">
                        <a:srgbClr val="000000">
                          <a:alpha val="43137"/>
                        </a:srgbClr>
                      </a:outerShdw>
                    </a:effectLst>
                  </a:rPr>
                  <a:t>Conclusion:</a:t>
                </a:r>
              </a:p>
              <a:p>
                <a:pPr marL="0" indent="0">
                  <a:buNone/>
                </a:pPr>
                <a:r>
                  <a:rPr lang="en-US" sz="2000" dirty="0"/>
                  <a:t>As the observed value of GQ statistic is less than </a:t>
                </a:r>
                <a14:m>
                  <m:oMath xmlns:m="http://schemas.openxmlformats.org/officeDocument/2006/math">
                    <m:sSub>
                      <m:sSubPr>
                        <m:ctrlPr>
                          <a:rPr lang="en-IN"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{0.95;4,4}</m:t>
                        </m:r>
                      </m:sub>
                    </m:sSub>
                    <m:r>
                      <a:rPr lang="en-US" sz="2000" i="1">
                        <a:latin typeface="Cambria Math" panose="02040503050406030204" pitchFamily="18" charset="0"/>
                      </a:rPr>
                      <m:t>=6.388</m:t>
                    </m:r>
                    <m:r>
                      <a:rPr lang="en-IN" sz="2000" b="0" i="1" smtClean="0">
                        <a:latin typeface="Cambria Math" panose="02040503050406030204" pitchFamily="18" charset="0"/>
                      </a:rPr>
                      <m:t>, </m:t>
                    </m:r>
                  </m:oMath>
                </a14:m>
                <a:r>
                  <a:rPr lang="en-US" sz="2000" dirty="0"/>
                  <a:t>we cannot reject the null hypothesis at 5% level of significance and conclude that the errors are homoscedastic.</a:t>
                </a: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6567"/>
                <a:ext cx="8596668" cy="4524796"/>
              </a:xfrm>
              <a:blipFill>
                <a:blip r:embed="rId2"/>
                <a:stretch>
                  <a:fillRect l="-1418" t="-1213" r="-1206"/>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F8E3FEA6-AA97-43F3-B044-FA6E66E24EFB}"/>
              </a:ext>
            </a:extLst>
          </p:cNvPr>
          <p:cNvSpPr txBox="1">
            <a:spLocks/>
          </p:cNvSpPr>
          <p:nvPr/>
        </p:nvSpPr>
        <p:spPr>
          <a:xfrm>
            <a:off x="677334" y="609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u="sng" dirty="0">
                <a:effectLst>
                  <a:outerShdw blurRad="38100" dist="38100" dir="2700000" algn="tl">
                    <a:srgbClr val="000000">
                      <a:alpha val="43137"/>
                    </a:srgbClr>
                  </a:outerShdw>
                </a:effectLst>
                <a:latin typeface="+mn-lt"/>
              </a:rPr>
              <a:t>Glejser's Test and </a:t>
            </a:r>
            <a:r>
              <a:rPr lang="en-US" sz="3200" u="sng" dirty="0" err="1">
                <a:effectLst>
                  <a:outerShdw blurRad="38100" dist="38100" dir="2700000" algn="tl">
                    <a:srgbClr val="000000">
                      <a:alpha val="43137"/>
                    </a:srgbClr>
                  </a:outerShdw>
                </a:effectLst>
                <a:latin typeface="+mn-lt"/>
              </a:rPr>
              <a:t>Goldfeld-Quandt</a:t>
            </a:r>
            <a:r>
              <a:rPr lang="en-US" sz="3200" u="sng" dirty="0">
                <a:effectLst>
                  <a:outerShdw blurRad="38100" dist="38100" dir="2700000" algn="tl">
                    <a:srgbClr val="000000">
                      <a:alpha val="43137"/>
                    </a:srgbClr>
                  </a:outerShdw>
                </a:effectLst>
                <a:latin typeface="+mn-lt"/>
              </a:rPr>
              <a:t> Test:</a:t>
            </a:r>
          </a:p>
        </p:txBody>
      </p:sp>
    </p:spTree>
    <p:extLst>
      <p:ext uri="{BB962C8B-B14F-4D97-AF65-F5344CB8AC3E}">
        <p14:creationId xmlns:p14="http://schemas.microsoft.com/office/powerpoint/2010/main" val="146852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5EF2F-CB7D-45EF-8FBD-4E176276C6EA}"/>
              </a:ext>
            </a:extLst>
          </p:cNvPr>
          <p:cNvSpPr>
            <a:spLocks noGrp="1"/>
          </p:cNvSpPr>
          <p:nvPr>
            <p:ph idx="1"/>
          </p:nvPr>
        </p:nvSpPr>
        <p:spPr>
          <a:xfrm>
            <a:off x="677334" y="1268311"/>
            <a:ext cx="8494375" cy="3323852"/>
          </a:xfrm>
        </p:spPr>
        <p:txBody>
          <a:bodyPr>
            <a:normAutofit/>
          </a:bodyPr>
          <a:lstStyle/>
          <a:p>
            <a:pPr marL="0" indent="0">
              <a:buNone/>
            </a:pPr>
            <a:r>
              <a:rPr lang="en-IN" sz="1800" dirty="0"/>
              <a:t>In our model the condition number of X’X is </a:t>
            </a:r>
            <a:r>
              <a:rPr lang="en-IN" sz="1800" dirty="0">
                <a:solidFill>
                  <a:srgbClr val="FF0000"/>
                </a:solidFill>
              </a:rPr>
              <a:t>1253619451</a:t>
            </a:r>
            <a:r>
              <a:rPr lang="en-IN" sz="1800" dirty="0"/>
              <a:t> which is </a:t>
            </a:r>
            <a:r>
              <a:rPr lang="en-IN" sz="1800" dirty="0">
                <a:solidFill>
                  <a:srgbClr val="FF0000"/>
                </a:solidFill>
              </a:rPr>
              <a:t>very high</a:t>
            </a:r>
            <a:r>
              <a:rPr lang="en-IN" sz="1800" dirty="0">
                <a:solidFill>
                  <a:srgbClr val="C00000"/>
                </a:solidFill>
              </a:rPr>
              <a:t> </a:t>
            </a:r>
            <a:r>
              <a:rPr lang="en-IN" sz="1800" dirty="0"/>
              <a:t>i.e., X’X is ill-conditioned. This clearly indicates that there is multicollinearity in the regressors in the model.</a:t>
            </a:r>
            <a:endParaRPr lang="en-IN" dirty="0"/>
          </a:p>
        </p:txBody>
      </p:sp>
      <p:sp>
        <p:nvSpPr>
          <p:cNvPr id="5" name="Title 1">
            <a:extLst>
              <a:ext uri="{FF2B5EF4-FFF2-40B4-BE49-F238E27FC236}">
                <a16:creationId xmlns:a16="http://schemas.microsoft.com/office/drawing/2014/main" id="{E0647111-BBC1-416C-BBD5-02AFAA7EE0A8}"/>
              </a:ext>
            </a:extLst>
          </p:cNvPr>
          <p:cNvSpPr txBox="1">
            <a:spLocks/>
          </p:cNvSpPr>
          <p:nvPr/>
        </p:nvSpPr>
        <p:spPr>
          <a:xfrm>
            <a:off x="677334" y="453652"/>
            <a:ext cx="8596668" cy="16293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3200" u="sng" dirty="0">
                <a:effectLst>
                  <a:outerShdw blurRad="38100" dist="38100" dir="2700000" algn="tl">
                    <a:srgbClr val="000000">
                      <a:alpha val="43137"/>
                    </a:srgbClr>
                  </a:outerShdw>
                </a:effectLst>
              </a:rPr>
              <a:t>Checking for Multicollinearity:</a:t>
            </a:r>
            <a:endParaRPr lang="en-IN" sz="2400" dirty="0">
              <a:latin typeface="Cambria Math" panose="02040503050406030204" pitchFamily="18" charset="0"/>
              <a:ea typeface="Cambria Math" panose="02040503050406030204" pitchFamily="18" charset="0"/>
            </a:endParaRPr>
          </a:p>
        </p:txBody>
      </p:sp>
      <p:pic>
        <p:nvPicPr>
          <p:cNvPr id="9" name="Picture 8">
            <a:extLst>
              <a:ext uri="{FF2B5EF4-FFF2-40B4-BE49-F238E27FC236}">
                <a16:creationId xmlns:a16="http://schemas.microsoft.com/office/drawing/2014/main" id="{E791E23B-3303-4CC2-83F2-AD0262EE18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1516" y="2370135"/>
            <a:ext cx="5168304" cy="4444055"/>
          </a:xfrm>
          <a:prstGeom prst="rect">
            <a:avLst/>
          </a:prstGeom>
        </p:spPr>
      </p:pic>
    </p:spTree>
    <p:extLst>
      <p:ext uri="{BB962C8B-B14F-4D97-AF65-F5344CB8AC3E}">
        <p14:creationId xmlns:p14="http://schemas.microsoft.com/office/powerpoint/2010/main" val="190199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87C2FB-40C7-44AE-85F4-BEE11B027E43}"/>
                  </a:ext>
                </a:extLst>
              </p:cNvPr>
              <p:cNvSpPr>
                <a:spLocks noGrp="1"/>
              </p:cNvSpPr>
              <p:nvPr>
                <p:ph idx="1"/>
              </p:nvPr>
            </p:nvSpPr>
            <p:spPr>
              <a:xfrm>
                <a:off x="677334" y="1416205"/>
                <a:ext cx="7718521" cy="5051502"/>
              </a:xfrm>
            </p:spPr>
            <p:txBody>
              <a:bodyPr>
                <a:normAutofit/>
              </a:bodyPr>
              <a:lstStyle/>
              <a:p>
                <a:pPr marL="0" indent="0">
                  <a:buNone/>
                </a:pPr>
                <a:r>
                  <a:rPr lang="en-IN" sz="1800" dirty="0"/>
                  <a:t>To check multicollinearity in the data, we have used two methods.</a:t>
                </a:r>
                <a:endParaRPr lang="en-IN" sz="2000" b="1" dirty="0">
                  <a:effectLst>
                    <a:outerShdw blurRad="38100" dist="38100" dir="2700000" algn="tl">
                      <a:srgbClr val="000000">
                        <a:alpha val="43137"/>
                      </a:srgbClr>
                    </a:outerShdw>
                  </a:effectLst>
                </a:endParaRPr>
              </a:p>
              <a:p>
                <a:pPr marL="0" indent="0">
                  <a:buNone/>
                </a:pPr>
                <a:r>
                  <a:rPr lang="en-IN" sz="1800" u="sng" dirty="0">
                    <a:solidFill>
                      <a:srgbClr val="FF0000"/>
                    </a:solidFill>
                  </a:rPr>
                  <a:t>Method 1: VARIANCE INFLATION FACTOR (VIF) technique :</a:t>
                </a:r>
              </a:p>
              <a:p>
                <a:r>
                  <a:rPr lang="en-IN" sz="1800" dirty="0">
                    <a:solidFill>
                      <a:schemeClr val="tx1"/>
                    </a:solidFill>
                  </a:rPr>
                  <a:t>It is used to identify regressors causing multicollinearity</a:t>
                </a:r>
                <a:r>
                  <a:rPr lang="en-IN" dirty="0">
                    <a:solidFill>
                      <a:schemeClr val="tx1"/>
                    </a:solidFill>
                  </a:rPr>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nor/>
                            </m:rPr>
                            <a:rPr lang="en-US" b="0" i="0" smtClean="0">
                              <a:solidFill>
                                <a:schemeClr val="tx1"/>
                              </a:solidFill>
                              <a:latin typeface="Cambria Math" panose="02040503050406030204" pitchFamily="18" charset="0"/>
                            </a:rPr>
                            <m:t>VIF</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1−</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𝑅</m:t>
                              </m:r>
                            </m:e>
                            <m: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sub>
                            <m:sup>
                              <m:r>
                                <a:rPr lang="en-US" b="0" i="1" smtClean="0">
                                  <a:solidFill>
                                    <a:schemeClr val="tx1"/>
                                  </a:solidFill>
                                  <a:latin typeface="Cambria Math" panose="02040503050406030204" pitchFamily="18" charset="0"/>
                                </a:rPr>
                                <m:t>2</m:t>
                              </m:r>
                            </m:sup>
                          </m:sSubSup>
                        </m:den>
                      </m:f>
                    </m:oMath>
                  </m:oMathPara>
                </a14:m>
                <a:endParaRPr lang="en-IN" dirty="0">
                  <a:solidFill>
                    <a:schemeClr val="tx1"/>
                  </a:solidFill>
                </a:endParaRPr>
              </a:p>
              <a:p>
                <a:r>
                  <a:rPr lang="en-IN" sz="1800" dirty="0">
                    <a:solidFill>
                      <a:schemeClr val="tx1"/>
                    </a:solidFill>
                  </a:rPr>
                  <a:t>VIF &gt; 5 (i.e. </a:t>
                </a:r>
                <a14:m>
                  <m:oMath xmlns:m="http://schemas.openxmlformats.org/officeDocument/2006/math">
                    <m:sSubSup>
                      <m:sSubSupPr>
                        <m:ctrlPr>
                          <a:rPr lang="en-US" sz="1800" b="0" i="1" smtClean="0">
                            <a:solidFill>
                              <a:schemeClr val="tx1"/>
                            </a:solidFill>
                            <a:latin typeface="Cambria Math" panose="02040503050406030204" pitchFamily="18" charset="0"/>
                          </a:rPr>
                        </m:ctrlPr>
                      </m:sSubSupPr>
                      <m:e>
                        <m:r>
                          <a:rPr lang="en-US" sz="1800" b="0" i="1" smtClean="0">
                            <a:solidFill>
                              <a:schemeClr val="tx1"/>
                            </a:solidFill>
                            <a:latin typeface="Cambria Math" panose="02040503050406030204" pitchFamily="18" charset="0"/>
                          </a:rPr>
                          <m:t>𝑅</m:t>
                        </m:r>
                      </m:e>
                      <m:sub>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𝑗</m:t>
                            </m:r>
                          </m:e>
                        </m:d>
                      </m:sub>
                      <m:sup>
                        <m:r>
                          <a:rPr lang="en-US" sz="1800" b="0" i="1" smtClean="0">
                            <a:solidFill>
                              <a:schemeClr val="tx1"/>
                            </a:solidFill>
                            <a:latin typeface="Cambria Math" panose="02040503050406030204" pitchFamily="18" charset="0"/>
                          </a:rPr>
                          <m:t>2</m:t>
                        </m:r>
                      </m:sup>
                    </m:sSubSup>
                    <m:r>
                      <a:rPr lang="en-US" sz="1800" b="0" i="1" smtClean="0">
                        <a:solidFill>
                          <a:schemeClr val="tx1"/>
                        </a:solidFill>
                        <a:latin typeface="Cambria Math" panose="02040503050406030204" pitchFamily="18" charset="0"/>
                      </a:rPr>
                      <m:t>&gt;0.8</m:t>
                    </m:r>
                  </m:oMath>
                </a14:m>
                <a:r>
                  <a:rPr lang="en-IN" sz="1800" dirty="0">
                    <a:solidFill>
                      <a:schemeClr val="tx1"/>
                    </a:solidFill>
                  </a:rPr>
                  <a:t>) indicates multicollinearity.</a:t>
                </a:r>
                <a:br>
                  <a:rPr lang="en-IN" sz="1800" dirty="0"/>
                </a:br>
                <a:endParaRPr lang="en-IN" sz="2000" b="1" dirty="0">
                  <a:effectLst>
                    <a:outerShdw blurRad="38100" dist="38100" dir="2700000" algn="tl">
                      <a:srgbClr val="000000">
                        <a:alpha val="43137"/>
                      </a:srgbClr>
                    </a:outerShdw>
                  </a:effectLst>
                </a:endParaRPr>
              </a:p>
              <a:p>
                <a:pPr marL="0" indent="0">
                  <a:buNone/>
                </a:pPr>
                <a:endParaRPr lang="en-IN" dirty="0"/>
              </a:p>
              <a:p>
                <a:pPr marL="0" indent="0">
                  <a:spcBef>
                    <a:spcPts val="500"/>
                  </a:spcBef>
                  <a:buNone/>
                </a:pPr>
                <a:r>
                  <a:rPr lang="en-IN" u="sng" dirty="0">
                    <a:effectLst>
                      <a:outerShdw blurRad="38100" dist="38100" dir="2700000" algn="tl">
                        <a:srgbClr val="000000">
                          <a:alpha val="43137"/>
                        </a:srgbClr>
                      </a:outerShdw>
                    </a:effectLst>
                  </a:rPr>
                  <a:t>Conclusion:</a:t>
                </a:r>
                <a:endParaRPr lang="en-IN" sz="1800" u="sng" dirty="0">
                  <a:effectLst>
                    <a:outerShdw blurRad="38100" dist="38100" dir="2700000" algn="tl">
                      <a:srgbClr val="000000">
                        <a:alpha val="43137"/>
                      </a:srgbClr>
                    </a:outerShdw>
                  </a:effectLst>
                </a:endParaRPr>
              </a:p>
              <a:p>
                <a:pPr>
                  <a:spcBef>
                    <a:spcPts val="500"/>
                  </a:spcBef>
                </a:pPr>
                <a:r>
                  <a:rPr lang="en-IN" sz="1800" dirty="0"/>
                  <a:t>Here in the model we get that X</a:t>
                </a:r>
                <a:r>
                  <a:rPr lang="en-IN" sz="1800" baseline="-25000" dirty="0"/>
                  <a:t>2</a:t>
                </a:r>
                <a:r>
                  <a:rPr lang="en-IN" sz="1800" dirty="0"/>
                  <a:t>, X</a:t>
                </a:r>
                <a:r>
                  <a:rPr lang="en-IN" sz="1800" baseline="-25000" dirty="0"/>
                  <a:t>4</a:t>
                </a:r>
                <a:r>
                  <a:rPr lang="en-IN" sz="1800" dirty="0"/>
                  <a:t> , X</a:t>
                </a:r>
                <a:r>
                  <a:rPr lang="en-IN" sz="1800" baseline="-25000" dirty="0"/>
                  <a:t>9</a:t>
                </a:r>
                <a:r>
                  <a:rPr lang="en-IN" sz="1800" dirty="0"/>
                  <a:t>, X</a:t>
                </a:r>
                <a:r>
                  <a:rPr lang="en-IN" sz="1800" baseline="-25000" dirty="0"/>
                  <a:t>11</a:t>
                </a:r>
                <a:r>
                  <a:rPr lang="en-IN" sz="1800" dirty="0"/>
                  <a:t>, X</a:t>
                </a:r>
                <a:r>
                  <a:rPr lang="en-IN" sz="1800" baseline="-25000" dirty="0"/>
                  <a:t>12</a:t>
                </a:r>
                <a:r>
                  <a:rPr lang="en-IN" sz="1800" dirty="0"/>
                  <a:t>, X</a:t>
                </a:r>
                <a:r>
                  <a:rPr lang="en-IN" sz="1800" baseline="-25000" dirty="0"/>
                  <a:t>13</a:t>
                </a:r>
                <a:r>
                  <a:rPr lang="en-IN" sz="1800" dirty="0"/>
                  <a:t>  variables have VIF value greater than 5. It indicates that these variables may include in multicollinearity issue. </a:t>
                </a:r>
              </a:p>
              <a:p>
                <a:r>
                  <a:rPr lang="en-IN" dirty="0"/>
                  <a:t>To identify which subset of regressors is causing the multicollinearity issue, we are going for variance Decomposition Method.</a:t>
                </a:r>
              </a:p>
            </p:txBody>
          </p:sp>
        </mc:Choice>
        <mc:Fallback xmlns="">
          <p:sp>
            <p:nvSpPr>
              <p:cNvPr id="3" name="Content Placeholder 2">
                <a:extLst>
                  <a:ext uri="{FF2B5EF4-FFF2-40B4-BE49-F238E27FC236}">
                    <a16:creationId xmlns:a16="http://schemas.microsoft.com/office/drawing/2014/main" id="{5087C2FB-40C7-44AE-85F4-BEE11B027E43}"/>
                  </a:ext>
                </a:extLst>
              </p:cNvPr>
              <p:cNvSpPr>
                <a:spLocks noGrp="1" noRot="1" noChangeAspect="1" noMove="1" noResize="1" noEditPoints="1" noAdjustHandles="1" noChangeArrowheads="1" noChangeShapeType="1" noTextEdit="1"/>
              </p:cNvSpPr>
              <p:nvPr>
                <p:ph idx="1"/>
              </p:nvPr>
            </p:nvSpPr>
            <p:spPr>
              <a:xfrm>
                <a:off x="677334" y="1416205"/>
                <a:ext cx="7718521" cy="5051502"/>
              </a:xfrm>
              <a:blipFill>
                <a:blip r:embed="rId2"/>
                <a:stretch>
                  <a:fillRect l="-711" t="-724" r="-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858B6D4A-DCAA-44AC-9C54-FE1D70136C2C}"/>
                  </a:ext>
                </a:extLst>
              </p:cNvPr>
              <p:cNvGraphicFramePr>
                <a:graphicFrameLocks noGrp="1"/>
              </p:cNvGraphicFramePr>
              <p:nvPr>
                <p:extLst>
                  <p:ext uri="{D42A27DB-BD31-4B8C-83A1-F6EECF244321}">
                    <p14:modId xmlns:p14="http://schemas.microsoft.com/office/powerpoint/2010/main" val="3809110930"/>
                  </p:ext>
                </p:extLst>
              </p:nvPr>
            </p:nvGraphicFramePr>
            <p:xfrm>
              <a:off x="8395855" y="534267"/>
              <a:ext cx="2660072" cy="593344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val="192165944"/>
                        </a:ext>
                      </a:extLst>
                    </a:gridCol>
                    <a:gridCol w="1177636">
                      <a:extLst>
                        <a:ext uri="{9D8B030D-6E8A-4147-A177-3AD203B41FA5}">
                          <a16:colId xmlns:a16="http://schemas.microsoft.com/office/drawing/2014/main" val="2352799032"/>
                        </a:ext>
                      </a:extLst>
                    </a:gridCol>
                  </a:tblGrid>
                  <a:tr h="370840">
                    <a:tc>
                      <a:txBody>
                        <a:bodyPr/>
                        <a:lstStyle/>
                        <a:p>
                          <a:pPr algn="ctr"/>
                          <a:r>
                            <a:rPr lang="en-US" dirty="0"/>
                            <a:t>Regressors</a:t>
                          </a:r>
                          <a:endParaRPr lang="en-IN" dirty="0"/>
                        </a:p>
                      </a:txBody>
                      <a:tcPr anchor="ctr"/>
                    </a:tc>
                    <a:tc>
                      <a:txBody>
                        <a:bodyPr/>
                        <a:lstStyle/>
                        <a:p>
                          <a:pPr algn="ctr"/>
                          <a:r>
                            <a:rPr lang="en-US" dirty="0"/>
                            <a:t>VIF</a:t>
                          </a:r>
                          <a:endParaRPr lang="en-IN" dirty="0"/>
                        </a:p>
                      </a:txBody>
                      <a:tcPr anchor="ctr"/>
                    </a:tc>
                    <a:extLst>
                      <a:ext uri="{0D108BD9-81ED-4DB2-BD59-A6C34878D82A}">
                        <a16:rowId xmlns:a16="http://schemas.microsoft.com/office/drawing/2014/main" val="17767102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m:oMathPara>
                          </a14:m>
                          <a:endParaRPr lang="en-IN" dirty="0"/>
                        </a:p>
                      </a:txBody>
                      <a:tcPr anchor="ctr"/>
                    </a:tc>
                    <a:tc>
                      <a:txBody>
                        <a:bodyPr/>
                        <a:lstStyle/>
                        <a:p>
                          <a:pPr algn="ctr"/>
                          <a:r>
                            <a:rPr lang="en-US" dirty="0"/>
                            <a:t>4.11</a:t>
                          </a:r>
                          <a:endParaRPr lang="en-IN" dirty="0"/>
                        </a:p>
                      </a:txBody>
                      <a:tcPr anchor="ctr"/>
                    </a:tc>
                    <a:extLst>
                      <a:ext uri="{0D108BD9-81ED-4DB2-BD59-A6C34878D82A}">
                        <a16:rowId xmlns:a16="http://schemas.microsoft.com/office/drawing/2014/main" val="5804357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m:oMathPara>
                          </a14:m>
                          <a:endParaRPr lang="en-IN" dirty="0"/>
                        </a:p>
                      </a:txBody>
                      <a:tcPr anchor="ctr"/>
                    </a:tc>
                    <a:tc>
                      <a:txBody>
                        <a:bodyPr/>
                        <a:lstStyle/>
                        <a:p>
                          <a:pPr algn="ctr"/>
                          <a:r>
                            <a:rPr lang="en-US" dirty="0">
                              <a:solidFill>
                                <a:srgbClr val="FF0000"/>
                              </a:solidFill>
                            </a:rPr>
                            <a:t>6.14</a:t>
                          </a:r>
                          <a:endParaRPr lang="en-IN" dirty="0">
                            <a:solidFill>
                              <a:srgbClr val="FF0000"/>
                            </a:solidFill>
                          </a:endParaRPr>
                        </a:p>
                      </a:txBody>
                      <a:tcPr anchor="ctr"/>
                    </a:tc>
                    <a:extLst>
                      <a:ext uri="{0D108BD9-81ED-4DB2-BD59-A6C34878D82A}">
                        <a16:rowId xmlns:a16="http://schemas.microsoft.com/office/drawing/2014/main" val="6543038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oMath>
                            </m:oMathPara>
                          </a14:m>
                          <a:endParaRPr lang="en-IN" dirty="0"/>
                        </a:p>
                      </a:txBody>
                      <a:tcPr anchor="ctr"/>
                    </a:tc>
                    <a:tc>
                      <a:txBody>
                        <a:bodyPr/>
                        <a:lstStyle/>
                        <a:p>
                          <a:pPr algn="ctr"/>
                          <a:r>
                            <a:rPr lang="en-US" dirty="0"/>
                            <a:t>3.97</a:t>
                          </a:r>
                          <a:endParaRPr lang="en-IN" dirty="0"/>
                        </a:p>
                      </a:txBody>
                      <a:tcPr anchor="ctr"/>
                    </a:tc>
                    <a:extLst>
                      <a:ext uri="{0D108BD9-81ED-4DB2-BD59-A6C34878D82A}">
                        <a16:rowId xmlns:a16="http://schemas.microsoft.com/office/drawing/2014/main" val="204467996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m:t>
                                    </m:r>
                                  </m:sub>
                                </m:sSub>
                              </m:oMath>
                            </m:oMathPara>
                          </a14:m>
                          <a:endParaRPr lang="en-IN" dirty="0"/>
                        </a:p>
                      </a:txBody>
                      <a:tcPr anchor="ctr"/>
                    </a:tc>
                    <a:tc>
                      <a:txBody>
                        <a:bodyPr/>
                        <a:lstStyle/>
                        <a:p>
                          <a:pPr algn="ctr"/>
                          <a:r>
                            <a:rPr lang="en-US" dirty="0">
                              <a:solidFill>
                                <a:srgbClr val="FF0000"/>
                              </a:solidFill>
                            </a:rPr>
                            <a:t>7.47</a:t>
                          </a:r>
                          <a:endParaRPr lang="en-IN" dirty="0">
                            <a:solidFill>
                              <a:srgbClr val="FF0000"/>
                            </a:solidFill>
                          </a:endParaRPr>
                        </a:p>
                      </a:txBody>
                      <a:tcPr anchor="ctr"/>
                    </a:tc>
                    <a:extLst>
                      <a:ext uri="{0D108BD9-81ED-4DB2-BD59-A6C34878D82A}">
                        <a16:rowId xmlns:a16="http://schemas.microsoft.com/office/drawing/2014/main" val="353866113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5</m:t>
                                    </m:r>
                                  </m:sub>
                                </m:sSub>
                              </m:oMath>
                            </m:oMathPara>
                          </a14:m>
                          <a:endParaRPr lang="en-IN" dirty="0"/>
                        </a:p>
                      </a:txBody>
                      <a:tcPr anchor="ctr"/>
                    </a:tc>
                    <a:tc>
                      <a:txBody>
                        <a:bodyPr/>
                        <a:lstStyle/>
                        <a:p>
                          <a:pPr algn="ctr"/>
                          <a:r>
                            <a:rPr lang="en-US" dirty="0"/>
                            <a:t>4.31</a:t>
                          </a:r>
                          <a:endParaRPr lang="en-IN" dirty="0"/>
                        </a:p>
                      </a:txBody>
                      <a:tcPr anchor="ctr"/>
                    </a:tc>
                    <a:extLst>
                      <a:ext uri="{0D108BD9-81ED-4DB2-BD59-A6C34878D82A}">
                        <a16:rowId xmlns:a16="http://schemas.microsoft.com/office/drawing/2014/main" val="168422323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6</m:t>
                                    </m:r>
                                  </m:sub>
                                </m:sSub>
                              </m:oMath>
                            </m:oMathPara>
                          </a14:m>
                          <a:endParaRPr lang="en-IN" dirty="0"/>
                        </a:p>
                      </a:txBody>
                      <a:tcPr anchor="ctr"/>
                    </a:tc>
                    <a:tc>
                      <a:txBody>
                        <a:bodyPr/>
                        <a:lstStyle/>
                        <a:p>
                          <a:pPr algn="ctr"/>
                          <a:r>
                            <a:rPr lang="en-US" dirty="0"/>
                            <a:t>4.86</a:t>
                          </a:r>
                          <a:endParaRPr lang="en-IN" dirty="0"/>
                        </a:p>
                      </a:txBody>
                      <a:tcPr anchor="ctr"/>
                    </a:tc>
                    <a:extLst>
                      <a:ext uri="{0D108BD9-81ED-4DB2-BD59-A6C34878D82A}">
                        <a16:rowId xmlns:a16="http://schemas.microsoft.com/office/drawing/2014/main" val="136523169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7</m:t>
                                    </m:r>
                                  </m:sub>
                                </m:sSub>
                              </m:oMath>
                            </m:oMathPara>
                          </a14:m>
                          <a:endParaRPr lang="en-IN" dirty="0"/>
                        </a:p>
                      </a:txBody>
                      <a:tcPr anchor="ctr"/>
                    </a:tc>
                    <a:tc>
                      <a:txBody>
                        <a:bodyPr/>
                        <a:lstStyle/>
                        <a:p>
                          <a:pPr algn="ctr"/>
                          <a:r>
                            <a:rPr lang="en-US" dirty="0"/>
                            <a:t>3.99</a:t>
                          </a:r>
                          <a:endParaRPr lang="en-IN" dirty="0"/>
                        </a:p>
                      </a:txBody>
                      <a:tcPr anchor="ctr"/>
                    </a:tc>
                    <a:extLst>
                      <a:ext uri="{0D108BD9-81ED-4DB2-BD59-A6C34878D82A}">
                        <a16:rowId xmlns:a16="http://schemas.microsoft.com/office/drawing/2014/main" val="330691038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8</m:t>
                                    </m:r>
                                  </m:sub>
                                </m:sSub>
                              </m:oMath>
                            </m:oMathPara>
                          </a14:m>
                          <a:endParaRPr lang="en-IN" dirty="0"/>
                        </a:p>
                      </a:txBody>
                      <a:tcPr anchor="ctr"/>
                    </a:tc>
                    <a:tc>
                      <a:txBody>
                        <a:bodyPr/>
                        <a:lstStyle/>
                        <a:p>
                          <a:pPr algn="ctr"/>
                          <a:r>
                            <a:rPr lang="en-US" dirty="0"/>
                            <a:t>1.66</a:t>
                          </a:r>
                          <a:endParaRPr lang="en-IN" dirty="0"/>
                        </a:p>
                      </a:txBody>
                      <a:tcPr anchor="ctr"/>
                    </a:tc>
                    <a:extLst>
                      <a:ext uri="{0D108BD9-81ED-4DB2-BD59-A6C34878D82A}">
                        <a16:rowId xmlns:a16="http://schemas.microsoft.com/office/drawing/2014/main" val="295207826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9</m:t>
                                    </m:r>
                                  </m:sub>
                                </m:sSub>
                              </m:oMath>
                            </m:oMathPara>
                          </a14:m>
                          <a:endParaRPr lang="en-IN" dirty="0"/>
                        </a:p>
                      </a:txBody>
                      <a:tcPr anchor="ctr"/>
                    </a:tc>
                    <a:tc>
                      <a:txBody>
                        <a:bodyPr/>
                        <a:lstStyle/>
                        <a:p>
                          <a:pPr algn="ctr"/>
                          <a:r>
                            <a:rPr lang="en-US" dirty="0">
                              <a:solidFill>
                                <a:srgbClr val="FF0000"/>
                              </a:solidFill>
                            </a:rPr>
                            <a:t>6.78</a:t>
                          </a:r>
                          <a:endParaRPr lang="en-IN" dirty="0">
                            <a:solidFill>
                              <a:srgbClr val="FF0000"/>
                            </a:solidFill>
                          </a:endParaRPr>
                        </a:p>
                      </a:txBody>
                      <a:tcPr anchor="ctr"/>
                    </a:tc>
                    <a:extLst>
                      <a:ext uri="{0D108BD9-81ED-4DB2-BD59-A6C34878D82A}">
                        <a16:rowId xmlns:a16="http://schemas.microsoft.com/office/drawing/2014/main" val="388874294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oMath>
                            </m:oMathPara>
                          </a14:m>
                          <a:endParaRPr lang="en-IN" dirty="0"/>
                        </a:p>
                      </a:txBody>
                      <a:tcPr anchor="ctr"/>
                    </a:tc>
                    <a:tc>
                      <a:txBody>
                        <a:bodyPr/>
                        <a:lstStyle/>
                        <a:p>
                          <a:pPr algn="ctr"/>
                          <a:r>
                            <a:rPr lang="en-US" dirty="0"/>
                            <a:t>2.84</a:t>
                          </a:r>
                          <a:endParaRPr lang="en-IN" dirty="0"/>
                        </a:p>
                      </a:txBody>
                      <a:tcPr anchor="ctr"/>
                    </a:tc>
                    <a:extLst>
                      <a:ext uri="{0D108BD9-81ED-4DB2-BD59-A6C34878D82A}">
                        <a16:rowId xmlns:a16="http://schemas.microsoft.com/office/drawing/2014/main" val="8295582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11</m:t>
                                    </m:r>
                                  </m:sub>
                                </m:sSub>
                              </m:oMath>
                            </m:oMathPara>
                          </a14:m>
                          <a:endParaRPr lang="en-IN" dirty="0"/>
                        </a:p>
                      </a:txBody>
                      <a:tcPr anchor="ctr"/>
                    </a:tc>
                    <a:tc>
                      <a:txBody>
                        <a:bodyPr/>
                        <a:lstStyle/>
                        <a:p>
                          <a:pPr algn="ctr"/>
                          <a:r>
                            <a:rPr lang="en-US" dirty="0">
                              <a:solidFill>
                                <a:srgbClr val="FF0000"/>
                              </a:solidFill>
                            </a:rPr>
                            <a:t>8.72</a:t>
                          </a:r>
                          <a:endParaRPr lang="en-IN" dirty="0">
                            <a:solidFill>
                              <a:srgbClr val="FF0000"/>
                            </a:solidFill>
                          </a:endParaRPr>
                        </a:p>
                      </a:txBody>
                      <a:tcPr anchor="ctr"/>
                    </a:tc>
                    <a:extLst>
                      <a:ext uri="{0D108BD9-81ED-4DB2-BD59-A6C34878D82A}">
                        <a16:rowId xmlns:a16="http://schemas.microsoft.com/office/drawing/2014/main" val="313824668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12</m:t>
                                    </m:r>
                                  </m:sub>
                                </m:sSub>
                              </m:oMath>
                            </m:oMathPara>
                          </a14:m>
                          <a:endParaRPr lang="en-IN" dirty="0"/>
                        </a:p>
                      </a:txBody>
                      <a:tcPr anchor="ctr"/>
                    </a:tc>
                    <a:tc>
                      <a:txBody>
                        <a:bodyPr/>
                        <a:lstStyle/>
                        <a:p>
                          <a:pPr algn="ctr"/>
                          <a:r>
                            <a:rPr lang="en-US" dirty="0">
                              <a:solidFill>
                                <a:srgbClr val="FF0000"/>
                              </a:solidFill>
                            </a:rPr>
                            <a:t>98.64</a:t>
                          </a:r>
                          <a:endParaRPr lang="en-IN" dirty="0">
                            <a:solidFill>
                              <a:srgbClr val="FF0000"/>
                            </a:solidFill>
                          </a:endParaRPr>
                        </a:p>
                      </a:txBody>
                      <a:tcPr anchor="ctr"/>
                    </a:tc>
                    <a:extLst>
                      <a:ext uri="{0D108BD9-81ED-4DB2-BD59-A6C34878D82A}">
                        <a16:rowId xmlns:a16="http://schemas.microsoft.com/office/drawing/2014/main" val="4499551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13</m:t>
                                    </m:r>
                                  </m:sub>
                                </m:sSub>
                              </m:oMath>
                            </m:oMathPara>
                          </a14:m>
                          <a:endParaRPr lang="en-IN" dirty="0"/>
                        </a:p>
                      </a:txBody>
                      <a:tcPr anchor="ctr"/>
                    </a:tc>
                    <a:tc>
                      <a:txBody>
                        <a:bodyPr/>
                        <a:lstStyle/>
                        <a:p>
                          <a:pPr algn="ctr"/>
                          <a:r>
                            <a:rPr lang="en-US" dirty="0">
                              <a:solidFill>
                                <a:srgbClr val="FF0000"/>
                              </a:solidFill>
                            </a:rPr>
                            <a:t>104.98</a:t>
                          </a:r>
                          <a:endParaRPr lang="en-IN" dirty="0">
                            <a:solidFill>
                              <a:srgbClr val="FF0000"/>
                            </a:solidFill>
                          </a:endParaRPr>
                        </a:p>
                      </a:txBody>
                      <a:tcPr anchor="ctr"/>
                    </a:tc>
                    <a:extLst>
                      <a:ext uri="{0D108BD9-81ED-4DB2-BD59-A6C34878D82A}">
                        <a16:rowId xmlns:a16="http://schemas.microsoft.com/office/drawing/2014/main" val="21409256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14</m:t>
                                    </m:r>
                                  </m:sub>
                                </m:sSub>
                              </m:oMath>
                            </m:oMathPara>
                          </a14:m>
                          <a:endParaRPr lang="en-IN" dirty="0"/>
                        </a:p>
                      </a:txBody>
                      <a:tcPr anchor="ctr"/>
                    </a:tc>
                    <a:tc>
                      <a:txBody>
                        <a:bodyPr/>
                        <a:lstStyle/>
                        <a:p>
                          <a:pPr algn="ctr"/>
                          <a:r>
                            <a:rPr lang="en-US" dirty="0"/>
                            <a:t>4.23</a:t>
                          </a:r>
                          <a:endParaRPr lang="en-IN" dirty="0"/>
                        </a:p>
                      </a:txBody>
                      <a:tcPr anchor="ctr"/>
                    </a:tc>
                    <a:extLst>
                      <a:ext uri="{0D108BD9-81ED-4DB2-BD59-A6C34878D82A}">
                        <a16:rowId xmlns:a16="http://schemas.microsoft.com/office/drawing/2014/main" val="387330889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15</m:t>
                                    </m:r>
                                  </m:sub>
                                </m:sSub>
                              </m:oMath>
                            </m:oMathPara>
                          </a14:m>
                          <a:endParaRPr lang="en-IN" dirty="0"/>
                        </a:p>
                      </a:txBody>
                      <a:tcPr anchor="ctr"/>
                    </a:tc>
                    <a:tc>
                      <a:txBody>
                        <a:bodyPr/>
                        <a:lstStyle/>
                        <a:p>
                          <a:pPr algn="ctr"/>
                          <a:r>
                            <a:rPr lang="en-US" dirty="0"/>
                            <a:t>1.91</a:t>
                          </a:r>
                          <a:endParaRPr lang="en-IN" dirty="0"/>
                        </a:p>
                      </a:txBody>
                      <a:tcPr anchor="ctr"/>
                    </a:tc>
                    <a:extLst>
                      <a:ext uri="{0D108BD9-81ED-4DB2-BD59-A6C34878D82A}">
                        <a16:rowId xmlns:a16="http://schemas.microsoft.com/office/drawing/2014/main" val="1409508856"/>
                      </a:ext>
                    </a:extLst>
                  </a:tr>
                </a:tbl>
              </a:graphicData>
            </a:graphic>
          </p:graphicFrame>
        </mc:Choice>
        <mc:Fallback xmlns="">
          <p:graphicFrame>
            <p:nvGraphicFramePr>
              <p:cNvPr id="8" name="Table 8">
                <a:extLst>
                  <a:ext uri="{FF2B5EF4-FFF2-40B4-BE49-F238E27FC236}">
                    <a16:creationId xmlns:a16="http://schemas.microsoft.com/office/drawing/2014/main" id="{858B6D4A-DCAA-44AC-9C54-FE1D70136C2C}"/>
                  </a:ext>
                </a:extLst>
              </p:cNvPr>
              <p:cNvGraphicFramePr>
                <a:graphicFrameLocks noGrp="1"/>
              </p:cNvGraphicFramePr>
              <p:nvPr>
                <p:extLst>
                  <p:ext uri="{D42A27DB-BD31-4B8C-83A1-F6EECF244321}">
                    <p14:modId xmlns:p14="http://schemas.microsoft.com/office/powerpoint/2010/main" val="3809110930"/>
                  </p:ext>
                </p:extLst>
              </p:nvPr>
            </p:nvGraphicFramePr>
            <p:xfrm>
              <a:off x="8395855" y="534267"/>
              <a:ext cx="2660072" cy="593344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val="192165944"/>
                        </a:ext>
                      </a:extLst>
                    </a:gridCol>
                    <a:gridCol w="1177636">
                      <a:extLst>
                        <a:ext uri="{9D8B030D-6E8A-4147-A177-3AD203B41FA5}">
                          <a16:colId xmlns:a16="http://schemas.microsoft.com/office/drawing/2014/main" val="2352799032"/>
                        </a:ext>
                      </a:extLst>
                    </a:gridCol>
                  </a:tblGrid>
                  <a:tr h="370840">
                    <a:tc>
                      <a:txBody>
                        <a:bodyPr/>
                        <a:lstStyle/>
                        <a:p>
                          <a:pPr algn="ctr"/>
                          <a:r>
                            <a:rPr lang="en-US" dirty="0"/>
                            <a:t>Regressors</a:t>
                          </a:r>
                          <a:endParaRPr lang="en-IN" dirty="0"/>
                        </a:p>
                      </a:txBody>
                      <a:tcPr anchor="ctr"/>
                    </a:tc>
                    <a:tc>
                      <a:txBody>
                        <a:bodyPr/>
                        <a:lstStyle/>
                        <a:p>
                          <a:pPr algn="ctr"/>
                          <a:r>
                            <a:rPr lang="en-US" dirty="0"/>
                            <a:t>VIF</a:t>
                          </a:r>
                          <a:endParaRPr lang="en-IN" dirty="0"/>
                        </a:p>
                      </a:txBody>
                      <a:tcPr anchor="ctr"/>
                    </a:tc>
                    <a:extLst>
                      <a:ext uri="{0D108BD9-81ED-4DB2-BD59-A6C34878D82A}">
                        <a16:rowId xmlns:a16="http://schemas.microsoft.com/office/drawing/2014/main" val="177671022"/>
                      </a:ext>
                    </a:extLst>
                  </a:tr>
                  <a:tr h="370840">
                    <a:tc>
                      <a:txBody>
                        <a:bodyPr/>
                        <a:lstStyle/>
                        <a:p>
                          <a:endParaRPr lang="en-US"/>
                        </a:p>
                      </a:txBody>
                      <a:tcPr anchor="ctr">
                        <a:blipFill>
                          <a:blip r:embed="rId3"/>
                          <a:stretch>
                            <a:fillRect l="-410" t="-108197" r="-80738" b="-1421311"/>
                          </a:stretch>
                        </a:blipFill>
                      </a:tcPr>
                    </a:tc>
                    <a:tc>
                      <a:txBody>
                        <a:bodyPr/>
                        <a:lstStyle/>
                        <a:p>
                          <a:pPr algn="ctr"/>
                          <a:r>
                            <a:rPr lang="en-US" dirty="0"/>
                            <a:t>4.11</a:t>
                          </a:r>
                          <a:endParaRPr lang="en-IN" dirty="0"/>
                        </a:p>
                      </a:txBody>
                      <a:tcPr anchor="ctr"/>
                    </a:tc>
                    <a:extLst>
                      <a:ext uri="{0D108BD9-81ED-4DB2-BD59-A6C34878D82A}">
                        <a16:rowId xmlns:a16="http://schemas.microsoft.com/office/drawing/2014/main" val="580435761"/>
                      </a:ext>
                    </a:extLst>
                  </a:tr>
                  <a:tr h="370840">
                    <a:tc>
                      <a:txBody>
                        <a:bodyPr/>
                        <a:lstStyle/>
                        <a:p>
                          <a:endParaRPr lang="en-US"/>
                        </a:p>
                      </a:txBody>
                      <a:tcPr anchor="ctr">
                        <a:blipFill>
                          <a:blip r:embed="rId3"/>
                          <a:stretch>
                            <a:fillRect l="-410" t="-208197" r="-80738" b="-1321311"/>
                          </a:stretch>
                        </a:blipFill>
                      </a:tcPr>
                    </a:tc>
                    <a:tc>
                      <a:txBody>
                        <a:bodyPr/>
                        <a:lstStyle/>
                        <a:p>
                          <a:pPr algn="ctr"/>
                          <a:r>
                            <a:rPr lang="en-US" dirty="0">
                              <a:solidFill>
                                <a:srgbClr val="FF0000"/>
                              </a:solidFill>
                            </a:rPr>
                            <a:t>6.14</a:t>
                          </a:r>
                          <a:endParaRPr lang="en-IN" dirty="0">
                            <a:solidFill>
                              <a:srgbClr val="FF0000"/>
                            </a:solidFill>
                          </a:endParaRPr>
                        </a:p>
                      </a:txBody>
                      <a:tcPr anchor="ctr"/>
                    </a:tc>
                    <a:extLst>
                      <a:ext uri="{0D108BD9-81ED-4DB2-BD59-A6C34878D82A}">
                        <a16:rowId xmlns:a16="http://schemas.microsoft.com/office/drawing/2014/main" val="654303871"/>
                      </a:ext>
                    </a:extLst>
                  </a:tr>
                  <a:tr h="370840">
                    <a:tc>
                      <a:txBody>
                        <a:bodyPr/>
                        <a:lstStyle/>
                        <a:p>
                          <a:endParaRPr lang="en-US"/>
                        </a:p>
                      </a:txBody>
                      <a:tcPr anchor="ctr">
                        <a:blipFill>
                          <a:blip r:embed="rId3"/>
                          <a:stretch>
                            <a:fillRect l="-410" t="-308197" r="-80738" b="-1221311"/>
                          </a:stretch>
                        </a:blipFill>
                      </a:tcPr>
                    </a:tc>
                    <a:tc>
                      <a:txBody>
                        <a:bodyPr/>
                        <a:lstStyle/>
                        <a:p>
                          <a:pPr algn="ctr"/>
                          <a:r>
                            <a:rPr lang="en-US" dirty="0"/>
                            <a:t>3.97</a:t>
                          </a:r>
                          <a:endParaRPr lang="en-IN" dirty="0"/>
                        </a:p>
                      </a:txBody>
                      <a:tcPr anchor="ctr"/>
                    </a:tc>
                    <a:extLst>
                      <a:ext uri="{0D108BD9-81ED-4DB2-BD59-A6C34878D82A}">
                        <a16:rowId xmlns:a16="http://schemas.microsoft.com/office/drawing/2014/main" val="2044679965"/>
                      </a:ext>
                    </a:extLst>
                  </a:tr>
                  <a:tr h="370840">
                    <a:tc>
                      <a:txBody>
                        <a:bodyPr/>
                        <a:lstStyle/>
                        <a:p>
                          <a:endParaRPr lang="en-US"/>
                        </a:p>
                      </a:txBody>
                      <a:tcPr anchor="ctr">
                        <a:blipFill>
                          <a:blip r:embed="rId3"/>
                          <a:stretch>
                            <a:fillRect l="-410" t="-415000" r="-80738" b="-1141667"/>
                          </a:stretch>
                        </a:blipFill>
                      </a:tcPr>
                    </a:tc>
                    <a:tc>
                      <a:txBody>
                        <a:bodyPr/>
                        <a:lstStyle/>
                        <a:p>
                          <a:pPr algn="ctr"/>
                          <a:r>
                            <a:rPr lang="en-US" dirty="0">
                              <a:solidFill>
                                <a:srgbClr val="FF0000"/>
                              </a:solidFill>
                            </a:rPr>
                            <a:t>7.47</a:t>
                          </a:r>
                          <a:endParaRPr lang="en-IN" dirty="0">
                            <a:solidFill>
                              <a:srgbClr val="FF0000"/>
                            </a:solidFill>
                          </a:endParaRPr>
                        </a:p>
                      </a:txBody>
                      <a:tcPr anchor="ctr"/>
                    </a:tc>
                    <a:extLst>
                      <a:ext uri="{0D108BD9-81ED-4DB2-BD59-A6C34878D82A}">
                        <a16:rowId xmlns:a16="http://schemas.microsoft.com/office/drawing/2014/main" val="3538661137"/>
                      </a:ext>
                    </a:extLst>
                  </a:tr>
                  <a:tr h="370840">
                    <a:tc>
                      <a:txBody>
                        <a:bodyPr/>
                        <a:lstStyle/>
                        <a:p>
                          <a:endParaRPr lang="en-US"/>
                        </a:p>
                      </a:txBody>
                      <a:tcPr anchor="ctr">
                        <a:blipFill>
                          <a:blip r:embed="rId3"/>
                          <a:stretch>
                            <a:fillRect l="-410" t="-506557" r="-80738" b="-1022951"/>
                          </a:stretch>
                        </a:blipFill>
                      </a:tcPr>
                    </a:tc>
                    <a:tc>
                      <a:txBody>
                        <a:bodyPr/>
                        <a:lstStyle/>
                        <a:p>
                          <a:pPr algn="ctr"/>
                          <a:r>
                            <a:rPr lang="en-US" dirty="0"/>
                            <a:t>4.31</a:t>
                          </a:r>
                          <a:endParaRPr lang="en-IN" dirty="0"/>
                        </a:p>
                      </a:txBody>
                      <a:tcPr anchor="ctr"/>
                    </a:tc>
                    <a:extLst>
                      <a:ext uri="{0D108BD9-81ED-4DB2-BD59-A6C34878D82A}">
                        <a16:rowId xmlns:a16="http://schemas.microsoft.com/office/drawing/2014/main" val="1684223233"/>
                      </a:ext>
                    </a:extLst>
                  </a:tr>
                  <a:tr h="370840">
                    <a:tc>
                      <a:txBody>
                        <a:bodyPr/>
                        <a:lstStyle/>
                        <a:p>
                          <a:endParaRPr lang="en-US"/>
                        </a:p>
                      </a:txBody>
                      <a:tcPr anchor="ctr">
                        <a:blipFill>
                          <a:blip r:embed="rId3"/>
                          <a:stretch>
                            <a:fillRect l="-410" t="-606557" r="-80738" b="-922951"/>
                          </a:stretch>
                        </a:blipFill>
                      </a:tcPr>
                    </a:tc>
                    <a:tc>
                      <a:txBody>
                        <a:bodyPr/>
                        <a:lstStyle/>
                        <a:p>
                          <a:pPr algn="ctr"/>
                          <a:r>
                            <a:rPr lang="en-US" dirty="0"/>
                            <a:t>4.86</a:t>
                          </a:r>
                          <a:endParaRPr lang="en-IN" dirty="0"/>
                        </a:p>
                      </a:txBody>
                      <a:tcPr anchor="ctr"/>
                    </a:tc>
                    <a:extLst>
                      <a:ext uri="{0D108BD9-81ED-4DB2-BD59-A6C34878D82A}">
                        <a16:rowId xmlns:a16="http://schemas.microsoft.com/office/drawing/2014/main" val="1365231695"/>
                      </a:ext>
                    </a:extLst>
                  </a:tr>
                  <a:tr h="370840">
                    <a:tc>
                      <a:txBody>
                        <a:bodyPr/>
                        <a:lstStyle/>
                        <a:p>
                          <a:endParaRPr lang="en-US"/>
                        </a:p>
                      </a:txBody>
                      <a:tcPr anchor="ctr">
                        <a:blipFill>
                          <a:blip r:embed="rId3"/>
                          <a:stretch>
                            <a:fillRect l="-410" t="-706557" r="-80738" b="-822951"/>
                          </a:stretch>
                        </a:blipFill>
                      </a:tcPr>
                    </a:tc>
                    <a:tc>
                      <a:txBody>
                        <a:bodyPr/>
                        <a:lstStyle/>
                        <a:p>
                          <a:pPr algn="ctr"/>
                          <a:r>
                            <a:rPr lang="en-US" dirty="0"/>
                            <a:t>3.99</a:t>
                          </a:r>
                          <a:endParaRPr lang="en-IN" dirty="0"/>
                        </a:p>
                      </a:txBody>
                      <a:tcPr anchor="ctr"/>
                    </a:tc>
                    <a:extLst>
                      <a:ext uri="{0D108BD9-81ED-4DB2-BD59-A6C34878D82A}">
                        <a16:rowId xmlns:a16="http://schemas.microsoft.com/office/drawing/2014/main" val="3306910389"/>
                      </a:ext>
                    </a:extLst>
                  </a:tr>
                  <a:tr h="370840">
                    <a:tc>
                      <a:txBody>
                        <a:bodyPr/>
                        <a:lstStyle/>
                        <a:p>
                          <a:endParaRPr lang="en-US"/>
                        </a:p>
                      </a:txBody>
                      <a:tcPr anchor="ctr">
                        <a:blipFill>
                          <a:blip r:embed="rId3"/>
                          <a:stretch>
                            <a:fillRect l="-410" t="-806557" r="-80738" b="-722951"/>
                          </a:stretch>
                        </a:blipFill>
                      </a:tcPr>
                    </a:tc>
                    <a:tc>
                      <a:txBody>
                        <a:bodyPr/>
                        <a:lstStyle/>
                        <a:p>
                          <a:pPr algn="ctr"/>
                          <a:r>
                            <a:rPr lang="en-US" dirty="0"/>
                            <a:t>1.66</a:t>
                          </a:r>
                          <a:endParaRPr lang="en-IN" dirty="0"/>
                        </a:p>
                      </a:txBody>
                      <a:tcPr anchor="ctr"/>
                    </a:tc>
                    <a:extLst>
                      <a:ext uri="{0D108BD9-81ED-4DB2-BD59-A6C34878D82A}">
                        <a16:rowId xmlns:a16="http://schemas.microsoft.com/office/drawing/2014/main" val="2952078265"/>
                      </a:ext>
                    </a:extLst>
                  </a:tr>
                  <a:tr h="370840">
                    <a:tc>
                      <a:txBody>
                        <a:bodyPr/>
                        <a:lstStyle/>
                        <a:p>
                          <a:endParaRPr lang="en-US"/>
                        </a:p>
                      </a:txBody>
                      <a:tcPr anchor="ctr">
                        <a:blipFill>
                          <a:blip r:embed="rId3"/>
                          <a:stretch>
                            <a:fillRect l="-410" t="-906557" r="-80738" b="-622951"/>
                          </a:stretch>
                        </a:blipFill>
                      </a:tcPr>
                    </a:tc>
                    <a:tc>
                      <a:txBody>
                        <a:bodyPr/>
                        <a:lstStyle/>
                        <a:p>
                          <a:pPr algn="ctr"/>
                          <a:r>
                            <a:rPr lang="en-US" dirty="0">
                              <a:solidFill>
                                <a:srgbClr val="FF0000"/>
                              </a:solidFill>
                            </a:rPr>
                            <a:t>6.78</a:t>
                          </a:r>
                          <a:endParaRPr lang="en-IN" dirty="0">
                            <a:solidFill>
                              <a:srgbClr val="FF0000"/>
                            </a:solidFill>
                          </a:endParaRPr>
                        </a:p>
                      </a:txBody>
                      <a:tcPr anchor="ctr"/>
                    </a:tc>
                    <a:extLst>
                      <a:ext uri="{0D108BD9-81ED-4DB2-BD59-A6C34878D82A}">
                        <a16:rowId xmlns:a16="http://schemas.microsoft.com/office/drawing/2014/main" val="3888742943"/>
                      </a:ext>
                    </a:extLst>
                  </a:tr>
                  <a:tr h="370840">
                    <a:tc>
                      <a:txBody>
                        <a:bodyPr/>
                        <a:lstStyle/>
                        <a:p>
                          <a:endParaRPr lang="en-US"/>
                        </a:p>
                      </a:txBody>
                      <a:tcPr anchor="ctr">
                        <a:blipFill>
                          <a:blip r:embed="rId3"/>
                          <a:stretch>
                            <a:fillRect l="-410" t="-1006557" r="-80738" b="-522951"/>
                          </a:stretch>
                        </a:blipFill>
                      </a:tcPr>
                    </a:tc>
                    <a:tc>
                      <a:txBody>
                        <a:bodyPr/>
                        <a:lstStyle/>
                        <a:p>
                          <a:pPr algn="ctr"/>
                          <a:r>
                            <a:rPr lang="en-US" dirty="0"/>
                            <a:t>2.84</a:t>
                          </a:r>
                          <a:endParaRPr lang="en-IN" dirty="0"/>
                        </a:p>
                      </a:txBody>
                      <a:tcPr anchor="ctr"/>
                    </a:tc>
                    <a:extLst>
                      <a:ext uri="{0D108BD9-81ED-4DB2-BD59-A6C34878D82A}">
                        <a16:rowId xmlns:a16="http://schemas.microsoft.com/office/drawing/2014/main" val="829558252"/>
                      </a:ext>
                    </a:extLst>
                  </a:tr>
                  <a:tr h="370840">
                    <a:tc>
                      <a:txBody>
                        <a:bodyPr/>
                        <a:lstStyle/>
                        <a:p>
                          <a:endParaRPr lang="en-US"/>
                        </a:p>
                      </a:txBody>
                      <a:tcPr anchor="ctr">
                        <a:blipFill>
                          <a:blip r:embed="rId3"/>
                          <a:stretch>
                            <a:fillRect l="-410" t="-1106557" r="-80738" b="-422951"/>
                          </a:stretch>
                        </a:blipFill>
                      </a:tcPr>
                    </a:tc>
                    <a:tc>
                      <a:txBody>
                        <a:bodyPr/>
                        <a:lstStyle/>
                        <a:p>
                          <a:pPr algn="ctr"/>
                          <a:r>
                            <a:rPr lang="en-US" dirty="0">
                              <a:solidFill>
                                <a:srgbClr val="FF0000"/>
                              </a:solidFill>
                            </a:rPr>
                            <a:t>8.72</a:t>
                          </a:r>
                          <a:endParaRPr lang="en-IN" dirty="0">
                            <a:solidFill>
                              <a:srgbClr val="FF0000"/>
                            </a:solidFill>
                          </a:endParaRPr>
                        </a:p>
                      </a:txBody>
                      <a:tcPr anchor="ctr"/>
                    </a:tc>
                    <a:extLst>
                      <a:ext uri="{0D108BD9-81ED-4DB2-BD59-A6C34878D82A}">
                        <a16:rowId xmlns:a16="http://schemas.microsoft.com/office/drawing/2014/main" val="3138246689"/>
                      </a:ext>
                    </a:extLst>
                  </a:tr>
                  <a:tr h="370840">
                    <a:tc>
                      <a:txBody>
                        <a:bodyPr/>
                        <a:lstStyle/>
                        <a:p>
                          <a:endParaRPr lang="en-US"/>
                        </a:p>
                      </a:txBody>
                      <a:tcPr anchor="ctr">
                        <a:blipFill>
                          <a:blip r:embed="rId3"/>
                          <a:stretch>
                            <a:fillRect l="-410" t="-1226667" r="-80738" b="-330000"/>
                          </a:stretch>
                        </a:blipFill>
                      </a:tcPr>
                    </a:tc>
                    <a:tc>
                      <a:txBody>
                        <a:bodyPr/>
                        <a:lstStyle/>
                        <a:p>
                          <a:pPr algn="ctr"/>
                          <a:r>
                            <a:rPr lang="en-US" dirty="0">
                              <a:solidFill>
                                <a:srgbClr val="FF0000"/>
                              </a:solidFill>
                            </a:rPr>
                            <a:t>98.64</a:t>
                          </a:r>
                          <a:endParaRPr lang="en-IN" dirty="0">
                            <a:solidFill>
                              <a:srgbClr val="FF0000"/>
                            </a:solidFill>
                          </a:endParaRPr>
                        </a:p>
                      </a:txBody>
                      <a:tcPr anchor="ctr"/>
                    </a:tc>
                    <a:extLst>
                      <a:ext uri="{0D108BD9-81ED-4DB2-BD59-A6C34878D82A}">
                        <a16:rowId xmlns:a16="http://schemas.microsoft.com/office/drawing/2014/main" val="449955146"/>
                      </a:ext>
                    </a:extLst>
                  </a:tr>
                  <a:tr h="370840">
                    <a:tc>
                      <a:txBody>
                        <a:bodyPr/>
                        <a:lstStyle/>
                        <a:p>
                          <a:endParaRPr lang="en-US"/>
                        </a:p>
                      </a:txBody>
                      <a:tcPr anchor="ctr">
                        <a:blipFill>
                          <a:blip r:embed="rId3"/>
                          <a:stretch>
                            <a:fillRect l="-410" t="-1304918" r="-80738" b="-224590"/>
                          </a:stretch>
                        </a:blipFill>
                      </a:tcPr>
                    </a:tc>
                    <a:tc>
                      <a:txBody>
                        <a:bodyPr/>
                        <a:lstStyle/>
                        <a:p>
                          <a:pPr algn="ctr"/>
                          <a:r>
                            <a:rPr lang="en-US" dirty="0">
                              <a:solidFill>
                                <a:srgbClr val="FF0000"/>
                              </a:solidFill>
                            </a:rPr>
                            <a:t>104.98</a:t>
                          </a:r>
                          <a:endParaRPr lang="en-IN" dirty="0">
                            <a:solidFill>
                              <a:srgbClr val="FF0000"/>
                            </a:solidFill>
                          </a:endParaRPr>
                        </a:p>
                      </a:txBody>
                      <a:tcPr anchor="ctr"/>
                    </a:tc>
                    <a:extLst>
                      <a:ext uri="{0D108BD9-81ED-4DB2-BD59-A6C34878D82A}">
                        <a16:rowId xmlns:a16="http://schemas.microsoft.com/office/drawing/2014/main" val="2140925651"/>
                      </a:ext>
                    </a:extLst>
                  </a:tr>
                  <a:tr h="370840">
                    <a:tc>
                      <a:txBody>
                        <a:bodyPr/>
                        <a:lstStyle/>
                        <a:p>
                          <a:endParaRPr lang="en-US"/>
                        </a:p>
                      </a:txBody>
                      <a:tcPr anchor="ctr">
                        <a:blipFill>
                          <a:blip r:embed="rId3"/>
                          <a:stretch>
                            <a:fillRect l="-410" t="-1404918" r="-80738" b="-124590"/>
                          </a:stretch>
                        </a:blipFill>
                      </a:tcPr>
                    </a:tc>
                    <a:tc>
                      <a:txBody>
                        <a:bodyPr/>
                        <a:lstStyle/>
                        <a:p>
                          <a:pPr algn="ctr"/>
                          <a:r>
                            <a:rPr lang="en-US" dirty="0"/>
                            <a:t>4.23</a:t>
                          </a:r>
                          <a:endParaRPr lang="en-IN" dirty="0"/>
                        </a:p>
                      </a:txBody>
                      <a:tcPr anchor="ctr"/>
                    </a:tc>
                    <a:extLst>
                      <a:ext uri="{0D108BD9-81ED-4DB2-BD59-A6C34878D82A}">
                        <a16:rowId xmlns:a16="http://schemas.microsoft.com/office/drawing/2014/main" val="3873308893"/>
                      </a:ext>
                    </a:extLst>
                  </a:tr>
                  <a:tr h="370840">
                    <a:tc>
                      <a:txBody>
                        <a:bodyPr/>
                        <a:lstStyle/>
                        <a:p>
                          <a:endParaRPr lang="en-US"/>
                        </a:p>
                      </a:txBody>
                      <a:tcPr anchor="ctr">
                        <a:blipFill>
                          <a:blip r:embed="rId3"/>
                          <a:stretch>
                            <a:fillRect l="-410" t="-1504918" r="-80738" b="-24590"/>
                          </a:stretch>
                        </a:blipFill>
                      </a:tcPr>
                    </a:tc>
                    <a:tc>
                      <a:txBody>
                        <a:bodyPr/>
                        <a:lstStyle/>
                        <a:p>
                          <a:pPr algn="ctr"/>
                          <a:r>
                            <a:rPr lang="en-US" dirty="0"/>
                            <a:t>1.91</a:t>
                          </a:r>
                          <a:endParaRPr lang="en-IN" dirty="0"/>
                        </a:p>
                      </a:txBody>
                      <a:tcPr anchor="ctr"/>
                    </a:tc>
                    <a:extLst>
                      <a:ext uri="{0D108BD9-81ED-4DB2-BD59-A6C34878D82A}">
                        <a16:rowId xmlns:a16="http://schemas.microsoft.com/office/drawing/2014/main" val="1409508856"/>
                      </a:ext>
                    </a:extLst>
                  </a:tr>
                </a:tbl>
              </a:graphicData>
            </a:graphic>
          </p:graphicFrame>
        </mc:Fallback>
      </mc:AlternateContent>
      <p:sp>
        <p:nvSpPr>
          <p:cNvPr id="9" name="Title 1">
            <a:extLst>
              <a:ext uri="{FF2B5EF4-FFF2-40B4-BE49-F238E27FC236}">
                <a16:creationId xmlns:a16="http://schemas.microsoft.com/office/drawing/2014/main" id="{3E321B7C-EB2A-4821-AAC5-B02E3E3B8BF7}"/>
              </a:ext>
            </a:extLst>
          </p:cNvPr>
          <p:cNvSpPr>
            <a:spLocks noGrp="1"/>
          </p:cNvSpPr>
          <p:nvPr>
            <p:ph type="title"/>
          </p:nvPr>
        </p:nvSpPr>
        <p:spPr>
          <a:xfrm>
            <a:off x="677334" y="609600"/>
            <a:ext cx="8596668" cy="1320800"/>
          </a:xfrm>
        </p:spPr>
        <p:txBody>
          <a:bodyPr>
            <a:normAutofit/>
          </a:bodyPr>
          <a:lstStyle/>
          <a:p>
            <a:r>
              <a:rPr lang="en-IN" u="sng" dirty="0">
                <a:effectLst>
                  <a:outerShdw blurRad="38100" dist="38100" dir="2700000" algn="tl">
                    <a:srgbClr val="000000">
                      <a:alpha val="43137"/>
                    </a:srgbClr>
                  </a:outerShdw>
                </a:effectLst>
                <a:latin typeface="+mn-lt"/>
              </a:rPr>
              <a:t>Multicollinearity Diagnosis:</a:t>
            </a:r>
            <a:endParaRPr lang="en-IN" dirty="0">
              <a:latin typeface="+mn-lt"/>
            </a:endParaRPr>
          </a:p>
        </p:txBody>
      </p:sp>
    </p:spTree>
    <p:extLst>
      <p:ext uri="{BB962C8B-B14F-4D97-AF65-F5344CB8AC3E}">
        <p14:creationId xmlns:p14="http://schemas.microsoft.com/office/powerpoint/2010/main" val="2371790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0DC5-77AD-4885-84B2-CFD9D7327C0A}"/>
              </a:ext>
            </a:extLst>
          </p:cNvPr>
          <p:cNvSpPr>
            <a:spLocks noGrp="1"/>
          </p:cNvSpPr>
          <p:nvPr>
            <p:ph type="title"/>
          </p:nvPr>
        </p:nvSpPr>
        <p:spPr/>
        <p:txBody>
          <a:bodyPr>
            <a:normAutofit/>
          </a:bodyPr>
          <a:lstStyle/>
          <a:p>
            <a:r>
              <a:rPr lang="en-IN" u="sng" dirty="0">
                <a:effectLst>
                  <a:outerShdw blurRad="38100" dist="38100" dir="2700000" algn="tl">
                    <a:srgbClr val="000000">
                      <a:alpha val="43137"/>
                    </a:srgbClr>
                  </a:outerShdw>
                </a:effectLst>
                <a:latin typeface="+mn-lt"/>
              </a:rPr>
              <a:t>Multicollinearity Diagnosis:</a:t>
            </a:r>
            <a:endParaRPr lang="en-IN"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E21800-32F1-4079-AD10-99384C37F866}"/>
                  </a:ext>
                </a:extLst>
              </p:cNvPr>
              <p:cNvSpPr>
                <a:spLocks noGrp="1"/>
              </p:cNvSpPr>
              <p:nvPr>
                <p:ph idx="1"/>
              </p:nvPr>
            </p:nvSpPr>
            <p:spPr>
              <a:xfrm>
                <a:off x="677334" y="1555607"/>
                <a:ext cx="9325648" cy="4697411"/>
              </a:xfrm>
            </p:spPr>
            <p:txBody>
              <a:bodyPr>
                <a:noAutofit/>
              </a:bodyPr>
              <a:lstStyle/>
              <a:p>
                <a:pPr marL="0" indent="0" algn="just">
                  <a:lnSpc>
                    <a:spcPct val="120000"/>
                  </a:lnSpc>
                  <a:buNone/>
                </a:pPr>
                <a:r>
                  <a:rPr lang="en-IN" u="sng" dirty="0">
                    <a:solidFill>
                      <a:srgbClr val="FF0000"/>
                    </a:solidFill>
                  </a:rPr>
                  <a:t>Method 2: Variance Decomposition Proportion Method</a:t>
                </a:r>
              </a:p>
              <a:p>
                <a:pPr marL="0" indent="0" algn="just">
                  <a:lnSpc>
                    <a:spcPct val="120000"/>
                  </a:lnSpc>
                  <a:buNone/>
                </a:pPr>
                <a:r>
                  <a:rPr lang="en-IN" dirty="0"/>
                  <a:t>It is used to identify the subsets of regressors associated with multicollinearity problem. (Here we consider the standardize version of </a:t>
                </a:r>
                <a14:m>
                  <m:oMath xmlns:m="http://schemas.openxmlformats.org/officeDocument/2006/math">
                    <m:r>
                      <a:rPr lang="en-IN" i="1" dirty="0" smtClean="0">
                        <a:latin typeface="Cambria Math" panose="02040503050406030204" pitchFamily="18" charset="0"/>
                      </a:rPr>
                      <m:t>𝑋</m:t>
                    </m:r>
                  </m:oMath>
                </a14:m>
                <a:r>
                  <a:rPr lang="en-IN" dirty="0"/>
                  <a:t> matrix)</a:t>
                </a:r>
                <a:endParaRPr lang="en-IN" dirty="0">
                  <a:effectLst>
                    <a:outerShdw blurRad="38100" dist="38100" dir="2700000" algn="tl">
                      <a:srgbClr val="000000">
                        <a:alpha val="43137"/>
                      </a:srgbClr>
                    </a:outerShdw>
                  </a:effectLst>
                </a:endParaRPr>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𝜋</m:t>
                          </m:r>
                        </m:e>
                        <m:sub>
                          <m:r>
                            <a:rPr lang="en-IN" i="1">
                              <a:latin typeface="Cambria Math" panose="02040503050406030204" pitchFamily="18" charset="0"/>
                            </a:rPr>
                            <m:t>𝑘𝑗</m:t>
                          </m:r>
                        </m:sub>
                      </m:sSub>
                      <m:r>
                        <a:rPr lang="en-IN" i="1" dirty="0" smtClean="0">
                          <a:latin typeface="Cambria Math" panose="02040503050406030204" pitchFamily="18" charset="0"/>
                        </a:rPr>
                        <m:t> = </m:t>
                      </m:r>
                      <m:f>
                        <m:fPr>
                          <m:ctrlPr>
                            <a:rPr lang="en-IN" i="1">
                              <a:latin typeface="Cambria Math" panose="02040503050406030204" pitchFamily="18" charset="0"/>
                            </a:rPr>
                          </m:ctrlPr>
                        </m:fPr>
                        <m:num>
                          <m:sSubSup>
                            <m:sSubSupPr>
                              <m:ctrlPr>
                                <a:rPr lang="en-IN" i="1">
                                  <a:latin typeface="Cambria Math" panose="02040503050406030204" pitchFamily="18" charset="0"/>
                                </a:rPr>
                              </m:ctrlPr>
                            </m:sSubSupPr>
                            <m:e>
                              <m:r>
                                <a:rPr lang="en-IN" i="1">
                                  <a:latin typeface="Cambria Math" panose="02040503050406030204" pitchFamily="18" charset="0"/>
                                </a:rPr>
                                <m:t>𝑣</m:t>
                              </m:r>
                            </m:e>
                            <m:sub>
                              <m:r>
                                <a:rPr lang="en-IN" i="1">
                                  <a:latin typeface="Cambria Math" panose="02040503050406030204" pitchFamily="18" charset="0"/>
                                </a:rPr>
                                <m:t>𝑘𝑗</m:t>
                              </m:r>
                            </m:sub>
                            <m:sup>
                              <m:r>
                                <a:rPr lang="en-IN" i="1">
                                  <a:latin typeface="Cambria Math" panose="02040503050406030204" pitchFamily="18" charset="0"/>
                                </a:rPr>
                                <m:t>2</m:t>
                              </m:r>
                            </m:sup>
                          </m:sSubSup>
                          <m:r>
                            <a:rPr lang="en-IN" i="1">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𝑙</m:t>
                              </m:r>
                            </m:e>
                            <m:sub>
                              <m:r>
                                <a:rPr lang="en-IN" i="1">
                                  <a:latin typeface="Cambria Math" panose="02040503050406030204" pitchFamily="18" charset="0"/>
                                </a:rPr>
                                <m:t>𝑘</m:t>
                              </m:r>
                            </m:sub>
                          </m:sSub>
                        </m:num>
                        <m:den>
                          <m:sSub>
                            <m:sSubPr>
                              <m:ctrlPr>
                                <a:rPr lang="en-IN" i="1">
                                  <a:latin typeface="Cambria Math" panose="02040503050406030204" pitchFamily="18" charset="0"/>
                                </a:rPr>
                              </m:ctrlPr>
                            </m:sSubPr>
                            <m:e>
                              <m:r>
                                <a:rPr lang="en-IN" i="1">
                                  <a:latin typeface="Cambria Math" panose="02040503050406030204" pitchFamily="18" charset="0"/>
                                </a:rPr>
                                <m:t>𝑉𝐼𝐹</m:t>
                              </m:r>
                            </m:e>
                            <m:sub>
                              <m:r>
                                <a:rPr lang="en-IN" i="1">
                                  <a:latin typeface="Cambria Math" panose="02040503050406030204" pitchFamily="18" charset="0"/>
                                </a:rPr>
                                <m:t>𝑗</m:t>
                              </m:r>
                            </m:sub>
                          </m:sSub>
                        </m:den>
                      </m:f>
                      <m:r>
                        <a:rPr lang="en-US" b="0" i="1" smtClean="0">
                          <a:latin typeface="Cambria Math" panose="02040503050406030204" pitchFamily="18" charset="0"/>
                        </a:rPr>
                        <m:t>,</m:t>
                      </m:r>
                    </m:oMath>
                  </m:oMathPara>
                </a14:m>
                <a:endParaRPr lang="en-IN" dirty="0"/>
              </a:p>
              <a:p>
                <a:pPr marL="0" indent="0" algn="just">
                  <a:lnSpc>
                    <a:spcPct val="120000"/>
                  </a:lnSpc>
                  <a:buNone/>
                </a:pPr>
                <a:r>
                  <a:rPr lang="en-IN" dirty="0"/>
                  <a:t>where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𝑙</m:t>
                        </m:r>
                      </m:e>
                      <m:sub>
                        <m:r>
                          <a:rPr lang="en-IN" i="1">
                            <a:latin typeface="Cambria Math" panose="02040503050406030204" pitchFamily="18" charset="0"/>
                          </a:rPr>
                          <m:t>𝑘</m:t>
                        </m:r>
                      </m:sub>
                    </m:sSub>
                  </m:oMath>
                </a14:m>
                <a:r>
                  <a:rPr lang="en-IN" dirty="0"/>
                  <a:t>  =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𝑘</m:t>
                        </m:r>
                      </m:e>
                      <m:sup>
                        <m:r>
                          <a:rPr lang="en-IN" i="1">
                            <a:latin typeface="Cambria Math" panose="02040503050406030204" pitchFamily="18" charset="0"/>
                          </a:rPr>
                          <m:t>𝑡h</m:t>
                        </m:r>
                      </m:sup>
                    </m:sSup>
                  </m:oMath>
                </a14:m>
                <a:r>
                  <a:rPr lang="en-IN" dirty="0"/>
                  <a:t> eigen value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𝑋</m:t>
                        </m:r>
                      </m:e>
                      <m:sup>
                        <m:r>
                          <a:rPr lang="en-IN" i="1">
                            <a:latin typeface="Cambria Math" panose="02040503050406030204" pitchFamily="18" charset="0"/>
                          </a:rPr>
                          <m:t>′</m:t>
                        </m:r>
                      </m:sup>
                    </m:sSup>
                    <m:r>
                      <a:rPr lang="en-IN" i="1">
                        <a:latin typeface="Cambria Math" panose="02040503050406030204" pitchFamily="18" charset="0"/>
                      </a:rPr>
                      <m:t>𝑋</m:t>
                    </m:r>
                  </m:oMath>
                </a14:m>
                <a:r>
                  <a:rPr lang="en-IN" dirty="0"/>
                  <a:t> matrix,</a:t>
                </a:r>
              </a:p>
              <a:p>
                <a:pPr marL="0" indent="0" algn="just">
                  <a:lnSpc>
                    <a:spcPct val="120000"/>
                  </a:lnSpc>
                  <a:buNone/>
                </a:pPr>
                <a14:m>
                  <m:oMath xmlns:m="http://schemas.openxmlformats.org/officeDocument/2006/math">
                    <m:r>
                      <a:rPr lang="en-US" b="0" i="1" smtClean="0">
                        <a:latin typeface="Cambria Math" panose="02040503050406030204" pitchFamily="18" charset="0"/>
                      </a:rPr>
                      <m:t>             </m:t>
                    </m:r>
                    <m:sSubSup>
                      <m:sSubSupPr>
                        <m:ctrlPr>
                          <a:rPr lang="en-IN" i="1" smtClean="0">
                            <a:latin typeface="Cambria Math" panose="02040503050406030204" pitchFamily="18" charset="0"/>
                          </a:rPr>
                        </m:ctrlPr>
                      </m:sSubSupPr>
                      <m:e>
                        <m:r>
                          <a:rPr lang="en-IN" i="1">
                            <a:latin typeface="Cambria Math" panose="02040503050406030204" pitchFamily="18" charset="0"/>
                          </a:rPr>
                          <m:t>𝑣</m:t>
                        </m:r>
                      </m:e>
                      <m:sub>
                        <m:r>
                          <a:rPr lang="en-IN" i="1">
                            <a:latin typeface="Cambria Math" panose="02040503050406030204" pitchFamily="18" charset="0"/>
                          </a:rPr>
                          <m:t>𝑘𝑗</m:t>
                        </m:r>
                      </m:sub>
                      <m:sup>
                        <m:r>
                          <a:rPr lang="en-IN" i="1">
                            <a:latin typeface="Cambria Math" panose="02040503050406030204" pitchFamily="18" charset="0"/>
                          </a:rPr>
                          <m:t>2</m:t>
                        </m:r>
                      </m:sup>
                    </m:sSubSup>
                  </m:oMath>
                </a14:m>
                <a:r>
                  <a:rPr lang="en-IN"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IN" dirty="0"/>
                  <a:t> component of the orthonormal eigen vector corresponding to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𝑙</m:t>
                        </m:r>
                      </m:e>
                      <m:sub>
                        <m:r>
                          <a:rPr lang="en-IN" i="1">
                            <a:latin typeface="Cambria Math" panose="02040503050406030204" pitchFamily="18" charset="0"/>
                          </a:rPr>
                          <m:t>𝑘</m:t>
                        </m:r>
                      </m:sub>
                    </m:sSub>
                  </m:oMath>
                </a14:m>
                <a:r>
                  <a:rPr lang="en-IN" dirty="0"/>
                  <a:t>,</a:t>
                </a:r>
              </a:p>
              <a:p>
                <a:pPr marL="0" indent="0" algn="just">
                  <a:lnSpc>
                    <a:spcPct val="120000"/>
                  </a:lnSpc>
                  <a:buNone/>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𝑉𝐼𝐹</m:t>
                        </m:r>
                      </m:e>
                      <m:sub>
                        <m:r>
                          <a:rPr lang="en-IN" i="1">
                            <a:latin typeface="Cambria Math" panose="02040503050406030204" pitchFamily="18" charset="0"/>
                          </a:rPr>
                          <m:t>𝑗</m:t>
                        </m:r>
                      </m:sub>
                    </m:sSub>
                  </m:oMath>
                </a14:m>
                <a:r>
                  <a:rPr lang="en-IN" dirty="0"/>
                  <a:t> = </a:t>
                </a:r>
                <a14:m>
                  <m:oMath xmlns:m="http://schemas.openxmlformats.org/officeDocument/2006/math">
                    <m:r>
                      <a:rPr lang="en-IN" i="1">
                        <a:latin typeface="Cambria Math" panose="02040503050406030204" pitchFamily="18" charset="0"/>
                      </a:rPr>
                      <m:t>𝑉𝐼𝐹</m:t>
                    </m:r>
                  </m:oMath>
                </a14:m>
                <a:r>
                  <a:rPr lang="en-IN" dirty="0"/>
                  <a:t>  corresponding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IN" dirty="0"/>
                  <a:t> regressor.</a:t>
                </a:r>
              </a:p>
              <a:p>
                <a:pPr marL="0" indent="0" algn="just">
                  <a:lnSpc>
                    <a:spcPct val="120000"/>
                  </a:lnSpc>
                  <a:buNone/>
                </a:pPr>
                <a:r>
                  <a:rPr lang="en-IN" dirty="0"/>
                  <a:t>Also </a:t>
                </a:r>
                <a14:m>
                  <m:oMath xmlns:m="http://schemas.openxmlformats.org/officeDocument/2006/math">
                    <m:nary>
                      <m:naryPr>
                        <m:chr m:val="∑"/>
                        <m:limLoc m:val="undOvr"/>
                        <m:supHide m:val="on"/>
                        <m:ctrlPr>
                          <a:rPr lang="en-IN" i="1">
                            <a:latin typeface="Cambria Math" panose="02040503050406030204" pitchFamily="18" charset="0"/>
                          </a:rPr>
                        </m:ctrlPr>
                      </m:naryPr>
                      <m:sub>
                        <m:r>
                          <a:rPr lang="en-IN" i="1">
                            <a:latin typeface="Cambria Math" panose="02040503050406030204" pitchFamily="18" charset="0"/>
                          </a:rPr>
                          <m:t>𝑘</m:t>
                        </m:r>
                      </m:sub>
                      <m:sup/>
                      <m:e>
                        <m:sSub>
                          <m:sSubPr>
                            <m:ctrlPr>
                              <a:rPr lang="en-IN" i="1">
                                <a:latin typeface="Cambria Math" panose="02040503050406030204" pitchFamily="18" charset="0"/>
                              </a:rPr>
                            </m:ctrlPr>
                          </m:sSubPr>
                          <m:e>
                            <m:r>
                              <a:rPr lang="en-IN" i="1">
                                <a:latin typeface="Cambria Math" panose="02040503050406030204" pitchFamily="18" charset="0"/>
                              </a:rPr>
                              <m:t>𝜋</m:t>
                            </m:r>
                          </m:e>
                          <m:sub>
                            <m:r>
                              <a:rPr lang="en-IN" i="1">
                                <a:latin typeface="Cambria Math" panose="02040503050406030204" pitchFamily="18" charset="0"/>
                              </a:rPr>
                              <m:t>𝑘𝑗</m:t>
                            </m:r>
                          </m:sub>
                        </m:sSub>
                        <m:r>
                          <a:rPr lang="en-IN" i="1">
                            <a:latin typeface="Cambria Math" panose="02040503050406030204" pitchFamily="18" charset="0"/>
                          </a:rPr>
                          <m:t>=1</m:t>
                        </m:r>
                      </m:e>
                    </m:nary>
                  </m:oMath>
                </a14:m>
                <a:r>
                  <a:rPr lang="en-IN" dirty="0"/>
                  <a:t>.</a:t>
                </a:r>
              </a:p>
              <a:p>
                <a:pPr marL="0" indent="0" algn="just">
                  <a:lnSpc>
                    <a:spcPct val="120000"/>
                  </a:lnSpc>
                  <a:buNone/>
                </a:pPr>
                <a:r>
                  <a:rPr lang="en-IN" b="1" dirty="0">
                    <a:solidFill>
                      <a:srgbClr val="C00000"/>
                    </a:solidFill>
                  </a:rPr>
                  <a:t>Decision Rule : </a:t>
                </a:r>
                <a:r>
                  <a:rPr lang="en-IN" dirty="0"/>
                  <a:t>Here if high proportion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𝜋</m:t>
                        </m:r>
                      </m:e>
                      <m:sub>
                        <m:r>
                          <a:rPr lang="en-IN" i="1">
                            <a:latin typeface="Cambria Math" panose="02040503050406030204" pitchFamily="18" charset="0"/>
                          </a:rPr>
                          <m:t>𝑘𝑗</m:t>
                        </m:r>
                      </m:sub>
                    </m:sSub>
                  </m:oMath>
                </a14:m>
                <a:r>
                  <a:rPr lang="en-IN" dirty="0"/>
                  <a:t> (generally &gt; 0.5) are found for more than one </a:t>
                </a:r>
                <a14:m>
                  <m:oMath xmlns:m="http://schemas.openxmlformats.org/officeDocument/2006/math">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𝑗</m:t>
                            </m:r>
                          </m:sub>
                        </m:sSub>
                      </m:e>
                    </m:acc>
                  </m:oMath>
                </a14:m>
                <a:r>
                  <a:rPr lang="en-IN" dirty="0"/>
                  <a:t> (estimate of coefficient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a14:m>
                <a:r>
                  <a:rPr lang="en-IN" dirty="0"/>
                  <a:t>), </a:t>
                </a:r>
                <a14:m>
                  <m:oMath xmlns:m="http://schemas.openxmlformats.org/officeDocument/2006/math">
                    <m:r>
                      <a:rPr lang="en-IN" i="1" dirty="0" smtClean="0">
                        <a:latin typeface="Cambria Math" panose="02040503050406030204" pitchFamily="18" charset="0"/>
                      </a:rPr>
                      <m:t>𝑗</m:t>
                    </m:r>
                    <m:r>
                      <a:rPr lang="en-IN" i="1" dirty="0" smtClean="0">
                        <a:latin typeface="Cambria Math" panose="02040503050406030204" pitchFamily="18" charset="0"/>
                      </a:rPr>
                      <m:t>=1(1)15</m:t>
                    </m:r>
                  </m:oMath>
                </a14:m>
                <a:r>
                  <a:rPr lang="en-IN" dirty="0"/>
                  <a:t>, then multicollinearity is indicated in the corresponding subset.</a:t>
                </a:r>
              </a:p>
              <a:p>
                <a:pPr algn="just"/>
                <a:endParaRPr lang="en-IN" sz="600" dirty="0"/>
              </a:p>
            </p:txBody>
          </p:sp>
        </mc:Choice>
        <mc:Fallback xmlns="">
          <p:sp>
            <p:nvSpPr>
              <p:cNvPr id="3" name="Content Placeholder 2">
                <a:extLst>
                  <a:ext uri="{FF2B5EF4-FFF2-40B4-BE49-F238E27FC236}">
                    <a16:creationId xmlns:a16="http://schemas.microsoft.com/office/drawing/2014/main" id="{3BE21800-32F1-4079-AD10-99384C37F866}"/>
                  </a:ext>
                </a:extLst>
              </p:cNvPr>
              <p:cNvSpPr>
                <a:spLocks noGrp="1" noRot="1" noChangeAspect="1" noMove="1" noResize="1" noEditPoints="1" noAdjustHandles="1" noChangeArrowheads="1" noChangeShapeType="1" noTextEdit="1"/>
              </p:cNvSpPr>
              <p:nvPr>
                <p:ph idx="1"/>
              </p:nvPr>
            </p:nvSpPr>
            <p:spPr>
              <a:xfrm>
                <a:off x="677334" y="1555607"/>
                <a:ext cx="9325648" cy="4697411"/>
              </a:xfrm>
              <a:blipFill>
                <a:blip r:embed="rId2"/>
                <a:stretch>
                  <a:fillRect l="-523" t="-130" r="-588" b="-11154"/>
                </a:stretch>
              </a:blipFill>
            </p:spPr>
            <p:txBody>
              <a:bodyPr/>
              <a:lstStyle/>
              <a:p>
                <a:r>
                  <a:rPr lang="en-IN">
                    <a:noFill/>
                  </a:rPr>
                  <a:t> </a:t>
                </a:r>
              </a:p>
            </p:txBody>
          </p:sp>
        </mc:Fallback>
      </mc:AlternateContent>
    </p:spTree>
    <p:extLst>
      <p:ext uri="{BB962C8B-B14F-4D97-AF65-F5344CB8AC3E}">
        <p14:creationId xmlns:p14="http://schemas.microsoft.com/office/powerpoint/2010/main" val="3416974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95E99-67CC-4E57-A49B-E375EF693E4C}"/>
              </a:ext>
            </a:extLst>
          </p:cNvPr>
          <p:cNvSpPr>
            <a:spLocks noGrp="1"/>
          </p:cNvSpPr>
          <p:nvPr>
            <p:ph idx="1"/>
          </p:nvPr>
        </p:nvSpPr>
        <p:spPr>
          <a:xfrm>
            <a:off x="677334" y="1488613"/>
            <a:ext cx="8826884" cy="3880773"/>
          </a:xfrm>
        </p:spPr>
        <p:txBody>
          <a:bodyPr>
            <a:normAutofit/>
          </a:bodyPr>
          <a:lstStyle/>
          <a:p>
            <a:pPr marL="0" indent="0">
              <a:buNone/>
            </a:pPr>
            <a:r>
              <a:rPr lang="en-IN" sz="2400" u="sng" dirty="0">
                <a:solidFill>
                  <a:srgbClr val="FF0000"/>
                </a:solidFill>
              </a:rPr>
              <a:t>Results from Variance Decomposition Method:</a:t>
            </a:r>
          </a:p>
          <a:p>
            <a:pPr marL="0" indent="0">
              <a:buNone/>
            </a:pPr>
            <a:r>
              <a:rPr lang="en-IN" sz="2000" dirty="0"/>
              <a:t>Using Variance Decomposition Method we have obtained that,</a:t>
            </a:r>
          </a:p>
          <a:p>
            <a:r>
              <a:rPr lang="en-IN" sz="2000" dirty="0"/>
              <a:t>Corresponding to the 2</a:t>
            </a:r>
            <a:r>
              <a:rPr lang="en-IN" sz="2000" baseline="30000" dirty="0"/>
              <a:t>nd</a:t>
            </a:r>
            <a:r>
              <a:rPr lang="en-IN" sz="2000" dirty="0"/>
              <a:t> lowest eigen value the proportion corresponding to X</a:t>
            </a:r>
            <a:r>
              <a:rPr lang="en-IN" sz="2000" baseline="-25000" dirty="0"/>
              <a:t>2</a:t>
            </a:r>
            <a:r>
              <a:rPr lang="en-IN" sz="2000" dirty="0"/>
              <a:t>, X</a:t>
            </a:r>
            <a:r>
              <a:rPr lang="en-IN" sz="2000" baseline="-25000" dirty="0"/>
              <a:t>4</a:t>
            </a:r>
            <a:r>
              <a:rPr lang="en-IN" sz="2000" dirty="0"/>
              <a:t>, X</a:t>
            </a:r>
            <a:r>
              <a:rPr lang="en-IN" sz="2000" baseline="-25000" dirty="0"/>
              <a:t>9</a:t>
            </a:r>
            <a:r>
              <a:rPr lang="en-IN" sz="2000" dirty="0"/>
              <a:t>, X</a:t>
            </a:r>
            <a:r>
              <a:rPr lang="en-IN" sz="2000" baseline="-25000" dirty="0"/>
              <a:t>11</a:t>
            </a:r>
            <a:r>
              <a:rPr lang="en-IN" sz="2000" dirty="0"/>
              <a:t> are greater than 0.5 </a:t>
            </a:r>
          </a:p>
          <a:p>
            <a:r>
              <a:rPr lang="en-IN" sz="2000" dirty="0"/>
              <a:t>And corresponding to the lowest eigen value the proportion corresponding to X</a:t>
            </a:r>
            <a:r>
              <a:rPr lang="en-IN" sz="2000" baseline="-25000" dirty="0"/>
              <a:t>12</a:t>
            </a:r>
            <a:r>
              <a:rPr lang="en-IN" sz="2000" dirty="0"/>
              <a:t>, X</a:t>
            </a:r>
            <a:r>
              <a:rPr lang="en-IN" sz="2000" baseline="-25000" dirty="0"/>
              <a:t>13</a:t>
            </a:r>
            <a:r>
              <a:rPr lang="en-IN" sz="2000" dirty="0"/>
              <a:t>, X</a:t>
            </a:r>
            <a:r>
              <a:rPr lang="en-IN" sz="2000" baseline="-25000" dirty="0"/>
              <a:t>14</a:t>
            </a:r>
            <a:r>
              <a:rPr lang="en-IN" sz="2000" dirty="0"/>
              <a:t> are greater than 0.5. </a:t>
            </a:r>
          </a:p>
          <a:p>
            <a:pPr marL="0" indent="0">
              <a:buNone/>
            </a:pPr>
            <a:r>
              <a:rPr lang="en-IN" sz="2000" dirty="0"/>
              <a:t>For further verification, whether the linear relation among these subsets are at all significant or not, we are proceeding to test significance of linearity with each of the subsets.</a:t>
            </a:r>
          </a:p>
          <a:p>
            <a:endParaRPr lang="en-IN" sz="1600" dirty="0"/>
          </a:p>
        </p:txBody>
      </p:sp>
      <p:sp>
        <p:nvSpPr>
          <p:cNvPr id="7" name="Title 1">
            <a:extLst>
              <a:ext uri="{FF2B5EF4-FFF2-40B4-BE49-F238E27FC236}">
                <a16:creationId xmlns:a16="http://schemas.microsoft.com/office/drawing/2014/main" id="{DC62E63D-6340-45C4-8F2D-FC403751491B}"/>
              </a:ext>
            </a:extLst>
          </p:cNvPr>
          <p:cNvSpPr>
            <a:spLocks noGrp="1"/>
          </p:cNvSpPr>
          <p:nvPr>
            <p:ph type="title"/>
          </p:nvPr>
        </p:nvSpPr>
        <p:spPr>
          <a:xfrm>
            <a:off x="677334" y="609600"/>
            <a:ext cx="8596668" cy="1320800"/>
          </a:xfrm>
        </p:spPr>
        <p:txBody>
          <a:bodyPr>
            <a:normAutofit/>
          </a:bodyPr>
          <a:lstStyle/>
          <a:p>
            <a:r>
              <a:rPr lang="en-IN" u="sng" dirty="0">
                <a:effectLst>
                  <a:outerShdw blurRad="38100" dist="38100" dir="2700000" algn="tl">
                    <a:srgbClr val="000000">
                      <a:alpha val="43137"/>
                    </a:srgbClr>
                  </a:outerShdw>
                </a:effectLst>
                <a:latin typeface="+mn-lt"/>
              </a:rPr>
              <a:t>Multicollinearity Diagnosis:</a:t>
            </a:r>
            <a:endParaRPr lang="en-IN" dirty="0">
              <a:latin typeface="+mn-lt"/>
            </a:endParaRPr>
          </a:p>
        </p:txBody>
      </p:sp>
    </p:spTree>
    <p:extLst>
      <p:ext uri="{BB962C8B-B14F-4D97-AF65-F5344CB8AC3E}">
        <p14:creationId xmlns:p14="http://schemas.microsoft.com/office/powerpoint/2010/main" val="4188920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286592"/>
                <a:ext cx="8596668" cy="4284816"/>
              </a:xfrm>
            </p:spPr>
            <p:txBody>
              <a:bodyPr>
                <a:noAutofit/>
              </a:bodyPr>
              <a:lstStyle/>
              <a:p>
                <a:pPr marL="0" indent="0">
                  <a:buNone/>
                </a:pPr>
                <a:r>
                  <a:rPr lang="en-IN" dirty="0">
                    <a:solidFill>
                      <a:srgbClr val="FF0000"/>
                    </a:solidFill>
                  </a:rPr>
                  <a:t>Checking linearity among the subset of regressors </a:t>
                </a:r>
                <a14:m>
                  <m:oMath xmlns:m="http://schemas.openxmlformats.org/officeDocument/2006/math">
                    <m:sSub>
                      <m:sSubPr>
                        <m:ctrlPr>
                          <a:rPr lang="en-US" sz="1800" b="0" i="1" smtClean="0">
                            <a:solidFill>
                              <a:srgbClr val="FF0000"/>
                            </a:solidFill>
                            <a:effectLst/>
                            <a:latin typeface="Cambria Math" panose="02040503050406030204" pitchFamily="18" charset="0"/>
                          </a:rPr>
                        </m:ctrlPr>
                      </m:sSubPr>
                      <m:e>
                        <m:r>
                          <a:rPr lang="en-US" sz="1800" b="0" i="1" smtClean="0">
                            <a:solidFill>
                              <a:srgbClr val="FF0000"/>
                            </a:solidFill>
                            <a:effectLst/>
                            <a:latin typeface="Cambria Math" panose="02040503050406030204" pitchFamily="18" charset="0"/>
                          </a:rPr>
                          <m:t>𝑋</m:t>
                        </m:r>
                      </m:e>
                      <m:sub>
                        <m:r>
                          <a:rPr lang="en-US" sz="1800" b="0" i="1" smtClean="0">
                            <a:solidFill>
                              <a:srgbClr val="FF0000"/>
                            </a:solidFill>
                            <a:effectLst/>
                            <a:latin typeface="Cambria Math" panose="02040503050406030204" pitchFamily="18" charset="0"/>
                          </a:rPr>
                          <m:t>2</m:t>
                        </m:r>
                      </m:sub>
                    </m:sSub>
                  </m:oMath>
                </a14:m>
                <a:r>
                  <a:rPr lang="en-US" sz="1800" dirty="0">
                    <a:solidFill>
                      <a:srgbClr val="FF0000"/>
                    </a:solidFill>
                    <a:effectLst/>
                  </a:rPr>
                  <a:t>, </a:t>
                </a:r>
                <a14:m>
                  <m:oMath xmlns:m="http://schemas.openxmlformats.org/officeDocument/2006/math">
                    <m:sSub>
                      <m:sSubPr>
                        <m:ctrlPr>
                          <a:rPr lang="en-US" sz="1800" i="1" dirty="0" smtClean="0">
                            <a:solidFill>
                              <a:srgbClr val="FF0000"/>
                            </a:solidFill>
                            <a:effectLst/>
                            <a:latin typeface="Cambria Math" panose="02040503050406030204" pitchFamily="18" charset="0"/>
                          </a:rPr>
                        </m:ctrlPr>
                      </m:sSubPr>
                      <m:e>
                        <m:r>
                          <a:rPr lang="en-US" sz="1800" i="1" dirty="0" smtClean="0">
                            <a:solidFill>
                              <a:srgbClr val="FF0000"/>
                            </a:solidFill>
                            <a:effectLst/>
                            <a:latin typeface="Cambria Math" panose="02040503050406030204" pitchFamily="18" charset="0"/>
                          </a:rPr>
                          <m:t>𝑋</m:t>
                        </m:r>
                      </m:e>
                      <m:sub>
                        <m:r>
                          <a:rPr lang="en-US" sz="1800" i="1" dirty="0" smtClean="0">
                            <a:solidFill>
                              <a:srgbClr val="FF0000"/>
                            </a:solidFill>
                            <a:effectLst/>
                            <a:latin typeface="Cambria Math" panose="02040503050406030204" pitchFamily="18" charset="0"/>
                          </a:rPr>
                          <m:t>4</m:t>
                        </m:r>
                      </m:sub>
                    </m:sSub>
                  </m:oMath>
                </a14:m>
                <a:r>
                  <a:rPr lang="en-US" sz="1800" dirty="0">
                    <a:solidFill>
                      <a:srgbClr val="FF0000"/>
                    </a:solidFill>
                    <a:effectLst/>
                  </a:rPr>
                  <a:t>, </a:t>
                </a:r>
                <a14:m>
                  <m:oMath xmlns:m="http://schemas.openxmlformats.org/officeDocument/2006/math">
                    <m:sSub>
                      <m:sSubPr>
                        <m:ctrlPr>
                          <a:rPr lang="en-US" sz="1800" i="1" dirty="0" smtClean="0">
                            <a:solidFill>
                              <a:srgbClr val="FF0000"/>
                            </a:solidFill>
                            <a:effectLst/>
                            <a:latin typeface="Cambria Math" panose="02040503050406030204" pitchFamily="18" charset="0"/>
                          </a:rPr>
                        </m:ctrlPr>
                      </m:sSubPr>
                      <m:e>
                        <m:r>
                          <a:rPr lang="en-US" sz="1800" i="1" dirty="0" smtClean="0">
                            <a:solidFill>
                              <a:srgbClr val="FF0000"/>
                            </a:solidFill>
                            <a:effectLst/>
                            <a:latin typeface="Cambria Math" panose="02040503050406030204" pitchFamily="18" charset="0"/>
                          </a:rPr>
                          <m:t>𝑋</m:t>
                        </m:r>
                      </m:e>
                      <m:sub>
                        <m:r>
                          <a:rPr lang="en-US" sz="1800" i="1" dirty="0" smtClean="0">
                            <a:solidFill>
                              <a:srgbClr val="FF0000"/>
                            </a:solidFill>
                            <a:effectLst/>
                            <a:latin typeface="Cambria Math" panose="02040503050406030204" pitchFamily="18" charset="0"/>
                          </a:rPr>
                          <m:t>9</m:t>
                        </m:r>
                      </m:sub>
                    </m:sSub>
                  </m:oMath>
                </a14:m>
                <a:r>
                  <a:rPr lang="en-US" sz="1800" dirty="0">
                    <a:solidFill>
                      <a:srgbClr val="FF0000"/>
                    </a:solidFill>
                    <a:effectLst/>
                  </a:rPr>
                  <a:t> and </a:t>
                </a:r>
                <a14:m>
                  <m:oMath xmlns:m="http://schemas.openxmlformats.org/officeDocument/2006/math">
                    <m:sSub>
                      <m:sSubPr>
                        <m:ctrlPr>
                          <a:rPr lang="en-US" sz="1800" i="1" dirty="0" smtClean="0">
                            <a:solidFill>
                              <a:srgbClr val="FF0000"/>
                            </a:solidFill>
                            <a:effectLst/>
                            <a:latin typeface="Cambria Math" panose="02040503050406030204" pitchFamily="18" charset="0"/>
                          </a:rPr>
                        </m:ctrlPr>
                      </m:sSubPr>
                      <m:e>
                        <m:r>
                          <a:rPr lang="en-US" sz="1800" i="1" dirty="0" smtClean="0">
                            <a:solidFill>
                              <a:srgbClr val="FF0000"/>
                            </a:solidFill>
                            <a:effectLst/>
                            <a:latin typeface="Cambria Math" panose="02040503050406030204" pitchFamily="18" charset="0"/>
                          </a:rPr>
                          <m:t>𝑋</m:t>
                        </m:r>
                      </m:e>
                      <m:sub>
                        <m:r>
                          <a:rPr lang="en-US" sz="1800" i="1" dirty="0" smtClean="0">
                            <a:solidFill>
                              <a:srgbClr val="FF0000"/>
                            </a:solidFill>
                            <a:effectLst/>
                            <a:latin typeface="Cambria Math" panose="02040503050406030204" pitchFamily="18" charset="0"/>
                          </a:rPr>
                          <m:t>11</m:t>
                        </m:r>
                      </m:sub>
                    </m:sSub>
                  </m:oMath>
                </a14:m>
                <a:r>
                  <a:rPr lang="en-IN" dirty="0">
                    <a:solidFill>
                      <a:srgbClr val="FF0000"/>
                    </a:solidFill>
                  </a:rPr>
                  <a:t>:</a:t>
                </a:r>
              </a:p>
              <a:p>
                <a:pPr marL="0" indent="0">
                  <a:buNone/>
                </a:pPr>
                <a:r>
                  <a:rPr lang="en-IN" dirty="0"/>
                  <a:t>As the VIF corresponding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11</m:t>
                        </m:r>
                      </m:sub>
                    </m:sSub>
                  </m:oMath>
                </a14:m>
                <a:r>
                  <a:rPr lang="en-IN" dirty="0"/>
                  <a:t> is highest among them we fit a linear regression model with </a:t>
                </a:r>
                <a:r>
                  <a:rPr lang="en-IN" dirty="0" err="1"/>
                  <a:t>regressand</a:t>
                </a:r>
                <a:r>
                  <a:rPr lang="en-IN"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11</m:t>
                        </m:r>
                      </m:sub>
                    </m:sSub>
                  </m:oMath>
                </a14:m>
                <a:r>
                  <a:rPr lang="en-IN" dirty="0"/>
                  <a:t> and the rest as regressors.</a:t>
                </a:r>
                <a:endParaRPr lang="en-US" dirty="0"/>
              </a:p>
              <a:p>
                <a:pPr marL="0" indent="0">
                  <a:buNone/>
                </a:pPr>
                <a:r>
                  <a:rPr lang="en-US" sz="2400" u="sng" dirty="0" err="1">
                    <a:effectLst>
                      <a:outerShdw blurRad="38100" dist="38100" dir="2700000" algn="tl">
                        <a:srgbClr val="000000">
                          <a:alpha val="43137"/>
                        </a:srgbClr>
                      </a:outerShdw>
                    </a:effectLst>
                  </a:rPr>
                  <a:t>Results:</a:t>
                </a:r>
                <a:endParaRPr lang="en-US" sz="2400" u="sng" dirty="0">
                  <a:effectLst>
                    <a:outerShdw blurRad="38100" dist="38100" dir="2700000" algn="tl">
                      <a:srgbClr val="000000">
                        <a:alpha val="43137"/>
                      </a:srgbClr>
                    </a:outerShdw>
                  </a:effectLst>
                </a:endParaRPr>
              </a:p>
              <a:p>
                <a:pPr marL="0" indent="0">
                  <a:buNone/>
                </a:pPr>
                <a:r>
                  <a:rPr lang="en-US" sz="1600" dirty="0"/>
                  <a:t>Residual standard error: 	</a:t>
                </a:r>
                <a14:m>
                  <m:oMath xmlns:m="http://schemas.openxmlformats.org/officeDocument/2006/math">
                    <m:r>
                      <a:rPr lang="en-US" sz="1600" i="1" dirty="0" smtClean="0">
                        <a:latin typeface="Cambria Math" panose="02040503050406030204" pitchFamily="18" charset="0"/>
                      </a:rPr>
                      <m:t>0.6287</m:t>
                    </m:r>
                  </m:oMath>
                </a14:m>
                <a:r>
                  <a:rPr lang="en-US" sz="1600" dirty="0"/>
                  <a:t> on </a:t>
                </a:r>
                <a14:m>
                  <m:oMath xmlns:m="http://schemas.openxmlformats.org/officeDocument/2006/math">
                    <m:r>
                      <a:rPr lang="en-US" sz="1600" i="1" dirty="0" smtClean="0">
                        <a:latin typeface="Cambria Math" panose="02040503050406030204" pitchFamily="18" charset="0"/>
                      </a:rPr>
                      <m:t>56</m:t>
                    </m:r>
                  </m:oMath>
                </a14:m>
                <a:r>
                  <a:rPr lang="en-US" sz="1600" dirty="0"/>
                  <a:t> degrees of freedom</a:t>
                </a:r>
              </a:p>
              <a:p>
                <a:pPr marL="0" indent="0">
                  <a:buNone/>
                </a:pPr>
                <a:r>
                  <a:rPr lang="en-US" sz="1600" dirty="0"/>
                  <a:t>Multiple R-squared:        </a:t>
                </a:r>
                <a14:m>
                  <m:oMath xmlns:m="http://schemas.openxmlformats.org/officeDocument/2006/math">
                    <m:r>
                      <a:rPr lang="en-US" sz="1600" i="1" dirty="0" smtClean="0">
                        <a:latin typeface="Cambria Math" panose="02040503050406030204" pitchFamily="18" charset="0"/>
                      </a:rPr>
                      <m:t>0.6248</m:t>
                    </m:r>
                  </m:oMath>
                </a14:m>
                <a:r>
                  <a:rPr lang="en-US" sz="1600" dirty="0"/>
                  <a:t>;     </a:t>
                </a:r>
              </a:p>
              <a:p>
                <a:pPr marL="0" indent="0">
                  <a:buNone/>
                </a:pPr>
                <a:r>
                  <a:rPr lang="en-US" sz="1600" dirty="0"/>
                  <a:t>Adjusted R-squared:       </a:t>
                </a:r>
                <a14:m>
                  <m:oMath xmlns:m="http://schemas.openxmlformats.org/officeDocument/2006/math">
                    <m:r>
                      <a:rPr lang="en-US" sz="1600" i="1" dirty="0" smtClean="0">
                        <a:latin typeface="Cambria Math" panose="02040503050406030204" pitchFamily="18" charset="0"/>
                      </a:rPr>
                      <m:t>0.6047</m:t>
                    </m:r>
                  </m:oMath>
                </a14:m>
                <a:r>
                  <a:rPr lang="en-US" sz="1600" dirty="0"/>
                  <a:t>;        </a:t>
                </a:r>
              </a:p>
              <a:p>
                <a:pPr marL="0" indent="0">
                  <a:buNone/>
                </a:pPr>
                <a:r>
                  <a:rPr lang="en-US" sz="1600" dirty="0"/>
                  <a:t>F-statistic:                  	</a:t>
                </a:r>
                <a14:m>
                  <m:oMath xmlns:m="http://schemas.openxmlformats.org/officeDocument/2006/math">
                    <m:r>
                      <a:rPr lang="en-US" sz="1600" i="1" dirty="0" smtClean="0">
                        <a:latin typeface="Cambria Math" panose="02040503050406030204" pitchFamily="18" charset="0"/>
                      </a:rPr>
                      <m:t>31.08</m:t>
                    </m:r>
                  </m:oMath>
                </a14:m>
                <a:r>
                  <a:rPr lang="en-US" sz="1600" dirty="0"/>
                  <a:t> on 3 and 56 DF, </a:t>
                </a:r>
              </a:p>
              <a:p>
                <a:pPr marL="0" indent="0">
                  <a:buNone/>
                </a:pPr>
                <a14:m>
                  <m:oMath xmlns:m="http://schemas.openxmlformats.org/officeDocument/2006/math">
                    <m:r>
                      <a:rPr lang="en-US" sz="1600" i="1" dirty="0" smtClean="0">
                        <a:latin typeface="Cambria Math" panose="02040503050406030204" pitchFamily="18" charset="0"/>
                      </a:rPr>
                      <m:t>𝑝</m:t>
                    </m:r>
                  </m:oMath>
                </a14:m>
                <a:r>
                  <a:rPr lang="en-US" sz="1600" dirty="0"/>
                  <a:t>-value: 				</a:t>
                </a:r>
                <a14:m>
                  <m:oMath xmlns:m="http://schemas.openxmlformats.org/officeDocument/2006/math">
                    <m:r>
                      <a:rPr lang="en-US" sz="1600" b="0" i="1" smtClean="0">
                        <a:latin typeface="Cambria Math" panose="02040503050406030204" pitchFamily="18" charset="0"/>
                      </a:rPr>
                      <m:t>5.81×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10</m:t>
                        </m:r>
                      </m:e>
                      <m:sup>
                        <m:r>
                          <a:rPr lang="en-US" sz="1600" b="0" i="1" smtClean="0">
                            <a:latin typeface="Cambria Math" panose="02040503050406030204" pitchFamily="18" charset="0"/>
                          </a:rPr>
                          <m:t>−12</m:t>
                        </m:r>
                      </m:sup>
                    </m:sSup>
                  </m:oMath>
                </a14:m>
                <a:endParaRPr lang="en-IN" sz="1600" dirty="0"/>
              </a:p>
              <a:p>
                <a:pPr marL="0" indent="0">
                  <a:buNone/>
                </a:pPr>
                <a:r>
                  <a:rPr lang="en-IN" sz="2400" u="sng" dirty="0">
                    <a:effectLst>
                      <a:outerShdw blurRad="38100" dist="38100" dir="2700000" algn="tl">
                        <a:srgbClr val="000000">
                          <a:alpha val="43137"/>
                        </a:srgbClr>
                      </a:outerShdw>
                    </a:effectLst>
                  </a:rPr>
                  <a:t>Conclusion:</a:t>
                </a:r>
              </a:p>
              <a:p>
                <a:pPr>
                  <a:buFont typeface="Wingdings" panose="05000000000000000000" pitchFamily="2" charset="2"/>
                  <a:buChar char="§"/>
                </a:pPr>
                <a:r>
                  <a:rPr lang="en-IN" dirty="0"/>
                  <a:t>As the value of Adjusted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IN" dirty="0"/>
                  <a:t>is </a:t>
                </a:r>
                <a14:m>
                  <m:oMath xmlns:m="http://schemas.openxmlformats.org/officeDocument/2006/math">
                    <m:r>
                      <a:rPr lang="en-IN" i="1" dirty="0" smtClean="0">
                        <a:latin typeface="Cambria Math" panose="02040503050406030204" pitchFamily="18" charset="0"/>
                      </a:rPr>
                      <m:t>0.6047</m:t>
                    </m:r>
                  </m:oMath>
                </a14:m>
                <a:r>
                  <a:rPr lang="en-IN" dirty="0"/>
                  <a:t> and </a:t>
                </a:r>
                <a14:m>
                  <m:oMath xmlns:m="http://schemas.openxmlformats.org/officeDocument/2006/math">
                    <m:r>
                      <a:rPr lang="en-IN" i="1" dirty="0" smtClean="0">
                        <a:latin typeface="Cambria Math" panose="02040503050406030204" pitchFamily="18" charset="0"/>
                      </a:rPr>
                      <m:t>𝑝</m:t>
                    </m:r>
                  </m:oMath>
                </a14:m>
                <a:r>
                  <a:rPr lang="en-IN" dirty="0"/>
                  <a:t>-value is less than the level of significance </a:t>
                </a:r>
                <a14:m>
                  <m:oMath xmlns:m="http://schemas.openxmlformats.org/officeDocument/2006/math">
                    <m:r>
                      <a:rPr lang="en-IN" i="1" dirty="0" smtClean="0">
                        <a:latin typeface="Cambria Math" panose="02040503050406030204" pitchFamily="18" charset="0"/>
                      </a:rPr>
                      <m:t>0.05</m:t>
                    </m:r>
                  </m:oMath>
                </a14:m>
                <a:r>
                  <a:rPr lang="en-IN" dirty="0"/>
                  <a:t>, we can conclude that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11</m:t>
                        </m:r>
                      </m:sub>
                    </m:sSub>
                  </m:oMath>
                </a14:m>
                <a:r>
                  <a:rPr lang="en-IN" dirty="0"/>
                  <a:t> can be determined effectively by using variables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2</m:t>
                        </m:r>
                      </m:sub>
                    </m:sSub>
                  </m:oMath>
                </a14:m>
                <a:r>
                  <a:rPr lang="en-IN" dirty="0"/>
                  <a:t>,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4</m:t>
                        </m:r>
                      </m:sub>
                    </m:sSub>
                  </m:oMath>
                </a14:m>
                <a:r>
                  <a:rPr lang="en-IN" dirty="0"/>
                  <a:t>,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9</m:t>
                        </m:r>
                      </m:sub>
                    </m:sSub>
                  </m:oMath>
                </a14:m>
                <a:r>
                  <a:rPr lang="en-IN" dirty="0"/>
                  <a:t>. </a:t>
                </a:r>
              </a:p>
              <a:p>
                <a:pPr>
                  <a:buFont typeface="Wingdings" panose="05000000000000000000" pitchFamily="2" charset="2"/>
                  <a:buChar char="§"/>
                </a:pPr>
                <a:r>
                  <a:rPr lang="en-IN" dirty="0"/>
                  <a:t>Since vif of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11</m:t>
                        </m:r>
                      </m:sub>
                    </m:sSub>
                  </m:oMath>
                </a14:m>
                <a:r>
                  <a:rPr lang="en-IN" dirty="0"/>
                  <a:t> is maximum, we can remove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11</m:t>
                        </m:r>
                      </m:sub>
                    </m:sSub>
                  </m:oMath>
                </a14:m>
                <a:r>
                  <a:rPr lang="en-IN" dirty="0"/>
                  <a:t> from regressors’ list.</a:t>
                </a:r>
              </a:p>
              <a:p>
                <a:pPr marL="0" indent="0">
                  <a:buNone/>
                </a:pPr>
                <a:r>
                  <a:rPr lang="en-IN"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286592"/>
                <a:ext cx="8596668" cy="4284816"/>
              </a:xfrm>
              <a:blipFill>
                <a:blip r:embed="rId2"/>
                <a:stretch>
                  <a:fillRect l="-1135" t="-853" b="-24467"/>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CCD8FBC8-E697-4016-B40B-F30084644419}"/>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a:effectLst>
                  <a:outerShdw blurRad="38100" dist="38100" dir="2700000" algn="tl">
                    <a:srgbClr val="000000">
                      <a:alpha val="43137"/>
                    </a:srgbClr>
                  </a:outerShdw>
                </a:effectLst>
                <a:latin typeface="+mn-lt"/>
              </a:rPr>
              <a:t>Multicollinearity Diagnosis:</a:t>
            </a:r>
            <a:endParaRPr lang="en-IN" dirty="0">
              <a:latin typeface="+mn-lt"/>
            </a:endParaRPr>
          </a:p>
        </p:txBody>
      </p:sp>
    </p:spTree>
    <p:extLst>
      <p:ext uri="{BB962C8B-B14F-4D97-AF65-F5344CB8AC3E}">
        <p14:creationId xmlns:p14="http://schemas.microsoft.com/office/powerpoint/2010/main" val="196012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286592"/>
                <a:ext cx="8596668" cy="4284816"/>
              </a:xfrm>
            </p:spPr>
            <p:txBody>
              <a:bodyPr>
                <a:noAutofit/>
              </a:bodyPr>
              <a:lstStyle/>
              <a:p>
                <a:pPr marL="0" indent="0">
                  <a:buNone/>
                </a:pPr>
                <a:r>
                  <a:rPr lang="en-IN" dirty="0">
                    <a:solidFill>
                      <a:srgbClr val="FF0000"/>
                    </a:solidFill>
                  </a:rPr>
                  <a:t>Checking linearity among the subset of regressors </a:t>
                </a:r>
                <a14:m>
                  <m:oMath xmlns:m="http://schemas.openxmlformats.org/officeDocument/2006/math">
                    <m:sSub>
                      <m:sSubPr>
                        <m:ctrlPr>
                          <a:rPr lang="en-US" sz="1800" b="0" i="1" smtClean="0">
                            <a:solidFill>
                              <a:srgbClr val="FF0000"/>
                            </a:solidFill>
                            <a:effectLst/>
                            <a:latin typeface="Cambria Math" panose="02040503050406030204" pitchFamily="18" charset="0"/>
                          </a:rPr>
                        </m:ctrlPr>
                      </m:sSubPr>
                      <m:e>
                        <m:r>
                          <a:rPr lang="en-US" sz="1800" b="0" i="1" smtClean="0">
                            <a:solidFill>
                              <a:srgbClr val="FF0000"/>
                            </a:solidFill>
                            <a:effectLst/>
                            <a:latin typeface="Cambria Math" panose="02040503050406030204" pitchFamily="18" charset="0"/>
                          </a:rPr>
                          <m:t>𝑋</m:t>
                        </m:r>
                      </m:e>
                      <m:sub>
                        <m:r>
                          <a:rPr lang="en-US" sz="1800" b="0" i="1" smtClean="0">
                            <a:solidFill>
                              <a:srgbClr val="FF0000"/>
                            </a:solidFill>
                            <a:effectLst/>
                            <a:latin typeface="Cambria Math" panose="02040503050406030204" pitchFamily="18" charset="0"/>
                          </a:rPr>
                          <m:t>12</m:t>
                        </m:r>
                      </m:sub>
                    </m:sSub>
                  </m:oMath>
                </a14:m>
                <a:r>
                  <a:rPr lang="en-US" sz="1800" dirty="0">
                    <a:solidFill>
                      <a:srgbClr val="FF0000"/>
                    </a:solidFill>
                    <a:effectLst/>
                  </a:rPr>
                  <a:t>, </a:t>
                </a:r>
                <a14:m>
                  <m:oMath xmlns:m="http://schemas.openxmlformats.org/officeDocument/2006/math">
                    <m:sSub>
                      <m:sSubPr>
                        <m:ctrlPr>
                          <a:rPr lang="en-US" sz="1800" i="1" dirty="0" smtClean="0">
                            <a:solidFill>
                              <a:srgbClr val="FF0000"/>
                            </a:solidFill>
                            <a:effectLst/>
                            <a:latin typeface="Cambria Math" panose="02040503050406030204" pitchFamily="18" charset="0"/>
                          </a:rPr>
                        </m:ctrlPr>
                      </m:sSubPr>
                      <m:e>
                        <m:r>
                          <a:rPr lang="en-US" sz="1800" i="1" dirty="0" smtClean="0">
                            <a:solidFill>
                              <a:srgbClr val="FF0000"/>
                            </a:solidFill>
                            <a:effectLst/>
                            <a:latin typeface="Cambria Math" panose="02040503050406030204" pitchFamily="18" charset="0"/>
                          </a:rPr>
                          <m:t>𝑋</m:t>
                        </m:r>
                      </m:e>
                      <m:sub>
                        <m:r>
                          <a:rPr lang="en-US" sz="1800" b="0" i="1" dirty="0" smtClean="0">
                            <a:solidFill>
                              <a:srgbClr val="FF0000"/>
                            </a:solidFill>
                            <a:effectLst/>
                            <a:latin typeface="Cambria Math" panose="02040503050406030204" pitchFamily="18" charset="0"/>
                          </a:rPr>
                          <m:t>13</m:t>
                        </m:r>
                      </m:sub>
                    </m:sSub>
                    <m:r>
                      <a:rPr lang="en-US" sz="1800" b="0" i="0" dirty="0" smtClean="0">
                        <a:solidFill>
                          <a:srgbClr val="FF0000"/>
                        </a:solidFill>
                        <a:effectLst/>
                        <a:latin typeface="Cambria Math" panose="02040503050406030204" pitchFamily="18" charset="0"/>
                      </a:rPr>
                      <m:t> </m:t>
                    </m:r>
                  </m:oMath>
                </a14:m>
                <a:r>
                  <a:rPr lang="en-US" sz="1800" dirty="0">
                    <a:solidFill>
                      <a:srgbClr val="FF0000"/>
                    </a:solidFill>
                    <a:effectLst/>
                  </a:rPr>
                  <a:t>and </a:t>
                </a:r>
                <a14:m>
                  <m:oMath xmlns:m="http://schemas.openxmlformats.org/officeDocument/2006/math">
                    <m:sSub>
                      <m:sSubPr>
                        <m:ctrlPr>
                          <a:rPr lang="en-US" sz="1800" i="1" dirty="0" smtClean="0">
                            <a:solidFill>
                              <a:srgbClr val="FF0000"/>
                            </a:solidFill>
                            <a:effectLst/>
                            <a:latin typeface="Cambria Math" panose="02040503050406030204" pitchFamily="18" charset="0"/>
                          </a:rPr>
                        </m:ctrlPr>
                      </m:sSubPr>
                      <m:e>
                        <m:r>
                          <a:rPr lang="en-US" sz="1800" i="1" dirty="0" smtClean="0">
                            <a:solidFill>
                              <a:srgbClr val="FF0000"/>
                            </a:solidFill>
                            <a:effectLst/>
                            <a:latin typeface="Cambria Math" panose="02040503050406030204" pitchFamily="18" charset="0"/>
                          </a:rPr>
                          <m:t>𝑋</m:t>
                        </m:r>
                      </m:e>
                      <m:sub>
                        <m:r>
                          <a:rPr lang="en-US" sz="1800" i="1" dirty="0" smtClean="0">
                            <a:solidFill>
                              <a:srgbClr val="FF0000"/>
                            </a:solidFill>
                            <a:effectLst/>
                            <a:latin typeface="Cambria Math" panose="02040503050406030204" pitchFamily="18" charset="0"/>
                          </a:rPr>
                          <m:t>1</m:t>
                        </m:r>
                        <m:r>
                          <a:rPr lang="en-US" sz="1800" b="0" i="1" dirty="0" smtClean="0">
                            <a:solidFill>
                              <a:srgbClr val="FF0000"/>
                            </a:solidFill>
                            <a:effectLst/>
                            <a:latin typeface="Cambria Math" panose="02040503050406030204" pitchFamily="18" charset="0"/>
                          </a:rPr>
                          <m:t>4</m:t>
                        </m:r>
                      </m:sub>
                    </m:sSub>
                  </m:oMath>
                </a14:m>
                <a:r>
                  <a:rPr lang="en-IN" dirty="0">
                    <a:solidFill>
                      <a:srgbClr val="FF0000"/>
                    </a:solidFill>
                  </a:rPr>
                  <a:t>:</a:t>
                </a:r>
                <a:endParaRPr lang="en-IN" dirty="0"/>
              </a:p>
              <a:p>
                <a:pPr marL="0" indent="0">
                  <a:buNone/>
                </a:pPr>
                <a:r>
                  <a:rPr lang="en-IN" dirty="0"/>
                  <a:t>As the VIF corresponding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13</m:t>
                        </m:r>
                      </m:sub>
                    </m:sSub>
                  </m:oMath>
                </a14:m>
                <a:r>
                  <a:rPr lang="en-IN" dirty="0"/>
                  <a:t> is highest among them we fit a linear regression model with </a:t>
                </a:r>
                <a:r>
                  <a:rPr lang="en-IN" dirty="0" err="1"/>
                  <a:t>regressand</a:t>
                </a:r>
                <a:r>
                  <a:rPr lang="en-IN"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13</m:t>
                        </m:r>
                      </m:sub>
                    </m:sSub>
                  </m:oMath>
                </a14:m>
                <a:r>
                  <a:rPr lang="en-IN" dirty="0"/>
                  <a:t> and the rest as regressors.</a:t>
                </a:r>
                <a:endParaRPr lang="en-US" dirty="0"/>
              </a:p>
              <a:p>
                <a:pPr marL="0" indent="0">
                  <a:buNone/>
                </a:pPr>
                <a:r>
                  <a:rPr lang="en-US" sz="2400" u="sng" dirty="0">
                    <a:effectLst>
                      <a:outerShdw blurRad="38100" dist="38100" dir="2700000" algn="tl">
                        <a:srgbClr val="000000">
                          <a:alpha val="43137"/>
                        </a:srgbClr>
                      </a:outerShdw>
                    </a:effectLst>
                  </a:rPr>
                  <a:t>Results:</a:t>
                </a:r>
              </a:p>
              <a:p>
                <a:pPr marL="0" indent="0">
                  <a:buNone/>
                </a:pPr>
                <a:r>
                  <a:rPr lang="en-US" sz="1600" dirty="0"/>
                  <a:t>Residual standard error: 	</a:t>
                </a:r>
                <a14:m>
                  <m:oMath xmlns:m="http://schemas.openxmlformats.org/officeDocument/2006/math">
                    <m:r>
                      <a:rPr lang="en-US" sz="1600" i="1" dirty="0" smtClean="0">
                        <a:latin typeface="Cambria Math" panose="02040503050406030204" pitchFamily="18" charset="0"/>
                      </a:rPr>
                      <m:t>0.117</m:t>
                    </m:r>
                  </m:oMath>
                </a14:m>
                <a:r>
                  <a:rPr lang="en-US" sz="1600" dirty="0"/>
                  <a:t> on </a:t>
                </a:r>
                <a14:m>
                  <m:oMath xmlns:m="http://schemas.openxmlformats.org/officeDocument/2006/math">
                    <m:r>
                      <a:rPr lang="en-US" sz="1600" i="1" dirty="0" smtClean="0">
                        <a:latin typeface="Cambria Math" panose="02040503050406030204" pitchFamily="18" charset="0"/>
                      </a:rPr>
                      <m:t>57</m:t>
                    </m:r>
                  </m:oMath>
                </a14:m>
                <a:r>
                  <a:rPr lang="en-US" sz="1600" dirty="0"/>
                  <a:t> degrees of freedom</a:t>
                </a:r>
              </a:p>
              <a:p>
                <a:pPr marL="0" indent="0">
                  <a:buNone/>
                </a:pPr>
                <a:r>
                  <a:rPr lang="en-US" sz="1600" dirty="0"/>
                  <a:t>Multiple R-squared:        </a:t>
                </a:r>
                <a14:m>
                  <m:oMath xmlns:m="http://schemas.openxmlformats.org/officeDocument/2006/math">
                    <m:r>
                      <a:rPr lang="en-US" sz="1600" i="1" dirty="0" smtClean="0">
                        <a:latin typeface="Cambria Math" panose="02040503050406030204" pitchFamily="18" charset="0"/>
                      </a:rPr>
                      <m:t>0.</m:t>
                    </m:r>
                    <m:r>
                      <a:rPr lang="en-US" sz="1600" b="0" i="1" dirty="0" smtClean="0">
                        <a:latin typeface="Cambria Math" panose="02040503050406030204" pitchFamily="18" charset="0"/>
                      </a:rPr>
                      <m:t>9868</m:t>
                    </m:r>
                  </m:oMath>
                </a14:m>
                <a:r>
                  <a:rPr lang="en-US" sz="1600" dirty="0"/>
                  <a:t>;     </a:t>
                </a:r>
              </a:p>
              <a:p>
                <a:pPr marL="0" indent="0">
                  <a:buNone/>
                </a:pPr>
                <a:r>
                  <a:rPr lang="en-US" sz="1600" dirty="0"/>
                  <a:t>Adjusted R-squared:       </a:t>
                </a:r>
                <a14:m>
                  <m:oMath xmlns:m="http://schemas.openxmlformats.org/officeDocument/2006/math">
                    <m:r>
                      <a:rPr lang="en-US" sz="1600" i="1" dirty="0" smtClean="0">
                        <a:latin typeface="Cambria Math" panose="02040503050406030204" pitchFamily="18" charset="0"/>
                      </a:rPr>
                      <m:t>0.</m:t>
                    </m:r>
                    <m:r>
                      <a:rPr lang="en-US" sz="1600" b="0" i="1" dirty="0" smtClean="0">
                        <a:latin typeface="Cambria Math" panose="02040503050406030204" pitchFamily="18" charset="0"/>
                      </a:rPr>
                      <m:t>9863</m:t>
                    </m:r>
                  </m:oMath>
                </a14:m>
                <a:r>
                  <a:rPr lang="en-US" sz="1600" dirty="0"/>
                  <a:t>;        </a:t>
                </a:r>
              </a:p>
              <a:p>
                <a:pPr marL="0" indent="0">
                  <a:buNone/>
                </a:pPr>
                <a:r>
                  <a:rPr lang="en-US" sz="1600" dirty="0"/>
                  <a:t>F-statistic:                  	</a:t>
                </a:r>
                <a14:m>
                  <m:oMath xmlns:m="http://schemas.openxmlformats.org/officeDocument/2006/math">
                    <m:r>
                      <a:rPr lang="en-US" sz="1600" b="0" i="1" smtClean="0">
                        <a:latin typeface="Cambria Math" panose="02040503050406030204" pitchFamily="18" charset="0"/>
                      </a:rPr>
                      <m:t>2127</m:t>
                    </m:r>
                  </m:oMath>
                </a14:m>
                <a:r>
                  <a:rPr lang="en-US" sz="1600" dirty="0"/>
                  <a:t> on </a:t>
                </a:r>
                <a14:m>
                  <m:oMath xmlns:m="http://schemas.openxmlformats.org/officeDocument/2006/math">
                    <m:r>
                      <a:rPr lang="en-US" sz="1600" i="1" dirty="0" smtClean="0">
                        <a:latin typeface="Cambria Math" panose="02040503050406030204" pitchFamily="18" charset="0"/>
                      </a:rPr>
                      <m:t>2</m:t>
                    </m:r>
                  </m:oMath>
                </a14:m>
                <a:r>
                  <a:rPr lang="en-US" sz="1600" dirty="0"/>
                  <a:t> and </a:t>
                </a:r>
                <a14:m>
                  <m:oMath xmlns:m="http://schemas.openxmlformats.org/officeDocument/2006/math">
                    <m:r>
                      <a:rPr lang="en-US" sz="1600" i="1" dirty="0" smtClean="0">
                        <a:latin typeface="Cambria Math" panose="02040503050406030204" pitchFamily="18" charset="0"/>
                      </a:rPr>
                      <m:t>57</m:t>
                    </m:r>
                  </m:oMath>
                </a14:m>
                <a:r>
                  <a:rPr lang="en-US" sz="1600" dirty="0"/>
                  <a:t> DF, </a:t>
                </a:r>
              </a:p>
              <a:p>
                <a:pPr marL="0" indent="0">
                  <a:buNone/>
                </a:pPr>
                <a14:m>
                  <m:oMath xmlns:m="http://schemas.openxmlformats.org/officeDocument/2006/math">
                    <m:r>
                      <a:rPr lang="en-US" sz="1600" i="1" dirty="0" smtClean="0">
                        <a:latin typeface="Cambria Math" panose="02040503050406030204" pitchFamily="18" charset="0"/>
                      </a:rPr>
                      <m:t>𝑝</m:t>
                    </m:r>
                  </m:oMath>
                </a14:m>
                <a:r>
                  <a:rPr lang="en-US" sz="1600" dirty="0"/>
                  <a:t>-value: 				</a:t>
                </a:r>
                <a14:m>
                  <m:oMath xmlns:m="http://schemas.openxmlformats.org/officeDocument/2006/math">
                    <m:r>
                      <a:rPr lang="en-US" sz="1600" i="1">
                        <a:latin typeface="Cambria Math" panose="02040503050406030204" pitchFamily="18" charset="0"/>
                      </a:rPr>
                      <m:t>&lt;</m:t>
                    </m:r>
                    <m:r>
                      <a:rPr lang="en-US" sz="1600" b="0" i="1" smtClean="0">
                        <a:latin typeface="Cambria Math" panose="02040503050406030204" pitchFamily="18" charset="0"/>
                      </a:rPr>
                      <m:t>2.2×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10</m:t>
                        </m:r>
                      </m:e>
                      <m:sup>
                        <m:r>
                          <a:rPr lang="en-US" sz="1600" b="0" i="1" smtClean="0">
                            <a:latin typeface="Cambria Math" panose="02040503050406030204" pitchFamily="18" charset="0"/>
                          </a:rPr>
                          <m:t>−16</m:t>
                        </m:r>
                      </m:sup>
                    </m:sSup>
                  </m:oMath>
                </a14:m>
                <a:endParaRPr lang="en-IN" sz="1600" dirty="0"/>
              </a:p>
              <a:p>
                <a:pPr marL="0" indent="0">
                  <a:buNone/>
                </a:pPr>
                <a:r>
                  <a:rPr lang="en-IN" sz="2400" u="sng" dirty="0">
                    <a:effectLst>
                      <a:outerShdw blurRad="38100" dist="38100" dir="2700000" algn="tl">
                        <a:srgbClr val="000000">
                          <a:alpha val="43137"/>
                        </a:srgbClr>
                      </a:outerShdw>
                    </a:effectLst>
                  </a:rPr>
                  <a:t>Conclusion:</a:t>
                </a:r>
              </a:p>
              <a:p>
                <a:pPr>
                  <a:buFont typeface="Wingdings" panose="05000000000000000000" pitchFamily="2" charset="2"/>
                  <a:buChar char="§"/>
                </a:pPr>
                <a:r>
                  <a:rPr lang="en-IN" dirty="0"/>
                  <a:t>As the value of Adjusted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IN" dirty="0"/>
                  <a:t>is </a:t>
                </a:r>
                <a14:m>
                  <m:oMath xmlns:m="http://schemas.openxmlformats.org/officeDocument/2006/math">
                    <m:r>
                      <a:rPr lang="en-IN" i="1" dirty="0" smtClean="0">
                        <a:latin typeface="Cambria Math" panose="02040503050406030204" pitchFamily="18" charset="0"/>
                      </a:rPr>
                      <m:t>0.</m:t>
                    </m:r>
                    <m:r>
                      <a:rPr lang="en-US" b="0" i="1" dirty="0" smtClean="0">
                        <a:latin typeface="Cambria Math" panose="02040503050406030204" pitchFamily="18" charset="0"/>
                      </a:rPr>
                      <m:t>9863</m:t>
                    </m:r>
                  </m:oMath>
                </a14:m>
                <a:r>
                  <a:rPr lang="en-IN" dirty="0"/>
                  <a:t> and </a:t>
                </a:r>
                <a14:m>
                  <m:oMath xmlns:m="http://schemas.openxmlformats.org/officeDocument/2006/math">
                    <m:r>
                      <a:rPr lang="en-IN" i="1" dirty="0" smtClean="0">
                        <a:latin typeface="Cambria Math" panose="02040503050406030204" pitchFamily="18" charset="0"/>
                      </a:rPr>
                      <m:t>𝑝</m:t>
                    </m:r>
                  </m:oMath>
                </a14:m>
                <a:r>
                  <a:rPr lang="en-IN" dirty="0"/>
                  <a:t>-value is less than the level of significance </a:t>
                </a:r>
                <a14:m>
                  <m:oMath xmlns:m="http://schemas.openxmlformats.org/officeDocument/2006/math">
                    <m:r>
                      <a:rPr lang="en-IN" i="1" dirty="0" smtClean="0">
                        <a:latin typeface="Cambria Math" panose="02040503050406030204" pitchFamily="18" charset="0"/>
                      </a:rPr>
                      <m:t>0.05</m:t>
                    </m:r>
                  </m:oMath>
                </a14:m>
                <a:r>
                  <a:rPr lang="en-IN" dirty="0"/>
                  <a:t>, we can conclude that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m:t>
                        </m:r>
                        <m:r>
                          <a:rPr lang="en-US" b="0" i="1" dirty="0" smtClean="0">
                            <a:latin typeface="Cambria Math" panose="02040503050406030204" pitchFamily="18" charset="0"/>
                          </a:rPr>
                          <m:t>3</m:t>
                        </m:r>
                      </m:sub>
                    </m:sSub>
                  </m:oMath>
                </a14:m>
                <a:r>
                  <a:rPr lang="en-IN" dirty="0"/>
                  <a:t> can be determined effectively by using variables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US" b="0" i="1" dirty="0" smtClean="0">
                            <a:latin typeface="Cambria Math" panose="02040503050406030204" pitchFamily="18" charset="0"/>
                          </a:rPr>
                          <m:t>1</m:t>
                        </m:r>
                        <m:r>
                          <a:rPr lang="en-IN" i="1" dirty="0" smtClean="0">
                            <a:latin typeface="Cambria Math" panose="02040503050406030204" pitchFamily="18" charset="0"/>
                          </a:rPr>
                          <m:t>2</m:t>
                        </m:r>
                      </m:sub>
                    </m:sSub>
                  </m:oMath>
                </a14:m>
                <a:r>
                  <a:rPr lang="en-IN" dirty="0"/>
                  <a:t>,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US" b="0" i="1" dirty="0" smtClean="0">
                            <a:latin typeface="Cambria Math" panose="02040503050406030204" pitchFamily="18" charset="0"/>
                          </a:rPr>
                          <m:t>1</m:t>
                        </m:r>
                        <m:r>
                          <a:rPr lang="en-IN" i="1" dirty="0" smtClean="0">
                            <a:latin typeface="Cambria Math" panose="02040503050406030204" pitchFamily="18" charset="0"/>
                          </a:rPr>
                          <m:t>4</m:t>
                        </m:r>
                      </m:sub>
                    </m:sSub>
                  </m:oMath>
                </a14:m>
                <a:r>
                  <a:rPr lang="en-IN" dirty="0"/>
                  <a:t>. </a:t>
                </a:r>
              </a:p>
              <a:p>
                <a:pPr>
                  <a:buFont typeface="Wingdings" panose="05000000000000000000" pitchFamily="2" charset="2"/>
                  <a:buChar char="§"/>
                </a:pPr>
                <a:r>
                  <a:rPr lang="en-IN" dirty="0"/>
                  <a:t>Since vif of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m:t>
                        </m:r>
                        <m:r>
                          <a:rPr lang="en-US" b="0" i="1" dirty="0" smtClean="0">
                            <a:latin typeface="Cambria Math" panose="02040503050406030204" pitchFamily="18" charset="0"/>
                          </a:rPr>
                          <m:t>3</m:t>
                        </m:r>
                      </m:sub>
                    </m:sSub>
                  </m:oMath>
                </a14:m>
                <a:r>
                  <a:rPr lang="en-IN" dirty="0"/>
                  <a:t> is maximum, we can remove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m:t>
                        </m:r>
                        <m:r>
                          <a:rPr lang="en-US" b="0" i="1" dirty="0" smtClean="0">
                            <a:latin typeface="Cambria Math" panose="02040503050406030204" pitchFamily="18" charset="0"/>
                          </a:rPr>
                          <m:t>3</m:t>
                        </m:r>
                      </m:sub>
                    </m:sSub>
                  </m:oMath>
                </a14:m>
                <a:r>
                  <a:rPr lang="en-IN" dirty="0"/>
                  <a:t> from regressors’ list.</a:t>
                </a:r>
              </a:p>
              <a:p>
                <a:pPr marL="0" indent="0">
                  <a:buNone/>
                </a:pPr>
                <a:r>
                  <a:rPr lang="en-IN"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286592"/>
                <a:ext cx="8596668" cy="4284816"/>
              </a:xfrm>
              <a:blipFill>
                <a:blip r:embed="rId2"/>
                <a:stretch>
                  <a:fillRect l="-1135" t="-853" b="-24324"/>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FBEB1B54-4768-4A63-99C9-FCE809CB426F}"/>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mn-lt"/>
              </a:rPr>
              <a:t>Multicollinearity Diagnosis:</a:t>
            </a:r>
            <a:endParaRPr lang="en-IN" dirty="0">
              <a:latin typeface="+mn-lt"/>
            </a:endParaRPr>
          </a:p>
        </p:txBody>
      </p:sp>
    </p:spTree>
    <p:extLst>
      <p:ext uri="{BB962C8B-B14F-4D97-AF65-F5344CB8AC3E}">
        <p14:creationId xmlns:p14="http://schemas.microsoft.com/office/powerpoint/2010/main" val="133304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The data set that we used comes from McDonald and </a:t>
            </a:r>
            <a:r>
              <a:rPr lang="en-US" sz="2400" dirty="0" err="1"/>
              <a:t>Schwing</a:t>
            </a:r>
            <a:r>
              <a:rPr lang="en-US" sz="2400" dirty="0"/>
              <a:t> (1973), "Instabilities of Regression Estimates Relating Air Pollution to Mortality," </a:t>
            </a:r>
            <a:r>
              <a:rPr lang="en-US" sz="2400" dirty="0" err="1"/>
              <a:t>Technometrics</a:t>
            </a:r>
            <a:r>
              <a:rPr lang="en-US" sz="2400" dirty="0"/>
              <a:t>, 15, 463-481. The data can be found using the link ,</a:t>
            </a:r>
          </a:p>
          <a:p>
            <a:pPr marL="0" indent="0">
              <a:buNone/>
            </a:pPr>
            <a:r>
              <a:rPr lang="en-US" sz="2400" dirty="0">
                <a:hlinkClick r:id="rId2"/>
              </a:rPr>
              <a:t>https://www1.udel.edu/htr/Statistics/Data/pollution.DAT</a:t>
            </a:r>
            <a:endParaRPr lang="en-US" sz="2400" dirty="0"/>
          </a:p>
          <a:p>
            <a:pPr marL="0" indent="0">
              <a:buNone/>
            </a:pPr>
            <a:endParaRPr lang="en-IN" sz="2400" dirty="0"/>
          </a:p>
          <a:p>
            <a:pPr marL="0" indent="0">
              <a:buNone/>
            </a:pPr>
            <a:r>
              <a:rPr lang="en-US" sz="2400" dirty="0"/>
              <a:t>This data consists of  60 observations on 15 independent variables and a measure of mortality on 60 US metropolitan areas in 1959-1961.</a:t>
            </a:r>
          </a:p>
          <a:p>
            <a:pPr marL="0" indent="0">
              <a:buNone/>
            </a:pPr>
            <a:endParaRPr lang="en-IN" sz="2400" dirty="0"/>
          </a:p>
        </p:txBody>
      </p:sp>
      <p:sp>
        <p:nvSpPr>
          <p:cNvPr id="8" name="Title 1">
            <a:extLst>
              <a:ext uri="{FF2B5EF4-FFF2-40B4-BE49-F238E27FC236}">
                <a16:creationId xmlns:a16="http://schemas.microsoft.com/office/drawing/2014/main" id="{3E8FA2B6-2B30-4A77-83AF-1BAACCE72F8B}"/>
              </a:ext>
            </a:extLst>
          </p:cNvPr>
          <p:cNvSpPr>
            <a:spLocks noGrp="1"/>
          </p:cNvSpPr>
          <p:nvPr>
            <p:ph type="title"/>
          </p:nvPr>
        </p:nvSpPr>
        <p:spPr>
          <a:xfrm>
            <a:off x="677334" y="816638"/>
            <a:ext cx="8596668" cy="1320800"/>
          </a:xfrm>
        </p:spPr>
        <p:txBody>
          <a:bodyPr>
            <a:normAutofit/>
          </a:bodyPr>
          <a:lstStyle/>
          <a:p>
            <a:pPr algn="ctr"/>
            <a:r>
              <a:rPr lang="en-IN" sz="3200" u="sng" dirty="0">
                <a:effectLst>
                  <a:outerShdw blurRad="38100" dist="38100" dir="2700000" algn="tl">
                    <a:srgbClr val="000000">
                      <a:alpha val="43137"/>
                    </a:srgbClr>
                  </a:outerShdw>
                </a:effectLst>
              </a:rPr>
              <a:t>DATA SOURCE</a:t>
            </a:r>
            <a:endParaRPr lang="en-IN" sz="2400" dirty="0"/>
          </a:p>
        </p:txBody>
      </p:sp>
    </p:spTree>
    <p:extLst>
      <p:ext uri="{BB962C8B-B14F-4D97-AF65-F5344CB8AC3E}">
        <p14:creationId xmlns:p14="http://schemas.microsoft.com/office/powerpoint/2010/main" val="2173183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0ABA6-158D-4F54-B185-A425012D67DC}"/>
                  </a:ext>
                </a:extLst>
              </p:cNvPr>
              <p:cNvSpPr>
                <a:spLocks noGrp="1"/>
              </p:cNvSpPr>
              <p:nvPr>
                <p:ph idx="1"/>
              </p:nvPr>
            </p:nvSpPr>
            <p:spPr>
              <a:xfrm>
                <a:off x="677333" y="1408772"/>
                <a:ext cx="8596668" cy="4839628"/>
              </a:xfrm>
            </p:spPr>
            <p:txBody>
              <a:bodyPr>
                <a:normAutofit lnSpcReduction="10000"/>
              </a:bodyPr>
              <a:lstStyle/>
              <a:p>
                <a:pPr marL="0" indent="0">
                  <a:buNone/>
                </a:pPr>
                <a:r>
                  <a:rPr lang="en-IN" sz="2200" dirty="0">
                    <a:solidFill>
                      <a:srgbClr val="FF0000"/>
                    </a:solidFill>
                  </a:rPr>
                  <a:t>Checking VIF after elimination of </a:t>
                </a:r>
                <a14:m>
                  <m:oMath xmlns:m="http://schemas.openxmlformats.org/officeDocument/2006/math">
                    <m:sSub>
                      <m:sSubPr>
                        <m:ctrlPr>
                          <a:rPr lang="en-US" sz="2200" b="0" i="1" smtClean="0">
                            <a:solidFill>
                              <a:srgbClr val="FF0000"/>
                            </a:solidFill>
                            <a:latin typeface="Cambria Math" panose="02040503050406030204" pitchFamily="18" charset="0"/>
                          </a:rPr>
                        </m:ctrlPr>
                      </m:sSubPr>
                      <m:e>
                        <m:r>
                          <a:rPr lang="en-US" sz="2200" b="0" i="1" smtClean="0">
                            <a:solidFill>
                              <a:srgbClr val="FF0000"/>
                            </a:solidFill>
                            <a:latin typeface="Cambria Math" panose="02040503050406030204" pitchFamily="18" charset="0"/>
                          </a:rPr>
                          <m:t>𝑋</m:t>
                        </m:r>
                      </m:e>
                      <m:sub>
                        <m:r>
                          <a:rPr lang="en-US" sz="2200" b="0" i="1" smtClean="0">
                            <a:solidFill>
                              <a:srgbClr val="FF0000"/>
                            </a:solidFill>
                            <a:latin typeface="Cambria Math" panose="02040503050406030204" pitchFamily="18" charset="0"/>
                          </a:rPr>
                          <m:t>11</m:t>
                        </m:r>
                      </m:sub>
                    </m:sSub>
                  </m:oMath>
                </a14:m>
                <a:r>
                  <a:rPr lang="en-IN" sz="2200" dirty="0">
                    <a:solidFill>
                      <a:srgbClr val="FF0000"/>
                    </a:solidFill>
                  </a:rPr>
                  <a:t> and </a:t>
                </a:r>
                <a14:m>
                  <m:oMath xmlns:m="http://schemas.openxmlformats.org/officeDocument/2006/math">
                    <m:sSub>
                      <m:sSubPr>
                        <m:ctrlPr>
                          <a:rPr lang="en-US" sz="2200" b="0" i="1" smtClean="0">
                            <a:solidFill>
                              <a:srgbClr val="FF0000"/>
                            </a:solidFill>
                            <a:latin typeface="Cambria Math" panose="02040503050406030204" pitchFamily="18" charset="0"/>
                          </a:rPr>
                        </m:ctrlPr>
                      </m:sSubPr>
                      <m:e>
                        <m:r>
                          <a:rPr lang="en-US" sz="2200" b="0" i="1" smtClean="0">
                            <a:solidFill>
                              <a:srgbClr val="FF0000"/>
                            </a:solidFill>
                            <a:latin typeface="Cambria Math" panose="02040503050406030204" pitchFamily="18" charset="0"/>
                          </a:rPr>
                          <m:t>𝑋</m:t>
                        </m:r>
                      </m:e>
                      <m:sub>
                        <m:r>
                          <a:rPr lang="en-US" sz="2200" b="0" i="1" smtClean="0">
                            <a:solidFill>
                              <a:srgbClr val="FF0000"/>
                            </a:solidFill>
                            <a:latin typeface="Cambria Math" panose="02040503050406030204" pitchFamily="18" charset="0"/>
                          </a:rPr>
                          <m:t>13</m:t>
                        </m:r>
                      </m:sub>
                    </m:sSub>
                  </m:oMath>
                </a14:m>
                <a:r>
                  <a:rPr lang="en-IN" sz="2200" dirty="0">
                    <a:solidFill>
                      <a:srgbClr val="FF0000"/>
                    </a:solidFill>
                  </a:rPr>
                  <a:t>:</a:t>
                </a:r>
              </a:p>
              <a:p>
                <a:pPr marL="0" indent="0">
                  <a:buNone/>
                </a:pPr>
                <a:r>
                  <a:rPr lang="en-IN" sz="1800" dirty="0">
                    <a:solidFill>
                      <a:schemeClr val="tx1"/>
                    </a:solidFill>
                  </a:rPr>
                  <a:t>Now we fit the model again without the regressors X</a:t>
                </a:r>
                <a:r>
                  <a:rPr lang="en-IN" sz="1800" baseline="-25000" dirty="0">
                    <a:solidFill>
                      <a:schemeClr val="tx1"/>
                    </a:solidFill>
                  </a:rPr>
                  <a:t>11</a:t>
                </a:r>
                <a:r>
                  <a:rPr lang="en-IN" sz="1800" dirty="0">
                    <a:solidFill>
                      <a:schemeClr val="tx1"/>
                    </a:solidFill>
                  </a:rPr>
                  <a:t> and X</a:t>
                </a:r>
                <a:r>
                  <a:rPr lang="en-IN" sz="1800" baseline="-25000" dirty="0">
                    <a:solidFill>
                      <a:schemeClr val="tx1"/>
                    </a:solidFill>
                  </a:rPr>
                  <a:t>13</a:t>
                </a:r>
                <a:r>
                  <a:rPr lang="en-IN" sz="1800" dirty="0">
                    <a:solidFill>
                      <a:schemeClr val="tx1"/>
                    </a:solidFill>
                  </a:rPr>
                  <a:t>.</a:t>
                </a:r>
                <a:br>
                  <a:rPr lang="en-IN" sz="1800" dirty="0">
                    <a:solidFill>
                      <a:schemeClr val="tx1"/>
                    </a:solidFill>
                  </a:rPr>
                </a:br>
                <a:endParaRPr lang="en-IN" sz="1800" dirty="0">
                  <a:solidFill>
                    <a:schemeClr val="tx1"/>
                  </a:solidFill>
                </a:endParaRPr>
              </a:p>
              <a:p>
                <a:r>
                  <a:rPr lang="en-IN" sz="1800" dirty="0">
                    <a:solidFill>
                      <a:schemeClr val="tx1"/>
                    </a:solidFill>
                  </a:rPr>
                  <a:t>The VIF of the regressors in the modified model is :</a:t>
                </a:r>
              </a:p>
              <a:p>
                <a:pPr marL="0" indent="0">
                  <a:buNone/>
                </a:pPr>
                <a:endParaRPr lang="en-IN" dirty="0"/>
              </a:p>
              <a:p>
                <a:endParaRPr lang="en-IN" dirty="0"/>
              </a:p>
              <a:p>
                <a:endParaRPr lang="en-IN" dirty="0"/>
              </a:p>
              <a:p>
                <a:pPr marL="0" indent="0">
                  <a:buNone/>
                </a:pPr>
                <a:endParaRPr lang="en-IN" dirty="0"/>
              </a:p>
              <a:p>
                <a:pPr marL="0" indent="0">
                  <a:buNone/>
                </a:pPr>
                <a:r>
                  <a:rPr lang="en-IN" sz="2200" u="sng" dirty="0">
                    <a:effectLst>
                      <a:outerShdw blurRad="38100" dist="38100" dir="2700000" algn="tl">
                        <a:srgbClr val="000000">
                          <a:alpha val="43137"/>
                        </a:srgbClr>
                      </a:outerShdw>
                    </a:effectLst>
                  </a:rPr>
                  <a:t>Observation:</a:t>
                </a:r>
              </a:p>
              <a:p>
                <a:r>
                  <a:rPr lang="en-IN" sz="1800" dirty="0"/>
                  <a:t>Here only VIF corresponding to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4</m:t>
                        </m:r>
                      </m:sub>
                    </m:sSub>
                  </m:oMath>
                </a14:m>
                <a:r>
                  <a:rPr lang="en-IN" sz="1800" dirty="0"/>
                  <a:t> is greater than 5. </a:t>
                </a:r>
              </a:p>
              <a:p>
                <a:r>
                  <a:rPr lang="en-IN" sz="1800" dirty="0"/>
                  <a:t>So we calculate the variance decomposition proportions to get better evidence for multicollinearity which yields;</a:t>
                </a:r>
              </a:p>
              <a:p>
                <a:r>
                  <a:rPr lang="en-IN" sz="1800" dirty="0"/>
                  <a:t>In row 13, the proportion corresponding to </a:t>
                </a:r>
                <a14:m>
                  <m:oMath xmlns:m="http://schemas.openxmlformats.org/officeDocument/2006/math">
                    <m:sSub>
                      <m:sSubPr>
                        <m:ctrlPr>
                          <a:rPr lang="en-IN" sz="1800" i="1" dirty="0" smtClean="0">
                            <a:latin typeface="Cambria Math" panose="02040503050406030204" pitchFamily="18" charset="0"/>
                          </a:rPr>
                        </m:ctrlPr>
                      </m:sSubPr>
                      <m:e>
                        <m:r>
                          <a:rPr lang="en-IN" sz="1800" i="1" dirty="0" smtClean="0">
                            <a:latin typeface="Cambria Math" panose="02040503050406030204" pitchFamily="18" charset="0"/>
                          </a:rPr>
                          <m:t>𝑋</m:t>
                        </m:r>
                      </m:e>
                      <m:sub>
                        <m:r>
                          <a:rPr lang="en-IN" sz="1800" i="1" dirty="0" smtClean="0">
                            <a:latin typeface="Cambria Math" panose="02040503050406030204" pitchFamily="18" charset="0"/>
                          </a:rPr>
                          <m:t>1</m:t>
                        </m:r>
                      </m:sub>
                    </m:sSub>
                  </m:oMath>
                </a14:m>
                <a:r>
                  <a:rPr lang="en-IN" sz="1800" dirty="0"/>
                  <a:t>, </a:t>
                </a:r>
                <a14:m>
                  <m:oMath xmlns:m="http://schemas.openxmlformats.org/officeDocument/2006/math">
                    <m:sSub>
                      <m:sSubPr>
                        <m:ctrlPr>
                          <a:rPr lang="en-IN" sz="1800" i="1" dirty="0" smtClean="0">
                            <a:latin typeface="Cambria Math" panose="02040503050406030204" pitchFamily="18" charset="0"/>
                          </a:rPr>
                        </m:ctrlPr>
                      </m:sSubPr>
                      <m:e>
                        <m:r>
                          <a:rPr lang="en-IN" sz="1800" i="1" dirty="0" smtClean="0">
                            <a:latin typeface="Cambria Math" panose="02040503050406030204" pitchFamily="18" charset="0"/>
                          </a:rPr>
                          <m:t>𝑋</m:t>
                        </m:r>
                      </m:e>
                      <m:sub>
                        <m:r>
                          <a:rPr lang="en-IN" sz="1800" i="1" dirty="0" smtClean="0">
                            <a:latin typeface="Cambria Math" panose="02040503050406030204" pitchFamily="18" charset="0"/>
                          </a:rPr>
                          <m:t>4</m:t>
                        </m:r>
                      </m:sub>
                    </m:sSub>
                  </m:oMath>
                </a14:m>
                <a:r>
                  <a:rPr lang="en-IN" sz="1800" dirty="0"/>
                  <a:t> are greater than 0.5. </a:t>
                </a:r>
              </a:p>
              <a:p>
                <a:endParaRPr lang="en-IN" dirty="0"/>
              </a:p>
            </p:txBody>
          </p:sp>
        </mc:Choice>
        <mc:Fallback xmlns="">
          <p:sp>
            <p:nvSpPr>
              <p:cNvPr id="3" name="Content Placeholder 2">
                <a:extLst>
                  <a:ext uri="{FF2B5EF4-FFF2-40B4-BE49-F238E27FC236}">
                    <a16:creationId xmlns:a16="http://schemas.microsoft.com/office/drawing/2014/main" id="{FA60ABA6-158D-4F54-B185-A425012D67DC}"/>
                  </a:ext>
                </a:extLst>
              </p:cNvPr>
              <p:cNvSpPr>
                <a:spLocks noGrp="1" noRot="1" noChangeAspect="1" noMove="1" noResize="1" noEditPoints="1" noAdjustHandles="1" noChangeArrowheads="1" noChangeShapeType="1" noTextEdit="1"/>
              </p:cNvSpPr>
              <p:nvPr>
                <p:ph idx="1"/>
              </p:nvPr>
            </p:nvSpPr>
            <p:spPr>
              <a:xfrm>
                <a:off x="677333" y="1408772"/>
                <a:ext cx="8596668" cy="4839628"/>
              </a:xfrm>
              <a:blipFill>
                <a:blip r:embed="rId2"/>
                <a:stretch>
                  <a:fillRect l="-993" t="-1637"/>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6D59DD07-A150-46DE-9539-40488C317279}"/>
              </a:ext>
            </a:extLst>
          </p:cNvPr>
          <p:cNvGraphicFramePr>
            <a:graphicFrameLocks noGrp="1"/>
          </p:cNvGraphicFramePr>
          <p:nvPr>
            <p:extLst>
              <p:ext uri="{D42A27DB-BD31-4B8C-83A1-F6EECF244321}">
                <p14:modId xmlns:p14="http://schemas.microsoft.com/office/powerpoint/2010/main" val="3298956808"/>
              </p:ext>
            </p:extLst>
          </p:nvPr>
        </p:nvGraphicFramePr>
        <p:xfrm>
          <a:off x="677333" y="2848969"/>
          <a:ext cx="9771356" cy="914400"/>
        </p:xfrm>
        <a:graphic>
          <a:graphicData uri="http://schemas.openxmlformats.org/drawingml/2006/table">
            <a:tbl>
              <a:tblPr firstRow="1" bandRow="1">
                <a:tableStyleId>{5C22544A-7EE6-4342-B048-85BDC9FD1C3A}</a:tableStyleId>
              </a:tblPr>
              <a:tblGrid>
                <a:gridCol w="697954">
                  <a:extLst>
                    <a:ext uri="{9D8B030D-6E8A-4147-A177-3AD203B41FA5}">
                      <a16:colId xmlns:a16="http://schemas.microsoft.com/office/drawing/2014/main" val="167573461"/>
                    </a:ext>
                  </a:extLst>
                </a:gridCol>
                <a:gridCol w="697954">
                  <a:extLst>
                    <a:ext uri="{9D8B030D-6E8A-4147-A177-3AD203B41FA5}">
                      <a16:colId xmlns:a16="http://schemas.microsoft.com/office/drawing/2014/main" val="1127203907"/>
                    </a:ext>
                  </a:extLst>
                </a:gridCol>
                <a:gridCol w="697954">
                  <a:extLst>
                    <a:ext uri="{9D8B030D-6E8A-4147-A177-3AD203B41FA5}">
                      <a16:colId xmlns:a16="http://schemas.microsoft.com/office/drawing/2014/main" val="3585785823"/>
                    </a:ext>
                  </a:extLst>
                </a:gridCol>
                <a:gridCol w="697954">
                  <a:extLst>
                    <a:ext uri="{9D8B030D-6E8A-4147-A177-3AD203B41FA5}">
                      <a16:colId xmlns:a16="http://schemas.microsoft.com/office/drawing/2014/main" val="393033444"/>
                    </a:ext>
                  </a:extLst>
                </a:gridCol>
                <a:gridCol w="697954">
                  <a:extLst>
                    <a:ext uri="{9D8B030D-6E8A-4147-A177-3AD203B41FA5}">
                      <a16:colId xmlns:a16="http://schemas.microsoft.com/office/drawing/2014/main" val="107244278"/>
                    </a:ext>
                  </a:extLst>
                </a:gridCol>
                <a:gridCol w="697954">
                  <a:extLst>
                    <a:ext uri="{9D8B030D-6E8A-4147-A177-3AD203B41FA5}">
                      <a16:colId xmlns:a16="http://schemas.microsoft.com/office/drawing/2014/main" val="2824633348"/>
                    </a:ext>
                  </a:extLst>
                </a:gridCol>
                <a:gridCol w="697954">
                  <a:extLst>
                    <a:ext uri="{9D8B030D-6E8A-4147-A177-3AD203B41FA5}">
                      <a16:colId xmlns:a16="http://schemas.microsoft.com/office/drawing/2014/main" val="3909967573"/>
                    </a:ext>
                  </a:extLst>
                </a:gridCol>
                <a:gridCol w="697954">
                  <a:extLst>
                    <a:ext uri="{9D8B030D-6E8A-4147-A177-3AD203B41FA5}">
                      <a16:colId xmlns:a16="http://schemas.microsoft.com/office/drawing/2014/main" val="3982366248"/>
                    </a:ext>
                  </a:extLst>
                </a:gridCol>
                <a:gridCol w="697954">
                  <a:extLst>
                    <a:ext uri="{9D8B030D-6E8A-4147-A177-3AD203B41FA5}">
                      <a16:colId xmlns:a16="http://schemas.microsoft.com/office/drawing/2014/main" val="3534740271"/>
                    </a:ext>
                  </a:extLst>
                </a:gridCol>
                <a:gridCol w="697954">
                  <a:extLst>
                    <a:ext uri="{9D8B030D-6E8A-4147-A177-3AD203B41FA5}">
                      <a16:colId xmlns:a16="http://schemas.microsoft.com/office/drawing/2014/main" val="2624293837"/>
                    </a:ext>
                  </a:extLst>
                </a:gridCol>
                <a:gridCol w="697954">
                  <a:extLst>
                    <a:ext uri="{9D8B030D-6E8A-4147-A177-3AD203B41FA5}">
                      <a16:colId xmlns:a16="http://schemas.microsoft.com/office/drawing/2014/main" val="778809120"/>
                    </a:ext>
                  </a:extLst>
                </a:gridCol>
                <a:gridCol w="697954">
                  <a:extLst>
                    <a:ext uri="{9D8B030D-6E8A-4147-A177-3AD203B41FA5}">
                      <a16:colId xmlns:a16="http://schemas.microsoft.com/office/drawing/2014/main" val="2070811241"/>
                    </a:ext>
                  </a:extLst>
                </a:gridCol>
                <a:gridCol w="697954">
                  <a:extLst>
                    <a:ext uri="{9D8B030D-6E8A-4147-A177-3AD203B41FA5}">
                      <a16:colId xmlns:a16="http://schemas.microsoft.com/office/drawing/2014/main" val="370052702"/>
                    </a:ext>
                  </a:extLst>
                </a:gridCol>
                <a:gridCol w="697954">
                  <a:extLst>
                    <a:ext uri="{9D8B030D-6E8A-4147-A177-3AD203B41FA5}">
                      <a16:colId xmlns:a16="http://schemas.microsoft.com/office/drawing/2014/main" val="3303186000"/>
                    </a:ext>
                  </a:extLst>
                </a:gridCol>
              </a:tblGrid>
              <a:tr h="457200">
                <a:tc>
                  <a:txBody>
                    <a:bodyPr/>
                    <a:lstStyle/>
                    <a:p>
                      <a:r>
                        <a:rPr lang="en-US" dirty="0"/>
                        <a:t>Reg</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1</a:t>
                      </a:r>
                    </a:p>
                  </a:txBody>
                  <a:tcPr/>
                </a:tc>
                <a:tc>
                  <a:txBody>
                    <a:bodyPr/>
                    <a:lstStyle/>
                    <a:p>
                      <a:pPr algn="ctr"/>
                      <a:r>
                        <a:rPr lang="en-IN" dirty="0"/>
                        <a:t>X</a:t>
                      </a:r>
                      <a:r>
                        <a:rPr lang="en-IN" baseline="-25000" dirty="0"/>
                        <a:t>2</a:t>
                      </a:r>
                    </a:p>
                  </a:txBody>
                  <a:tcPr/>
                </a:tc>
                <a:tc>
                  <a:txBody>
                    <a:bodyPr/>
                    <a:lstStyle/>
                    <a:p>
                      <a:pPr algn="ctr"/>
                      <a:r>
                        <a:rPr lang="en-IN" dirty="0"/>
                        <a:t>X</a:t>
                      </a:r>
                      <a:r>
                        <a:rPr lang="en-IN" baseline="-25000" dirty="0"/>
                        <a:t>3</a:t>
                      </a:r>
                    </a:p>
                  </a:txBody>
                  <a:tcPr/>
                </a:tc>
                <a:tc>
                  <a:txBody>
                    <a:bodyPr/>
                    <a:lstStyle/>
                    <a:p>
                      <a:pPr algn="ctr"/>
                      <a:r>
                        <a:rPr lang="en-IN" dirty="0"/>
                        <a:t>X</a:t>
                      </a:r>
                      <a:r>
                        <a:rPr lang="en-IN" baseline="-25000" dirty="0"/>
                        <a:t>4</a:t>
                      </a:r>
                    </a:p>
                  </a:txBody>
                  <a:tcPr/>
                </a:tc>
                <a:tc>
                  <a:txBody>
                    <a:bodyPr/>
                    <a:lstStyle/>
                    <a:p>
                      <a:pPr algn="ctr"/>
                      <a:r>
                        <a:rPr lang="en-IN" dirty="0"/>
                        <a:t>X</a:t>
                      </a:r>
                      <a:r>
                        <a:rPr lang="en-IN" baseline="-25000" dirty="0"/>
                        <a:t>5</a:t>
                      </a:r>
                    </a:p>
                  </a:txBody>
                  <a:tcPr/>
                </a:tc>
                <a:tc>
                  <a:txBody>
                    <a:bodyPr/>
                    <a:lstStyle/>
                    <a:p>
                      <a:pPr algn="ctr"/>
                      <a:r>
                        <a:rPr lang="en-IN" dirty="0"/>
                        <a:t>X</a:t>
                      </a:r>
                      <a:r>
                        <a:rPr lang="en-IN" baseline="-25000" dirty="0"/>
                        <a:t>6</a:t>
                      </a:r>
                    </a:p>
                  </a:txBody>
                  <a:tcPr/>
                </a:tc>
                <a:tc>
                  <a:txBody>
                    <a:bodyPr/>
                    <a:lstStyle/>
                    <a:p>
                      <a:pPr algn="ctr"/>
                      <a:r>
                        <a:rPr lang="en-IN" dirty="0"/>
                        <a:t>X</a:t>
                      </a:r>
                      <a:r>
                        <a:rPr lang="en-IN" baseline="-250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8</a:t>
                      </a:r>
                    </a:p>
                  </a:txBody>
                  <a:tcPr/>
                </a:tc>
                <a:tc>
                  <a:txBody>
                    <a:bodyPr/>
                    <a:lstStyle/>
                    <a:p>
                      <a:pPr algn="ctr"/>
                      <a:r>
                        <a:rPr lang="en-IN" dirty="0"/>
                        <a:t>X</a:t>
                      </a:r>
                      <a:r>
                        <a:rPr lang="en-IN" baseline="-25000" dirty="0"/>
                        <a:t>9</a:t>
                      </a:r>
                    </a:p>
                  </a:txBody>
                  <a:tcPr/>
                </a:tc>
                <a:tc>
                  <a:txBody>
                    <a:bodyPr/>
                    <a:lstStyle/>
                    <a:p>
                      <a:pPr algn="ctr"/>
                      <a:r>
                        <a:rPr lang="en-IN" dirty="0"/>
                        <a:t>X</a:t>
                      </a:r>
                      <a:r>
                        <a:rPr lang="en-IN" baseline="-25000" dirty="0"/>
                        <a:t>10</a:t>
                      </a:r>
                    </a:p>
                  </a:txBody>
                  <a:tcPr/>
                </a:tc>
                <a:tc>
                  <a:txBody>
                    <a:bodyPr/>
                    <a:lstStyle/>
                    <a:p>
                      <a:pPr algn="ctr"/>
                      <a:r>
                        <a:rPr lang="en-IN" dirty="0"/>
                        <a:t>X</a:t>
                      </a:r>
                      <a:r>
                        <a:rPr lang="en-IN" baseline="-25000" dirty="0"/>
                        <a:t>12</a:t>
                      </a:r>
                    </a:p>
                  </a:txBody>
                  <a:tcPr/>
                </a:tc>
                <a:tc>
                  <a:txBody>
                    <a:bodyPr/>
                    <a:lstStyle/>
                    <a:p>
                      <a:pPr algn="ctr"/>
                      <a:r>
                        <a:rPr lang="en-IN" dirty="0"/>
                        <a:t>X</a:t>
                      </a:r>
                      <a:r>
                        <a:rPr lang="en-IN" baseline="-25000" dirty="0"/>
                        <a:t>14</a:t>
                      </a:r>
                    </a:p>
                  </a:txBody>
                  <a:tcPr/>
                </a:tc>
                <a:tc>
                  <a:txBody>
                    <a:bodyPr/>
                    <a:lstStyle/>
                    <a:p>
                      <a:pPr algn="ctr"/>
                      <a:r>
                        <a:rPr lang="en-IN" dirty="0"/>
                        <a:t>X</a:t>
                      </a:r>
                      <a:r>
                        <a:rPr lang="en-IN" baseline="-25000" dirty="0"/>
                        <a:t>15</a:t>
                      </a:r>
                    </a:p>
                  </a:txBody>
                  <a:tcPr/>
                </a:tc>
                <a:extLst>
                  <a:ext uri="{0D108BD9-81ED-4DB2-BD59-A6C34878D82A}">
                    <a16:rowId xmlns:a16="http://schemas.microsoft.com/office/drawing/2014/main" val="2073107125"/>
                  </a:ext>
                </a:extLst>
              </a:tr>
              <a:tr h="457200">
                <a:tc>
                  <a:txBody>
                    <a:bodyPr/>
                    <a:lstStyle/>
                    <a:p>
                      <a:r>
                        <a:rPr lang="en-US" dirty="0"/>
                        <a:t>VIF</a:t>
                      </a:r>
                      <a:endParaRPr lang="en-IN" dirty="0"/>
                    </a:p>
                  </a:txBody>
                  <a:tcPr/>
                </a:tc>
                <a:tc>
                  <a:txBody>
                    <a:bodyPr/>
                    <a:lstStyle/>
                    <a:p>
                      <a:pPr algn="ctr"/>
                      <a:r>
                        <a:rPr lang="en-IN" dirty="0"/>
                        <a:t>3.89</a:t>
                      </a:r>
                    </a:p>
                  </a:txBody>
                  <a:tcPr/>
                </a:tc>
                <a:tc>
                  <a:txBody>
                    <a:bodyPr/>
                    <a:lstStyle/>
                    <a:p>
                      <a:pPr algn="ctr"/>
                      <a:r>
                        <a:rPr lang="en-IN" dirty="0"/>
                        <a:t>3.35</a:t>
                      </a:r>
                    </a:p>
                  </a:txBody>
                  <a:tcPr/>
                </a:tc>
                <a:tc>
                  <a:txBody>
                    <a:bodyPr/>
                    <a:lstStyle/>
                    <a:p>
                      <a:pPr algn="ctr"/>
                      <a:r>
                        <a:rPr lang="en-IN" dirty="0"/>
                        <a:t>3.88</a:t>
                      </a:r>
                    </a:p>
                  </a:txBody>
                  <a:tcPr/>
                </a:tc>
                <a:tc>
                  <a:txBody>
                    <a:bodyPr/>
                    <a:lstStyle/>
                    <a:p>
                      <a:pPr algn="ctr"/>
                      <a:r>
                        <a:rPr lang="en-IN" dirty="0">
                          <a:solidFill>
                            <a:srgbClr val="FF0000"/>
                          </a:solidFill>
                        </a:rPr>
                        <a:t>6.06</a:t>
                      </a:r>
                    </a:p>
                  </a:txBody>
                  <a:tcPr/>
                </a:tc>
                <a:tc>
                  <a:txBody>
                    <a:bodyPr/>
                    <a:lstStyle/>
                    <a:p>
                      <a:pPr algn="ctr"/>
                      <a:r>
                        <a:rPr lang="en-IN" dirty="0"/>
                        <a:t>4.18</a:t>
                      </a:r>
                    </a:p>
                  </a:txBody>
                  <a:tcPr/>
                </a:tc>
                <a:tc>
                  <a:txBody>
                    <a:bodyPr/>
                    <a:lstStyle/>
                    <a:p>
                      <a:pPr algn="ctr"/>
                      <a:r>
                        <a:rPr lang="en-IN" dirty="0"/>
                        <a:t>4.39</a:t>
                      </a:r>
                    </a:p>
                  </a:txBody>
                  <a:tcPr/>
                </a:tc>
                <a:tc>
                  <a:txBody>
                    <a:bodyPr/>
                    <a:lstStyle/>
                    <a:p>
                      <a:pPr algn="ctr"/>
                      <a:r>
                        <a:rPr lang="en-IN" dirty="0"/>
                        <a:t>2.46</a:t>
                      </a:r>
                    </a:p>
                  </a:txBody>
                  <a:tcPr/>
                </a:tc>
                <a:tc>
                  <a:txBody>
                    <a:bodyPr/>
                    <a:lstStyle/>
                    <a:p>
                      <a:pPr algn="ctr"/>
                      <a:r>
                        <a:rPr lang="en-IN" dirty="0"/>
                        <a:t>1.64</a:t>
                      </a:r>
                    </a:p>
                  </a:txBody>
                  <a:tcPr/>
                </a:tc>
                <a:tc>
                  <a:txBody>
                    <a:bodyPr/>
                    <a:lstStyle/>
                    <a:p>
                      <a:pPr algn="ctr"/>
                      <a:r>
                        <a:rPr lang="en-IN" dirty="0"/>
                        <a:t>4.86</a:t>
                      </a:r>
                    </a:p>
                  </a:txBody>
                  <a:tcPr/>
                </a:tc>
                <a:tc>
                  <a:txBody>
                    <a:bodyPr/>
                    <a:lstStyle/>
                    <a:p>
                      <a:pPr algn="ctr"/>
                      <a:r>
                        <a:rPr lang="en-IN" dirty="0"/>
                        <a:t>2.56</a:t>
                      </a:r>
                    </a:p>
                  </a:txBody>
                  <a:tcPr/>
                </a:tc>
                <a:tc>
                  <a:txBody>
                    <a:bodyPr/>
                    <a:lstStyle/>
                    <a:p>
                      <a:pPr algn="ctr"/>
                      <a:r>
                        <a:rPr lang="en-IN" dirty="0"/>
                        <a:t>3.30</a:t>
                      </a:r>
                    </a:p>
                  </a:txBody>
                  <a:tcPr/>
                </a:tc>
                <a:tc>
                  <a:txBody>
                    <a:bodyPr/>
                    <a:lstStyle/>
                    <a:p>
                      <a:pPr algn="ctr"/>
                      <a:r>
                        <a:rPr lang="en-IN" dirty="0"/>
                        <a:t>1.77</a:t>
                      </a:r>
                    </a:p>
                  </a:txBody>
                  <a:tcPr/>
                </a:tc>
                <a:tc>
                  <a:txBody>
                    <a:bodyPr/>
                    <a:lstStyle/>
                    <a:p>
                      <a:pPr algn="ctr"/>
                      <a:r>
                        <a:rPr lang="en-IN" dirty="0"/>
                        <a:t>1.82</a:t>
                      </a:r>
                    </a:p>
                  </a:txBody>
                  <a:tcPr/>
                </a:tc>
                <a:extLst>
                  <a:ext uri="{0D108BD9-81ED-4DB2-BD59-A6C34878D82A}">
                    <a16:rowId xmlns:a16="http://schemas.microsoft.com/office/drawing/2014/main" val="2100372503"/>
                  </a:ext>
                </a:extLst>
              </a:tr>
            </a:tbl>
          </a:graphicData>
        </a:graphic>
      </p:graphicFrame>
      <p:sp>
        <p:nvSpPr>
          <p:cNvPr id="7" name="Title 1">
            <a:extLst>
              <a:ext uri="{FF2B5EF4-FFF2-40B4-BE49-F238E27FC236}">
                <a16:creationId xmlns:a16="http://schemas.microsoft.com/office/drawing/2014/main" id="{345A4D91-B9C8-475C-BDAE-A76061111EDC}"/>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mn-lt"/>
              </a:rPr>
              <a:t>Multicollinearity Diagnosis:</a:t>
            </a:r>
            <a:endParaRPr lang="en-IN" dirty="0">
              <a:latin typeface="+mn-lt"/>
            </a:endParaRPr>
          </a:p>
        </p:txBody>
      </p:sp>
    </p:spTree>
    <p:extLst>
      <p:ext uri="{BB962C8B-B14F-4D97-AF65-F5344CB8AC3E}">
        <p14:creationId xmlns:p14="http://schemas.microsoft.com/office/powerpoint/2010/main" val="4061206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286592"/>
                <a:ext cx="8596668" cy="4284816"/>
              </a:xfrm>
            </p:spPr>
            <p:txBody>
              <a:bodyPr>
                <a:noAutofit/>
              </a:bodyPr>
              <a:lstStyle/>
              <a:p>
                <a:pPr marL="0" indent="0">
                  <a:buNone/>
                </a:pPr>
                <a:r>
                  <a:rPr lang="en-IN" dirty="0">
                    <a:solidFill>
                      <a:srgbClr val="FF0000"/>
                    </a:solidFill>
                  </a:rPr>
                  <a:t>Checking linearity among the subset of regressors </a:t>
                </a:r>
                <a14:m>
                  <m:oMath xmlns:m="http://schemas.openxmlformats.org/officeDocument/2006/math">
                    <m:sSub>
                      <m:sSubPr>
                        <m:ctrlPr>
                          <a:rPr lang="en-US" sz="1800" b="0" i="1" smtClean="0">
                            <a:solidFill>
                              <a:srgbClr val="FF0000"/>
                            </a:solidFill>
                            <a:effectLst/>
                            <a:latin typeface="Cambria Math" panose="02040503050406030204" pitchFamily="18" charset="0"/>
                          </a:rPr>
                        </m:ctrlPr>
                      </m:sSubPr>
                      <m:e>
                        <m:r>
                          <a:rPr lang="en-US" sz="1800" b="0" i="1" smtClean="0">
                            <a:solidFill>
                              <a:srgbClr val="FF0000"/>
                            </a:solidFill>
                            <a:effectLst/>
                            <a:latin typeface="Cambria Math" panose="02040503050406030204" pitchFamily="18" charset="0"/>
                          </a:rPr>
                          <m:t>𝑋</m:t>
                        </m:r>
                      </m:e>
                      <m:sub>
                        <m:r>
                          <a:rPr lang="en-US" sz="1800" b="0" i="1" smtClean="0">
                            <a:solidFill>
                              <a:srgbClr val="FF0000"/>
                            </a:solidFill>
                            <a:effectLst/>
                            <a:latin typeface="Cambria Math" panose="02040503050406030204" pitchFamily="18" charset="0"/>
                          </a:rPr>
                          <m:t>1</m:t>
                        </m:r>
                      </m:sub>
                    </m:sSub>
                    <m:r>
                      <a:rPr lang="en-US" sz="1800" b="0" i="1" smtClean="0">
                        <a:solidFill>
                          <a:srgbClr val="FF0000"/>
                        </a:solidFill>
                        <a:effectLst/>
                        <a:latin typeface="Cambria Math" panose="02040503050406030204" pitchFamily="18" charset="0"/>
                      </a:rPr>
                      <m:t> </m:t>
                    </m:r>
                  </m:oMath>
                </a14:m>
                <a:r>
                  <a:rPr lang="en-US" sz="1800" dirty="0">
                    <a:solidFill>
                      <a:srgbClr val="FF0000"/>
                    </a:solidFill>
                    <a:effectLst/>
                  </a:rPr>
                  <a:t>and </a:t>
                </a:r>
                <a14:m>
                  <m:oMath xmlns:m="http://schemas.openxmlformats.org/officeDocument/2006/math">
                    <m:sSub>
                      <m:sSubPr>
                        <m:ctrlPr>
                          <a:rPr lang="en-US" sz="1800" i="1" dirty="0" smtClean="0">
                            <a:solidFill>
                              <a:srgbClr val="FF0000"/>
                            </a:solidFill>
                            <a:effectLst/>
                            <a:latin typeface="Cambria Math" panose="02040503050406030204" pitchFamily="18" charset="0"/>
                          </a:rPr>
                        </m:ctrlPr>
                      </m:sSubPr>
                      <m:e>
                        <m:r>
                          <a:rPr lang="en-US" sz="1800" i="1" dirty="0" smtClean="0">
                            <a:solidFill>
                              <a:srgbClr val="FF0000"/>
                            </a:solidFill>
                            <a:effectLst/>
                            <a:latin typeface="Cambria Math" panose="02040503050406030204" pitchFamily="18" charset="0"/>
                          </a:rPr>
                          <m:t>𝑋</m:t>
                        </m:r>
                      </m:e>
                      <m:sub>
                        <m:r>
                          <a:rPr lang="en-US" sz="1800" b="0" i="1" dirty="0" smtClean="0">
                            <a:solidFill>
                              <a:srgbClr val="FF0000"/>
                            </a:solidFill>
                            <a:effectLst/>
                            <a:latin typeface="Cambria Math" panose="02040503050406030204" pitchFamily="18" charset="0"/>
                          </a:rPr>
                          <m:t>4</m:t>
                        </m:r>
                      </m:sub>
                    </m:sSub>
                  </m:oMath>
                </a14:m>
                <a:r>
                  <a:rPr lang="en-IN" dirty="0">
                    <a:solidFill>
                      <a:srgbClr val="FF0000"/>
                    </a:solidFill>
                  </a:rPr>
                  <a:t>:</a:t>
                </a:r>
                <a:endParaRPr lang="en-IN" dirty="0"/>
              </a:p>
              <a:p>
                <a:pPr marL="0" indent="0">
                  <a:buNone/>
                </a:pPr>
                <a:r>
                  <a:rPr lang="en-IN" dirty="0"/>
                  <a:t>Since  in row 13, the proportions corresponding to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m:t>
                        </m:r>
                      </m:sub>
                    </m:sSub>
                  </m:oMath>
                </a14:m>
                <a:r>
                  <a:rPr lang="en-IN" dirty="0"/>
                  <a:t> and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4</m:t>
                        </m:r>
                      </m:sub>
                    </m:sSub>
                  </m:oMath>
                </a14:m>
                <a:r>
                  <a:rPr lang="en-IN" dirty="0"/>
                  <a:t> are greater than 0.5. So we fit linear regression model with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4</m:t>
                        </m:r>
                      </m:sub>
                    </m:sSub>
                  </m:oMath>
                </a14:m>
                <a:r>
                  <a:rPr lang="en-IN" dirty="0"/>
                  <a:t> as </a:t>
                </a:r>
                <a:r>
                  <a:rPr lang="en-IN" dirty="0" err="1"/>
                  <a:t>regressand</a:t>
                </a:r>
                <a:r>
                  <a:rPr lang="en-IN" dirty="0"/>
                  <a:t> and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m:t>
                        </m:r>
                      </m:sub>
                    </m:sSub>
                  </m:oMath>
                </a14:m>
                <a:r>
                  <a:rPr lang="en-IN" dirty="0"/>
                  <a:t> as regressor. </a:t>
                </a:r>
                <a:r>
                  <a:rPr lang="en-US" sz="2400" u="sng" dirty="0">
                    <a:effectLst>
                      <a:outerShdw blurRad="38100" dist="38100" dir="2700000" algn="tl">
                        <a:srgbClr val="000000">
                          <a:alpha val="43137"/>
                        </a:srgbClr>
                      </a:outerShdw>
                    </a:effectLst>
                  </a:rPr>
                  <a:t>Results:</a:t>
                </a:r>
              </a:p>
              <a:p>
                <a:pPr marL="0" indent="0">
                  <a:buNone/>
                </a:pPr>
                <a:r>
                  <a:rPr lang="en-US" sz="1600" dirty="0"/>
                  <a:t>Residual standard error: 	1.003 on 58 degrees of freedom</a:t>
                </a:r>
              </a:p>
              <a:p>
                <a:pPr marL="0" indent="0">
                  <a:buNone/>
                </a:pPr>
                <a:r>
                  <a:rPr lang="en-US" sz="1600" dirty="0"/>
                  <a:t>Multiple R-squared:        </a:t>
                </a:r>
                <a14:m>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01022</m:t>
                    </m:r>
                  </m:oMath>
                </a14:m>
                <a:r>
                  <a:rPr lang="en-US" sz="1600" dirty="0"/>
                  <a:t>;     </a:t>
                </a:r>
              </a:p>
              <a:p>
                <a:pPr marL="0" indent="0">
                  <a:buNone/>
                </a:pPr>
                <a:r>
                  <a:rPr lang="en-US" sz="1600" dirty="0"/>
                  <a:t>Adjusted R-squared:       </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006841</m:t>
                    </m:r>
                  </m:oMath>
                </a14:m>
                <a:r>
                  <a:rPr lang="en-US" sz="1600" dirty="0"/>
                  <a:t>;        </a:t>
                </a:r>
              </a:p>
              <a:p>
                <a:pPr marL="0" indent="0">
                  <a:buNone/>
                </a:pPr>
                <a:r>
                  <a:rPr lang="en-US" sz="1600" dirty="0"/>
                  <a:t>F-statistic:                  	</a:t>
                </a:r>
                <a14:m>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1991</m:t>
                    </m:r>
                  </m:oMath>
                </a14:m>
                <a:r>
                  <a:rPr lang="en-US" sz="1600" dirty="0"/>
                  <a:t> on </a:t>
                </a:r>
                <a14:m>
                  <m:oMath xmlns:m="http://schemas.openxmlformats.org/officeDocument/2006/math">
                    <m:r>
                      <a:rPr lang="en-US" sz="1600" b="0" i="1" smtClean="0">
                        <a:latin typeface="Cambria Math" panose="02040503050406030204" pitchFamily="18" charset="0"/>
                      </a:rPr>
                      <m:t>1</m:t>
                    </m:r>
                  </m:oMath>
                </a14:m>
                <a:r>
                  <a:rPr lang="en-US" sz="1600" dirty="0"/>
                  <a:t> and </a:t>
                </a:r>
                <a14:m>
                  <m:oMath xmlns:m="http://schemas.openxmlformats.org/officeDocument/2006/math">
                    <m:r>
                      <a:rPr lang="en-US" sz="1600" i="1" dirty="0" smtClean="0">
                        <a:latin typeface="Cambria Math" panose="02040503050406030204" pitchFamily="18" charset="0"/>
                      </a:rPr>
                      <m:t>5</m:t>
                    </m:r>
                    <m:r>
                      <a:rPr lang="en-US" sz="1600" b="0" i="1" dirty="0" smtClean="0">
                        <a:latin typeface="Cambria Math" panose="02040503050406030204" pitchFamily="18" charset="0"/>
                      </a:rPr>
                      <m:t>8</m:t>
                    </m:r>
                  </m:oMath>
                </a14:m>
                <a:r>
                  <a:rPr lang="en-US" sz="1600" dirty="0"/>
                  <a:t> DF, </a:t>
                </a:r>
              </a:p>
              <a:p>
                <a:pPr marL="0" indent="0">
                  <a:buNone/>
                </a:pPr>
                <a14:m>
                  <m:oMath xmlns:m="http://schemas.openxmlformats.org/officeDocument/2006/math">
                    <m:r>
                      <a:rPr lang="en-US" sz="1600" i="1" dirty="0" smtClean="0">
                        <a:latin typeface="Cambria Math" panose="02040503050406030204" pitchFamily="18" charset="0"/>
                      </a:rPr>
                      <m:t>𝑝</m:t>
                    </m:r>
                  </m:oMath>
                </a14:m>
                <a:r>
                  <a:rPr lang="en-US" sz="1600" dirty="0"/>
                  <a:t>-value: 				</a:t>
                </a:r>
                <a14:m>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4421</m:t>
                    </m:r>
                  </m:oMath>
                </a14:m>
                <a:endParaRPr lang="en-IN" sz="1600" dirty="0"/>
              </a:p>
              <a:p>
                <a:pPr marL="0" indent="0">
                  <a:buNone/>
                </a:pPr>
                <a:r>
                  <a:rPr lang="en-IN" sz="2400" u="sng" dirty="0">
                    <a:effectLst>
                      <a:outerShdw blurRad="38100" dist="38100" dir="2700000" algn="tl">
                        <a:srgbClr val="000000">
                          <a:alpha val="43137"/>
                        </a:srgbClr>
                      </a:outerShdw>
                    </a:effectLst>
                  </a:rPr>
                  <a:t>Conclusion:</a:t>
                </a:r>
              </a:p>
              <a:p>
                <a:pPr marL="0" indent="0">
                  <a:buNone/>
                </a:pPr>
                <a:r>
                  <a:rPr lang="en-US" dirty="0"/>
                  <a:t>The value of multiple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(0.01022) is very close to 0 and observed </a:t>
                </a:r>
                <a14:m>
                  <m:oMath xmlns:m="http://schemas.openxmlformats.org/officeDocument/2006/math">
                    <m:r>
                      <a:rPr lang="en-US" i="1" dirty="0" smtClean="0">
                        <a:latin typeface="Cambria Math" panose="02040503050406030204" pitchFamily="18" charset="0"/>
                      </a:rPr>
                      <m:t>𝑝</m:t>
                    </m:r>
                  </m:oMath>
                </a14:m>
                <a:r>
                  <a:rPr lang="en-US" dirty="0"/>
                  <a:t>-value (0.4421) is greater than the level of significance (0.05). So we can see that there does not exist any significant linear relationship between X1 and X4. Hence we conclude that the remaining regressors does not have multicollinearity among them.</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286592"/>
                <a:ext cx="8596668" cy="4284816"/>
              </a:xfrm>
              <a:blipFill>
                <a:blip r:embed="rId2"/>
                <a:stretch>
                  <a:fillRect l="-1135" t="-853" r="-638" b="-24751"/>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FBEB1B54-4768-4A63-99C9-FCE809CB426F}"/>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mn-lt"/>
              </a:rPr>
              <a:t>Multicollinearity Diagnosis:</a:t>
            </a:r>
            <a:endParaRPr lang="en-IN" dirty="0">
              <a:latin typeface="+mn-lt"/>
            </a:endParaRPr>
          </a:p>
        </p:txBody>
      </p:sp>
    </p:spTree>
    <p:extLst>
      <p:ext uri="{BB962C8B-B14F-4D97-AF65-F5344CB8AC3E}">
        <p14:creationId xmlns:p14="http://schemas.microsoft.com/office/powerpoint/2010/main" val="1640300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CE0E6E-3FCC-4670-A33A-E9F84D6E5A42}"/>
                  </a:ext>
                </a:extLst>
              </p:cNvPr>
              <p:cNvSpPr>
                <a:spLocks noGrp="1"/>
              </p:cNvSpPr>
              <p:nvPr>
                <p:ph idx="1"/>
              </p:nvPr>
            </p:nvSpPr>
            <p:spPr/>
            <p:txBody>
              <a:bodyPr/>
              <a:lstStyle/>
              <a:p>
                <a:r>
                  <a:rPr lang="en-US" sz="1800" dirty="0"/>
                  <a:t>The model after removing multicollinearity is as follows:</a:t>
                </a:r>
              </a:p>
              <a:p>
                <a:pPr marL="0" indent="0">
                  <a:buNone/>
                </a:pPr>
                <a14:m>
                  <m:oMathPara xmlns:m="http://schemas.openxmlformats.org/officeDocument/2006/math">
                    <m:oMathParaPr>
                      <m:jc m:val="centerGroup"/>
                    </m:oMathParaPr>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𝑖</m:t>
                          </m:r>
                        </m:sub>
                      </m:sSub>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0</m:t>
                          </m:r>
                        </m:sub>
                      </m:sSub>
                      <m:r>
                        <a:rPr lang="en-IN" sz="1800" i="1">
                          <a:latin typeface="Cambria Math" panose="02040503050406030204" pitchFamily="18" charset="0"/>
                        </a:rPr>
                        <m:t>+ </m:t>
                      </m:r>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𝑗</m:t>
                          </m:r>
                          <m:r>
                            <a:rPr lang="en-IN" sz="1800" i="1">
                              <a:latin typeface="Cambria Math" panose="02040503050406030204" pitchFamily="18" charset="0"/>
                            </a:rPr>
                            <m:t>=1</m:t>
                          </m:r>
                        </m:sub>
                        <m:sup>
                          <m:r>
                            <a:rPr lang="en-IN" sz="1800" i="1">
                              <a:latin typeface="Cambria Math" panose="02040503050406030204" pitchFamily="18" charset="0"/>
                            </a:rPr>
                            <m:t>10</m:t>
                          </m:r>
                        </m:sup>
                        <m:e>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𝑗</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𝑖𝑗</m:t>
                              </m:r>
                            </m:sub>
                          </m:sSub>
                          <m:r>
                            <a:rPr lang="en-IN" sz="1800" i="1">
                              <a:latin typeface="Cambria Math" panose="02040503050406030204" pitchFamily="18" charset="0"/>
                            </a:rPr>
                            <m:t> + </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12</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12</m:t>
                              </m:r>
                            </m:sub>
                          </m:sSub>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14</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14</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15</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15</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𝜀</m:t>
                              </m:r>
                            </m:e>
                            <m:sub>
                              <m:r>
                                <a:rPr lang="en-IN" sz="1800" i="1">
                                  <a:latin typeface="Cambria Math" panose="02040503050406030204" pitchFamily="18" charset="0"/>
                                </a:rPr>
                                <m:t>𝑖</m:t>
                              </m:r>
                            </m:sub>
                          </m:sSub>
                          <m:r>
                            <a:rPr lang="en-IN" sz="1800" i="1">
                              <a:latin typeface="Cambria Math" panose="02040503050406030204" pitchFamily="18" charset="0"/>
                            </a:rPr>
                            <m:t> ;      ∀</m:t>
                          </m:r>
                          <m:r>
                            <a:rPr lang="en-IN" sz="1800" i="1">
                              <a:latin typeface="Cambria Math" panose="02040503050406030204" pitchFamily="18" charset="0"/>
                            </a:rPr>
                            <m:t>𝑖</m:t>
                          </m:r>
                          <m:r>
                            <a:rPr lang="en-IN" sz="1800" i="1">
                              <a:latin typeface="Cambria Math" panose="02040503050406030204" pitchFamily="18" charset="0"/>
                            </a:rPr>
                            <m:t>=1</m:t>
                          </m:r>
                          <m:d>
                            <m:dPr>
                              <m:ctrlPr>
                                <a:rPr lang="en-IN" sz="1800" i="1">
                                  <a:latin typeface="Cambria Math" panose="02040503050406030204" pitchFamily="18" charset="0"/>
                                </a:rPr>
                              </m:ctrlPr>
                            </m:dPr>
                            <m:e>
                              <m:r>
                                <a:rPr lang="en-IN" sz="1800" i="1">
                                  <a:latin typeface="Cambria Math" panose="02040503050406030204" pitchFamily="18" charset="0"/>
                                </a:rPr>
                                <m:t>1</m:t>
                              </m:r>
                            </m:e>
                          </m:d>
                          <m:r>
                            <a:rPr lang="en-IN" sz="1800" i="1">
                              <a:latin typeface="Cambria Math" panose="02040503050406030204" pitchFamily="18" charset="0"/>
                            </a:rPr>
                            <m:t>𝑛</m:t>
                          </m:r>
                        </m:e>
                      </m:nary>
                    </m:oMath>
                  </m:oMathPara>
                </a14:m>
                <a:endParaRPr lang="en-IN" sz="1800" dirty="0"/>
              </a:p>
              <a:p>
                <a:pPr>
                  <a:buFont typeface="Wingdings" panose="05000000000000000000" pitchFamily="2" charset="2"/>
                  <a:buChar char="q"/>
                </a:pPr>
                <a:endParaRPr lang="en-US" sz="1800" dirty="0"/>
              </a:p>
              <a:p>
                <a:endParaRPr lang="en-IN" dirty="0"/>
              </a:p>
            </p:txBody>
          </p:sp>
        </mc:Choice>
        <mc:Fallback xmlns="">
          <p:sp>
            <p:nvSpPr>
              <p:cNvPr id="3" name="Content Placeholder 2">
                <a:extLst>
                  <a:ext uri="{FF2B5EF4-FFF2-40B4-BE49-F238E27FC236}">
                    <a16:creationId xmlns:a16="http://schemas.microsoft.com/office/drawing/2014/main" id="{24CE0E6E-3FCC-4670-A33A-E9F84D6E5A42}"/>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CF7C7B90-919F-40BB-8159-162DF4344C09}"/>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mn-lt"/>
              </a:rPr>
              <a:t>Model After Removing Multicollinearity:</a:t>
            </a:r>
            <a:endParaRPr lang="en-IN" dirty="0">
              <a:latin typeface="+mn-lt"/>
            </a:endParaRPr>
          </a:p>
        </p:txBody>
      </p:sp>
    </p:spTree>
    <p:extLst>
      <p:ext uri="{BB962C8B-B14F-4D97-AF65-F5344CB8AC3E}">
        <p14:creationId xmlns:p14="http://schemas.microsoft.com/office/powerpoint/2010/main" val="391976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734" y="1422400"/>
                <a:ext cx="8596668" cy="5140712"/>
              </a:xfrm>
            </p:spPr>
            <p:txBody>
              <a:bodyPr>
                <a:normAutofit fontScale="85000" lnSpcReduction="20000"/>
              </a:bodyPr>
              <a:lstStyle/>
              <a:p>
                <a:r>
                  <a:rPr lang="en-IN" sz="2400" dirty="0">
                    <a:effectLst>
                      <a:outerShdw blurRad="38100" dist="38100" dir="2700000" algn="tl">
                        <a:srgbClr val="000000">
                          <a:alpha val="43137"/>
                        </a:srgbClr>
                      </a:outerShdw>
                    </a:effectLst>
                  </a:rPr>
                  <a:t>STEPWISE SELECTION SUMMARY:</a:t>
                </a:r>
              </a:p>
              <a:p>
                <a:endParaRPr lang="en-IN" dirty="0"/>
              </a:p>
              <a:p>
                <a:endParaRPr lang="en-IN" dirty="0"/>
              </a:p>
              <a:p>
                <a:endParaRPr lang="en-IN" dirty="0"/>
              </a:p>
              <a:p>
                <a:endParaRPr lang="en-IN" dirty="0"/>
              </a:p>
              <a:p>
                <a:endParaRPr lang="en-IN" dirty="0"/>
              </a:p>
              <a:p>
                <a:endParaRPr lang="en-IN" dirty="0"/>
              </a:p>
              <a:p>
                <a:endParaRPr lang="en-IN" sz="2400" dirty="0">
                  <a:effectLst>
                    <a:outerShdw blurRad="38100" dist="38100" dir="2700000" algn="tl">
                      <a:srgbClr val="000000">
                        <a:alpha val="43137"/>
                      </a:srgbClr>
                    </a:outerShdw>
                  </a:effectLst>
                </a:endParaRPr>
              </a:p>
              <a:p>
                <a:endParaRPr lang="en-IN" sz="2400" dirty="0">
                  <a:effectLst>
                    <a:outerShdw blurRad="38100" dist="38100" dir="2700000" algn="tl">
                      <a:srgbClr val="000000">
                        <a:alpha val="43137"/>
                      </a:srgbClr>
                    </a:outerShdw>
                  </a:effectLst>
                </a:endParaRPr>
              </a:p>
              <a:p>
                <a:endParaRPr lang="en-IN" sz="2400" dirty="0">
                  <a:effectLst>
                    <a:outerShdw blurRad="38100" dist="38100" dir="2700000" algn="tl">
                      <a:srgbClr val="000000">
                        <a:alpha val="43137"/>
                      </a:srgbClr>
                    </a:outerShdw>
                  </a:effectLst>
                </a:endParaRPr>
              </a:p>
              <a:p>
                <a:pPr marL="0" indent="0">
                  <a:buNone/>
                </a:pPr>
                <a:endParaRPr lang="en-IN" sz="2400" dirty="0">
                  <a:effectLst>
                    <a:outerShdw blurRad="38100" dist="38100" dir="2700000" algn="tl">
                      <a:srgbClr val="000000">
                        <a:alpha val="43137"/>
                      </a:srgbClr>
                    </a:outerShdw>
                  </a:effectLst>
                </a:endParaRPr>
              </a:p>
              <a:p>
                <a:r>
                  <a:rPr lang="en-IN" sz="2400" dirty="0">
                    <a:effectLst>
                      <a:outerShdw blurRad="38100" dist="38100" dir="2700000" algn="tl">
                        <a:srgbClr val="000000">
                          <a:alpha val="43137"/>
                        </a:srgbClr>
                      </a:outerShdw>
                    </a:effectLst>
                  </a:rPr>
                  <a:t>CONCLUSION:</a:t>
                </a:r>
              </a:p>
              <a:p>
                <a:pPr marL="0" indent="0">
                  <a:buNone/>
                </a:pPr>
                <a:r>
                  <a:rPr lang="en-IN" sz="2000" dirty="0"/>
                  <a:t>	Hence after performing stepwise variable selection method, we are left with 6 regressors viz.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oMath>
                </a14:m>
                <a:r>
                  <a:rPr lang="en-IN" sz="2000" dirty="0"/>
                  <a:t>, </a:t>
                </a:r>
                <a14:m>
                  <m:oMath xmlns:m="http://schemas.openxmlformats.org/officeDocument/2006/math">
                    <m:sSub>
                      <m:sSubPr>
                        <m:ctrlPr>
                          <a:rPr lang="en-IN" sz="2000" i="1" dirty="0" smtClean="0">
                            <a:latin typeface="Cambria Math" panose="02040503050406030204" pitchFamily="18" charset="0"/>
                          </a:rPr>
                        </m:ctrlPr>
                      </m:sSubPr>
                      <m:e>
                        <m:r>
                          <a:rPr lang="en-IN" sz="2000" i="1" dirty="0" smtClean="0">
                            <a:latin typeface="Cambria Math" panose="02040503050406030204" pitchFamily="18" charset="0"/>
                          </a:rPr>
                          <m:t>𝑋</m:t>
                        </m:r>
                      </m:e>
                      <m:sub>
                        <m:r>
                          <a:rPr lang="en-IN" sz="2000" i="1" dirty="0" smtClean="0">
                            <a:latin typeface="Cambria Math" panose="02040503050406030204" pitchFamily="18" charset="0"/>
                          </a:rPr>
                          <m:t>2</m:t>
                        </m:r>
                      </m:sub>
                    </m:sSub>
                  </m:oMath>
                </a14:m>
                <a:r>
                  <a:rPr lang="en-IN" sz="2000" dirty="0"/>
                  <a:t>, </a:t>
                </a:r>
                <a14:m>
                  <m:oMath xmlns:m="http://schemas.openxmlformats.org/officeDocument/2006/math">
                    <m:sSub>
                      <m:sSubPr>
                        <m:ctrlPr>
                          <a:rPr lang="en-IN" sz="2000" i="1" dirty="0" smtClean="0">
                            <a:latin typeface="Cambria Math" panose="02040503050406030204" pitchFamily="18" charset="0"/>
                          </a:rPr>
                        </m:ctrlPr>
                      </m:sSubPr>
                      <m:e>
                        <m:r>
                          <a:rPr lang="en-IN" sz="2000" i="1" dirty="0" smtClean="0">
                            <a:latin typeface="Cambria Math" panose="02040503050406030204" pitchFamily="18" charset="0"/>
                          </a:rPr>
                          <m:t>𝑋</m:t>
                        </m:r>
                      </m:e>
                      <m:sub>
                        <m:r>
                          <a:rPr lang="en-IN" sz="2000" i="1" dirty="0" smtClean="0">
                            <a:latin typeface="Cambria Math" panose="02040503050406030204" pitchFamily="18" charset="0"/>
                          </a:rPr>
                          <m:t>3</m:t>
                        </m:r>
                      </m:sub>
                    </m:sSub>
                  </m:oMath>
                </a14:m>
                <a:r>
                  <a:rPr lang="en-IN" sz="2000" dirty="0"/>
                  <a:t>, </a:t>
                </a:r>
                <a14:m>
                  <m:oMath xmlns:m="http://schemas.openxmlformats.org/officeDocument/2006/math">
                    <m:sSub>
                      <m:sSubPr>
                        <m:ctrlPr>
                          <a:rPr lang="en-IN" sz="2000" i="1" dirty="0" smtClean="0">
                            <a:latin typeface="Cambria Math" panose="02040503050406030204" pitchFamily="18" charset="0"/>
                          </a:rPr>
                        </m:ctrlPr>
                      </m:sSubPr>
                      <m:e>
                        <m:r>
                          <a:rPr lang="en-IN" sz="2000" i="1" dirty="0" smtClean="0">
                            <a:latin typeface="Cambria Math" panose="02040503050406030204" pitchFamily="18" charset="0"/>
                          </a:rPr>
                          <m:t>𝑋</m:t>
                        </m:r>
                      </m:e>
                      <m:sub>
                        <m:r>
                          <a:rPr lang="en-IN" sz="2000" i="1" dirty="0" smtClean="0">
                            <a:latin typeface="Cambria Math" panose="02040503050406030204" pitchFamily="18" charset="0"/>
                          </a:rPr>
                          <m:t>6</m:t>
                        </m:r>
                      </m:sub>
                    </m:sSub>
                  </m:oMath>
                </a14:m>
                <a:r>
                  <a:rPr lang="en-IN" sz="2000" dirty="0"/>
                  <a:t>, </a:t>
                </a:r>
                <a14:m>
                  <m:oMath xmlns:m="http://schemas.openxmlformats.org/officeDocument/2006/math">
                    <m:sSub>
                      <m:sSubPr>
                        <m:ctrlPr>
                          <a:rPr lang="en-IN" sz="2000" i="1" dirty="0" smtClean="0">
                            <a:latin typeface="Cambria Math" panose="02040503050406030204" pitchFamily="18" charset="0"/>
                          </a:rPr>
                        </m:ctrlPr>
                      </m:sSubPr>
                      <m:e>
                        <m:r>
                          <a:rPr lang="en-IN" sz="2000" i="1" dirty="0" smtClean="0">
                            <a:latin typeface="Cambria Math" panose="02040503050406030204" pitchFamily="18" charset="0"/>
                          </a:rPr>
                          <m:t>𝑋</m:t>
                        </m:r>
                      </m:e>
                      <m:sub>
                        <m:r>
                          <a:rPr lang="en-IN" sz="2000" i="1" dirty="0" smtClean="0">
                            <a:latin typeface="Cambria Math" panose="02040503050406030204" pitchFamily="18" charset="0"/>
                          </a:rPr>
                          <m:t>9</m:t>
                        </m:r>
                      </m:sub>
                    </m:sSub>
                  </m:oMath>
                </a14:m>
                <a:r>
                  <a:rPr lang="en-IN" sz="2000" dirty="0"/>
                  <a:t>, and </a:t>
                </a:r>
                <a14:m>
                  <m:oMath xmlns:m="http://schemas.openxmlformats.org/officeDocument/2006/math">
                    <m:sSub>
                      <m:sSubPr>
                        <m:ctrlPr>
                          <a:rPr lang="en-IN" sz="2000" i="1" dirty="0" smtClean="0">
                            <a:latin typeface="Cambria Math" panose="02040503050406030204" pitchFamily="18" charset="0"/>
                          </a:rPr>
                        </m:ctrlPr>
                      </m:sSubPr>
                      <m:e>
                        <m:r>
                          <a:rPr lang="en-IN" sz="2000" i="1" dirty="0" smtClean="0">
                            <a:latin typeface="Cambria Math" panose="02040503050406030204" pitchFamily="18" charset="0"/>
                          </a:rPr>
                          <m:t>𝑋</m:t>
                        </m:r>
                      </m:e>
                      <m:sub>
                        <m:r>
                          <a:rPr lang="en-IN" sz="2000" i="1" dirty="0" smtClean="0">
                            <a:latin typeface="Cambria Math" panose="02040503050406030204" pitchFamily="18" charset="0"/>
                          </a:rPr>
                          <m:t>14</m:t>
                        </m:r>
                      </m:sub>
                    </m:sSub>
                  </m:oMath>
                </a14:m>
                <a:r>
                  <a:rPr lang="en-IN" sz="2000" dirty="0"/>
                  <a:t>. So we drop the remaining redundant regressors and continue analysis with these 6 regressors.</a:t>
                </a:r>
                <a:endParaRPr lang="en-IN" sz="2400" dirty="0">
                  <a:effectLst>
                    <a:outerShdw blurRad="38100" dist="38100" dir="2700000" algn="tl">
                      <a:srgbClr val="000000">
                        <a:alpha val="43137"/>
                      </a:srgbClr>
                    </a:outerShdw>
                  </a:effectLst>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734" y="1422400"/>
                <a:ext cx="8596668" cy="5140712"/>
              </a:xfrm>
              <a:blipFill>
                <a:blip r:embed="rId2"/>
                <a:stretch>
                  <a:fillRect l="-426" t="-201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570726244"/>
                  </p:ext>
                </p:extLst>
              </p:nvPr>
            </p:nvGraphicFramePr>
            <p:xfrm>
              <a:off x="829734" y="2011680"/>
              <a:ext cx="8596667" cy="2834640"/>
            </p:xfrm>
            <a:graphic>
              <a:graphicData uri="http://schemas.openxmlformats.org/drawingml/2006/table">
                <a:tbl>
                  <a:tblPr firstRow="1" bandRow="1">
                    <a:tableStyleId>{93296810-A885-4BE3-A3E7-6D5BEEA58F35}</a:tableStyleId>
                  </a:tblPr>
                  <a:tblGrid>
                    <a:gridCol w="1088399">
                      <a:extLst>
                        <a:ext uri="{9D8B030D-6E8A-4147-A177-3AD203B41FA5}">
                          <a16:colId xmlns:a16="http://schemas.microsoft.com/office/drawing/2014/main" val="233650503"/>
                        </a:ext>
                      </a:extLst>
                    </a:gridCol>
                    <a:gridCol w="1627095">
                      <a:extLst>
                        <a:ext uri="{9D8B030D-6E8A-4147-A177-3AD203B41FA5}">
                          <a16:colId xmlns:a16="http://schemas.microsoft.com/office/drawing/2014/main" val="745310176"/>
                        </a:ext>
                      </a:extLst>
                    </a:gridCol>
                    <a:gridCol w="2155098">
                      <a:extLst>
                        <a:ext uri="{9D8B030D-6E8A-4147-A177-3AD203B41FA5}">
                          <a16:colId xmlns:a16="http://schemas.microsoft.com/office/drawing/2014/main" val="406459576"/>
                        </a:ext>
                      </a:extLst>
                    </a:gridCol>
                    <a:gridCol w="2006741">
                      <a:extLst>
                        <a:ext uri="{9D8B030D-6E8A-4147-A177-3AD203B41FA5}">
                          <a16:colId xmlns:a16="http://schemas.microsoft.com/office/drawing/2014/main" val="411788333"/>
                        </a:ext>
                      </a:extLst>
                    </a:gridCol>
                    <a:gridCol w="1719334">
                      <a:extLst>
                        <a:ext uri="{9D8B030D-6E8A-4147-A177-3AD203B41FA5}">
                          <a16:colId xmlns:a16="http://schemas.microsoft.com/office/drawing/2014/main" val="1409632857"/>
                        </a:ext>
                      </a:extLst>
                    </a:gridCol>
                  </a:tblGrid>
                  <a:tr h="608211">
                    <a:tc>
                      <a:txBody>
                        <a:bodyPr/>
                        <a:lstStyle/>
                        <a:p>
                          <a:pPr algn="ctr"/>
                          <a:r>
                            <a:rPr lang="en-IN" dirty="0"/>
                            <a:t>Step</a:t>
                          </a:r>
                        </a:p>
                      </a:txBody>
                      <a:tcPr/>
                    </a:tc>
                    <a:tc>
                      <a:txBody>
                        <a:bodyPr/>
                        <a:lstStyle/>
                        <a:p>
                          <a:pPr algn="ctr"/>
                          <a:r>
                            <a:rPr lang="en-IN" dirty="0"/>
                            <a:t>Variable</a:t>
                          </a:r>
                        </a:p>
                      </a:txBody>
                      <a:tcPr/>
                    </a:tc>
                    <a:tc>
                      <a:txBody>
                        <a:bodyPr/>
                        <a:lstStyle/>
                        <a:p>
                          <a:pPr algn="ctr"/>
                          <a:r>
                            <a:rPr lang="en-IN" dirty="0"/>
                            <a:t>Added/ Removed</a:t>
                          </a:r>
                        </a:p>
                      </a:txBody>
                      <a:tcPr/>
                    </a:tc>
                    <a:tc>
                      <a:txBody>
                        <a:bodyPr/>
                        <a:lstStyle/>
                        <a:p>
                          <a:pPr algn="ctr"/>
                          <a:r>
                            <a:rPr lang="en-IN" dirty="0"/>
                            <a:t>R-square</a:t>
                          </a:r>
                        </a:p>
                      </a:txBody>
                      <a:tcPr/>
                    </a:tc>
                    <a:tc>
                      <a:txBody>
                        <a:bodyPr/>
                        <a:lstStyle/>
                        <a:p>
                          <a:pPr algn="ctr"/>
                          <a:r>
                            <a:rPr lang="en-IN" dirty="0"/>
                            <a:t>Adjusted R-square</a:t>
                          </a:r>
                        </a:p>
                      </a:txBody>
                      <a:tcPr/>
                    </a:tc>
                    <a:extLst>
                      <a:ext uri="{0D108BD9-81ED-4DB2-BD59-A6C34878D82A}">
                        <a16:rowId xmlns:a16="http://schemas.microsoft.com/office/drawing/2014/main" val="1794431789"/>
                      </a:ext>
                    </a:extLst>
                  </a:tr>
                  <a:tr h="347549">
                    <a:tc>
                      <a:txBody>
                        <a:bodyPr/>
                        <a:lstStyle/>
                        <a:p>
                          <a:pPr algn="ctr"/>
                          <a:r>
                            <a:rPr lang="en-IN" dirty="0"/>
                            <a:t>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9</m:t>
                                    </m:r>
                                  </m:sub>
                                </m:sSub>
                              </m:oMath>
                            </m:oMathPara>
                          </a14:m>
                          <a:endParaRPr lang="en-IN" dirty="0"/>
                        </a:p>
                      </a:txBody>
                      <a:tcPr/>
                    </a:tc>
                    <a:tc>
                      <a:txBody>
                        <a:bodyPr/>
                        <a:lstStyle/>
                        <a:p>
                          <a:pPr algn="ctr"/>
                          <a:r>
                            <a:rPr lang="en-IN" dirty="0"/>
                            <a:t>Addition</a:t>
                          </a:r>
                        </a:p>
                      </a:txBody>
                      <a:tcPr/>
                    </a:tc>
                    <a:tc>
                      <a:txBody>
                        <a:bodyPr/>
                        <a:lstStyle/>
                        <a:p>
                          <a:pPr algn="ctr"/>
                          <a:r>
                            <a:rPr lang="en-IN" dirty="0"/>
                            <a:t>0.414</a:t>
                          </a:r>
                        </a:p>
                      </a:txBody>
                      <a:tcPr/>
                    </a:tc>
                    <a:tc>
                      <a:txBody>
                        <a:bodyPr/>
                        <a:lstStyle/>
                        <a:p>
                          <a:pPr algn="ctr"/>
                          <a:r>
                            <a:rPr lang="en-IN" dirty="0"/>
                            <a:t>0.404</a:t>
                          </a:r>
                        </a:p>
                      </a:txBody>
                      <a:tcPr/>
                    </a:tc>
                    <a:extLst>
                      <a:ext uri="{0D108BD9-81ED-4DB2-BD59-A6C34878D82A}">
                        <a16:rowId xmlns:a16="http://schemas.microsoft.com/office/drawing/2014/main" val="1270234356"/>
                      </a:ext>
                    </a:extLst>
                  </a:tr>
                  <a:tr h="347549">
                    <a:tc>
                      <a:txBody>
                        <a:bodyPr/>
                        <a:lstStyle/>
                        <a:p>
                          <a:pPr algn="ctr"/>
                          <a:r>
                            <a:rPr lang="en-IN" dirty="0"/>
                            <a:t>2</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6</m:t>
                                    </m:r>
                                  </m:sub>
                                </m:sSub>
                              </m:oMath>
                            </m:oMathPara>
                          </a14:m>
                          <a:endParaRPr lang="en-IN" dirty="0"/>
                        </a:p>
                      </a:txBody>
                      <a:tcPr/>
                    </a:tc>
                    <a:tc>
                      <a:txBody>
                        <a:bodyPr/>
                        <a:lstStyle/>
                        <a:p>
                          <a:pPr algn="ctr"/>
                          <a:r>
                            <a:rPr lang="en-IN" dirty="0"/>
                            <a:t>Addition</a:t>
                          </a:r>
                        </a:p>
                      </a:txBody>
                      <a:tcPr/>
                    </a:tc>
                    <a:tc>
                      <a:txBody>
                        <a:bodyPr/>
                        <a:lstStyle/>
                        <a:p>
                          <a:pPr algn="ctr"/>
                          <a:r>
                            <a:rPr lang="en-IN" dirty="0"/>
                            <a:t>0.563</a:t>
                          </a:r>
                        </a:p>
                      </a:txBody>
                      <a:tcPr/>
                    </a:tc>
                    <a:tc>
                      <a:txBody>
                        <a:bodyPr/>
                        <a:lstStyle/>
                        <a:p>
                          <a:pPr algn="ctr"/>
                          <a:r>
                            <a:rPr lang="en-IN" dirty="0"/>
                            <a:t>0.547</a:t>
                          </a:r>
                        </a:p>
                      </a:txBody>
                      <a:tcPr/>
                    </a:tc>
                    <a:extLst>
                      <a:ext uri="{0D108BD9-81ED-4DB2-BD59-A6C34878D82A}">
                        <a16:rowId xmlns:a16="http://schemas.microsoft.com/office/drawing/2014/main" val="2281515186"/>
                      </a:ext>
                    </a:extLst>
                  </a:tr>
                  <a:tr h="347549">
                    <a:tc>
                      <a:txBody>
                        <a:bodyPr/>
                        <a:lstStyle/>
                        <a:p>
                          <a:pPr algn="ctr"/>
                          <a:r>
                            <a:rPr lang="en-IN" dirty="0"/>
                            <a:t>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2</m:t>
                                    </m:r>
                                  </m:sub>
                                </m:sSub>
                              </m:oMath>
                            </m:oMathPara>
                          </a14:m>
                          <a:endParaRPr lang="en-IN" dirty="0"/>
                        </a:p>
                      </a:txBody>
                      <a:tcPr/>
                    </a:tc>
                    <a:tc>
                      <a:txBody>
                        <a:bodyPr/>
                        <a:lstStyle/>
                        <a:p>
                          <a:pPr algn="ctr"/>
                          <a:r>
                            <a:rPr lang="en-IN" dirty="0"/>
                            <a:t>Addition</a:t>
                          </a:r>
                        </a:p>
                      </a:txBody>
                      <a:tcPr/>
                    </a:tc>
                    <a:tc>
                      <a:txBody>
                        <a:bodyPr/>
                        <a:lstStyle/>
                        <a:p>
                          <a:pPr algn="ctr"/>
                          <a:r>
                            <a:rPr lang="en-IN" dirty="0"/>
                            <a:t>0.639</a:t>
                          </a:r>
                        </a:p>
                      </a:txBody>
                      <a:tcPr/>
                    </a:tc>
                    <a:tc>
                      <a:txBody>
                        <a:bodyPr/>
                        <a:lstStyle/>
                        <a:p>
                          <a:pPr algn="ctr"/>
                          <a:r>
                            <a:rPr lang="en-IN" dirty="0"/>
                            <a:t>0.620</a:t>
                          </a:r>
                        </a:p>
                      </a:txBody>
                      <a:tcPr/>
                    </a:tc>
                    <a:extLst>
                      <a:ext uri="{0D108BD9-81ED-4DB2-BD59-A6C34878D82A}">
                        <a16:rowId xmlns:a16="http://schemas.microsoft.com/office/drawing/2014/main" val="264205501"/>
                      </a:ext>
                    </a:extLst>
                  </a:tr>
                  <a:tr h="347549">
                    <a:tc>
                      <a:txBody>
                        <a:bodyPr/>
                        <a:lstStyle/>
                        <a:p>
                          <a:pPr algn="ctr"/>
                          <a:r>
                            <a:rPr lang="en-IN" dirty="0"/>
                            <a:t>4</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14</m:t>
                                    </m:r>
                                  </m:sub>
                                </m:sSub>
                              </m:oMath>
                            </m:oMathPara>
                          </a14:m>
                          <a:endParaRPr lang="en-IN" dirty="0"/>
                        </a:p>
                      </a:txBody>
                      <a:tcPr/>
                    </a:tc>
                    <a:tc>
                      <a:txBody>
                        <a:bodyPr/>
                        <a:lstStyle/>
                        <a:p>
                          <a:pPr algn="ctr"/>
                          <a:r>
                            <a:rPr lang="en-IN" dirty="0"/>
                            <a:t>Addition</a:t>
                          </a:r>
                        </a:p>
                      </a:txBody>
                      <a:tcPr/>
                    </a:tc>
                    <a:tc>
                      <a:txBody>
                        <a:bodyPr/>
                        <a:lstStyle/>
                        <a:p>
                          <a:pPr algn="ctr"/>
                          <a:r>
                            <a:rPr lang="en-IN" dirty="0"/>
                            <a:t>0.684</a:t>
                          </a:r>
                        </a:p>
                      </a:txBody>
                      <a:tcPr/>
                    </a:tc>
                    <a:tc>
                      <a:txBody>
                        <a:bodyPr/>
                        <a:lstStyle/>
                        <a:p>
                          <a:pPr algn="ctr"/>
                          <a:r>
                            <a:rPr lang="en-IN" dirty="0"/>
                            <a:t>0.661</a:t>
                          </a:r>
                        </a:p>
                      </a:txBody>
                      <a:tcPr/>
                    </a:tc>
                    <a:extLst>
                      <a:ext uri="{0D108BD9-81ED-4DB2-BD59-A6C34878D82A}">
                        <a16:rowId xmlns:a16="http://schemas.microsoft.com/office/drawing/2014/main" val="3104876138"/>
                      </a:ext>
                    </a:extLst>
                  </a:tr>
                  <a:tr h="347549">
                    <a:tc>
                      <a:txBody>
                        <a:bodyPr/>
                        <a:lstStyle/>
                        <a:p>
                          <a:pPr algn="ctr"/>
                          <a:r>
                            <a:rPr lang="en-IN" dirty="0"/>
                            <a:t>5</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1</m:t>
                                    </m:r>
                                  </m:sub>
                                </m:sSub>
                              </m:oMath>
                            </m:oMathPara>
                          </a14:m>
                          <a:endParaRPr lang="en-IN" dirty="0"/>
                        </a:p>
                      </a:txBody>
                      <a:tcPr/>
                    </a:tc>
                    <a:tc>
                      <a:txBody>
                        <a:bodyPr/>
                        <a:lstStyle/>
                        <a:p>
                          <a:pPr algn="ctr"/>
                          <a:r>
                            <a:rPr lang="en-IN" dirty="0"/>
                            <a:t>Addition</a:t>
                          </a:r>
                        </a:p>
                      </a:txBody>
                      <a:tcPr/>
                    </a:tc>
                    <a:tc>
                      <a:txBody>
                        <a:bodyPr/>
                        <a:lstStyle/>
                        <a:p>
                          <a:pPr algn="ctr"/>
                          <a:r>
                            <a:rPr lang="en-IN" dirty="0"/>
                            <a:t>0.717</a:t>
                          </a:r>
                        </a:p>
                      </a:txBody>
                      <a:tcPr/>
                    </a:tc>
                    <a:tc>
                      <a:txBody>
                        <a:bodyPr/>
                        <a:lstStyle/>
                        <a:p>
                          <a:pPr algn="ctr"/>
                          <a:r>
                            <a:rPr lang="en-IN" dirty="0"/>
                            <a:t>0.691</a:t>
                          </a:r>
                        </a:p>
                      </a:txBody>
                      <a:tcPr/>
                    </a:tc>
                    <a:extLst>
                      <a:ext uri="{0D108BD9-81ED-4DB2-BD59-A6C34878D82A}">
                        <a16:rowId xmlns:a16="http://schemas.microsoft.com/office/drawing/2014/main" val="1016154638"/>
                      </a:ext>
                    </a:extLst>
                  </a:tr>
                  <a:tr h="347549">
                    <a:tc>
                      <a:txBody>
                        <a:bodyPr/>
                        <a:lstStyle/>
                        <a:p>
                          <a:pPr algn="ctr"/>
                          <a:r>
                            <a:rPr lang="en-IN" dirty="0"/>
                            <a:t>6</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3</m:t>
                                    </m:r>
                                  </m:sub>
                                </m:sSub>
                              </m:oMath>
                            </m:oMathPara>
                          </a14:m>
                          <a:endParaRPr lang="en-IN" dirty="0"/>
                        </a:p>
                      </a:txBody>
                      <a:tcPr/>
                    </a:tc>
                    <a:tc>
                      <a:txBody>
                        <a:bodyPr/>
                        <a:lstStyle/>
                        <a:p>
                          <a:pPr algn="ctr"/>
                          <a:r>
                            <a:rPr lang="en-IN" dirty="0"/>
                            <a:t>addition</a:t>
                          </a:r>
                        </a:p>
                      </a:txBody>
                      <a:tcPr/>
                    </a:tc>
                    <a:tc>
                      <a:txBody>
                        <a:bodyPr/>
                        <a:lstStyle/>
                        <a:p>
                          <a:pPr algn="ctr"/>
                          <a:r>
                            <a:rPr lang="en-IN" dirty="0"/>
                            <a:t>0.735</a:t>
                          </a:r>
                        </a:p>
                      </a:txBody>
                      <a:tcPr/>
                    </a:tc>
                    <a:tc>
                      <a:txBody>
                        <a:bodyPr/>
                        <a:lstStyle/>
                        <a:p>
                          <a:pPr algn="ctr"/>
                          <a:r>
                            <a:rPr lang="en-IN" dirty="0"/>
                            <a:t>0.705</a:t>
                          </a:r>
                        </a:p>
                      </a:txBody>
                      <a:tcPr/>
                    </a:tc>
                    <a:extLst>
                      <a:ext uri="{0D108BD9-81ED-4DB2-BD59-A6C34878D82A}">
                        <a16:rowId xmlns:a16="http://schemas.microsoft.com/office/drawing/2014/main" val="845380182"/>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570726244"/>
                  </p:ext>
                </p:extLst>
              </p:nvPr>
            </p:nvGraphicFramePr>
            <p:xfrm>
              <a:off x="829734" y="2011680"/>
              <a:ext cx="8596667" cy="2834640"/>
            </p:xfrm>
            <a:graphic>
              <a:graphicData uri="http://schemas.openxmlformats.org/drawingml/2006/table">
                <a:tbl>
                  <a:tblPr firstRow="1" bandRow="1">
                    <a:tableStyleId>{93296810-A885-4BE3-A3E7-6D5BEEA58F35}</a:tableStyleId>
                  </a:tblPr>
                  <a:tblGrid>
                    <a:gridCol w="1088399">
                      <a:extLst>
                        <a:ext uri="{9D8B030D-6E8A-4147-A177-3AD203B41FA5}">
                          <a16:colId xmlns:a16="http://schemas.microsoft.com/office/drawing/2014/main" val="233650503"/>
                        </a:ext>
                      </a:extLst>
                    </a:gridCol>
                    <a:gridCol w="1627095">
                      <a:extLst>
                        <a:ext uri="{9D8B030D-6E8A-4147-A177-3AD203B41FA5}">
                          <a16:colId xmlns:a16="http://schemas.microsoft.com/office/drawing/2014/main" val="745310176"/>
                        </a:ext>
                      </a:extLst>
                    </a:gridCol>
                    <a:gridCol w="2155098">
                      <a:extLst>
                        <a:ext uri="{9D8B030D-6E8A-4147-A177-3AD203B41FA5}">
                          <a16:colId xmlns:a16="http://schemas.microsoft.com/office/drawing/2014/main" val="406459576"/>
                        </a:ext>
                      </a:extLst>
                    </a:gridCol>
                    <a:gridCol w="2006741">
                      <a:extLst>
                        <a:ext uri="{9D8B030D-6E8A-4147-A177-3AD203B41FA5}">
                          <a16:colId xmlns:a16="http://schemas.microsoft.com/office/drawing/2014/main" val="411788333"/>
                        </a:ext>
                      </a:extLst>
                    </a:gridCol>
                    <a:gridCol w="1719334">
                      <a:extLst>
                        <a:ext uri="{9D8B030D-6E8A-4147-A177-3AD203B41FA5}">
                          <a16:colId xmlns:a16="http://schemas.microsoft.com/office/drawing/2014/main" val="1409632857"/>
                        </a:ext>
                      </a:extLst>
                    </a:gridCol>
                  </a:tblGrid>
                  <a:tr h="640080">
                    <a:tc>
                      <a:txBody>
                        <a:bodyPr/>
                        <a:lstStyle/>
                        <a:p>
                          <a:pPr algn="ctr"/>
                          <a:r>
                            <a:rPr lang="en-IN" dirty="0"/>
                            <a:t>Step</a:t>
                          </a:r>
                        </a:p>
                      </a:txBody>
                      <a:tcPr/>
                    </a:tc>
                    <a:tc>
                      <a:txBody>
                        <a:bodyPr/>
                        <a:lstStyle/>
                        <a:p>
                          <a:pPr algn="ctr"/>
                          <a:r>
                            <a:rPr lang="en-IN" dirty="0"/>
                            <a:t>Variable</a:t>
                          </a:r>
                        </a:p>
                      </a:txBody>
                      <a:tcPr/>
                    </a:tc>
                    <a:tc>
                      <a:txBody>
                        <a:bodyPr/>
                        <a:lstStyle/>
                        <a:p>
                          <a:pPr algn="ctr"/>
                          <a:r>
                            <a:rPr lang="en-IN" dirty="0"/>
                            <a:t>Added/ Removed</a:t>
                          </a:r>
                        </a:p>
                      </a:txBody>
                      <a:tcPr/>
                    </a:tc>
                    <a:tc>
                      <a:txBody>
                        <a:bodyPr/>
                        <a:lstStyle/>
                        <a:p>
                          <a:pPr algn="ctr"/>
                          <a:r>
                            <a:rPr lang="en-IN" dirty="0"/>
                            <a:t>R-square</a:t>
                          </a:r>
                        </a:p>
                      </a:txBody>
                      <a:tcPr/>
                    </a:tc>
                    <a:tc>
                      <a:txBody>
                        <a:bodyPr/>
                        <a:lstStyle/>
                        <a:p>
                          <a:pPr algn="ctr"/>
                          <a:r>
                            <a:rPr lang="en-IN" dirty="0"/>
                            <a:t>Adjusted R-square</a:t>
                          </a:r>
                        </a:p>
                      </a:txBody>
                      <a:tcPr/>
                    </a:tc>
                    <a:extLst>
                      <a:ext uri="{0D108BD9-81ED-4DB2-BD59-A6C34878D82A}">
                        <a16:rowId xmlns:a16="http://schemas.microsoft.com/office/drawing/2014/main" val="1794431789"/>
                      </a:ext>
                    </a:extLst>
                  </a:tr>
                  <a:tr h="365760">
                    <a:tc>
                      <a:txBody>
                        <a:bodyPr/>
                        <a:lstStyle/>
                        <a:p>
                          <a:pPr algn="ctr"/>
                          <a:r>
                            <a:rPr lang="en-IN" dirty="0"/>
                            <a:t>1</a:t>
                          </a:r>
                        </a:p>
                      </a:txBody>
                      <a:tcPr/>
                    </a:tc>
                    <a:tc>
                      <a:txBody>
                        <a:bodyPr/>
                        <a:lstStyle/>
                        <a:p>
                          <a:endParaRPr lang="en-US"/>
                        </a:p>
                      </a:txBody>
                      <a:tcPr>
                        <a:blipFill>
                          <a:blip r:embed="rId3"/>
                          <a:stretch>
                            <a:fillRect l="-67416" t="-185000" r="-362921" b="-525000"/>
                          </a:stretch>
                        </a:blipFill>
                      </a:tcPr>
                    </a:tc>
                    <a:tc>
                      <a:txBody>
                        <a:bodyPr/>
                        <a:lstStyle/>
                        <a:p>
                          <a:pPr algn="ctr"/>
                          <a:r>
                            <a:rPr lang="en-IN" dirty="0"/>
                            <a:t>Addition</a:t>
                          </a:r>
                        </a:p>
                      </a:txBody>
                      <a:tcPr/>
                    </a:tc>
                    <a:tc>
                      <a:txBody>
                        <a:bodyPr/>
                        <a:lstStyle/>
                        <a:p>
                          <a:pPr algn="ctr"/>
                          <a:r>
                            <a:rPr lang="en-IN" dirty="0"/>
                            <a:t>0.414</a:t>
                          </a:r>
                        </a:p>
                      </a:txBody>
                      <a:tcPr/>
                    </a:tc>
                    <a:tc>
                      <a:txBody>
                        <a:bodyPr/>
                        <a:lstStyle/>
                        <a:p>
                          <a:pPr algn="ctr"/>
                          <a:r>
                            <a:rPr lang="en-IN" dirty="0"/>
                            <a:t>0.404</a:t>
                          </a:r>
                        </a:p>
                      </a:txBody>
                      <a:tcPr/>
                    </a:tc>
                    <a:extLst>
                      <a:ext uri="{0D108BD9-81ED-4DB2-BD59-A6C34878D82A}">
                        <a16:rowId xmlns:a16="http://schemas.microsoft.com/office/drawing/2014/main" val="1270234356"/>
                      </a:ext>
                    </a:extLst>
                  </a:tr>
                  <a:tr h="365760">
                    <a:tc>
                      <a:txBody>
                        <a:bodyPr/>
                        <a:lstStyle/>
                        <a:p>
                          <a:pPr algn="ctr"/>
                          <a:r>
                            <a:rPr lang="en-IN" dirty="0"/>
                            <a:t>2</a:t>
                          </a:r>
                        </a:p>
                      </a:txBody>
                      <a:tcPr/>
                    </a:tc>
                    <a:tc>
                      <a:txBody>
                        <a:bodyPr/>
                        <a:lstStyle/>
                        <a:p>
                          <a:endParaRPr lang="en-US"/>
                        </a:p>
                      </a:txBody>
                      <a:tcPr>
                        <a:blipFill>
                          <a:blip r:embed="rId3"/>
                          <a:stretch>
                            <a:fillRect l="-67416" t="-285000" r="-362921" b="-425000"/>
                          </a:stretch>
                        </a:blipFill>
                      </a:tcPr>
                    </a:tc>
                    <a:tc>
                      <a:txBody>
                        <a:bodyPr/>
                        <a:lstStyle/>
                        <a:p>
                          <a:pPr algn="ctr"/>
                          <a:r>
                            <a:rPr lang="en-IN" dirty="0"/>
                            <a:t>Addition</a:t>
                          </a:r>
                        </a:p>
                      </a:txBody>
                      <a:tcPr/>
                    </a:tc>
                    <a:tc>
                      <a:txBody>
                        <a:bodyPr/>
                        <a:lstStyle/>
                        <a:p>
                          <a:pPr algn="ctr"/>
                          <a:r>
                            <a:rPr lang="en-IN" dirty="0"/>
                            <a:t>0.563</a:t>
                          </a:r>
                        </a:p>
                      </a:txBody>
                      <a:tcPr/>
                    </a:tc>
                    <a:tc>
                      <a:txBody>
                        <a:bodyPr/>
                        <a:lstStyle/>
                        <a:p>
                          <a:pPr algn="ctr"/>
                          <a:r>
                            <a:rPr lang="en-IN" dirty="0"/>
                            <a:t>0.547</a:t>
                          </a:r>
                        </a:p>
                      </a:txBody>
                      <a:tcPr/>
                    </a:tc>
                    <a:extLst>
                      <a:ext uri="{0D108BD9-81ED-4DB2-BD59-A6C34878D82A}">
                        <a16:rowId xmlns:a16="http://schemas.microsoft.com/office/drawing/2014/main" val="2281515186"/>
                      </a:ext>
                    </a:extLst>
                  </a:tr>
                  <a:tr h="365760">
                    <a:tc>
                      <a:txBody>
                        <a:bodyPr/>
                        <a:lstStyle/>
                        <a:p>
                          <a:pPr algn="ctr"/>
                          <a:r>
                            <a:rPr lang="en-IN" dirty="0"/>
                            <a:t>3</a:t>
                          </a:r>
                        </a:p>
                      </a:txBody>
                      <a:tcPr/>
                    </a:tc>
                    <a:tc>
                      <a:txBody>
                        <a:bodyPr/>
                        <a:lstStyle/>
                        <a:p>
                          <a:endParaRPr lang="en-US"/>
                        </a:p>
                      </a:txBody>
                      <a:tcPr>
                        <a:blipFill>
                          <a:blip r:embed="rId3"/>
                          <a:stretch>
                            <a:fillRect l="-67416" t="-385000" r="-362921" b="-325000"/>
                          </a:stretch>
                        </a:blipFill>
                      </a:tcPr>
                    </a:tc>
                    <a:tc>
                      <a:txBody>
                        <a:bodyPr/>
                        <a:lstStyle/>
                        <a:p>
                          <a:pPr algn="ctr"/>
                          <a:r>
                            <a:rPr lang="en-IN" dirty="0"/>
                            <a:t>Addition</a:t>
                          </a:r>
                        </a:p>
                      </a:txBody>
                      <a:tcPr/>
                    </a:tc>
                    <a:tc>
                      <a:txBody>
                        <a:bodyPr/>
                        <a:lstStyle/>
                        <a:p>
                          <a:pPr algn="ctr"/>
                          <a:r>
                            <a:rPr lang="en-IN" dirty="0"/>
                            <a:t>0.639</a:t>
                          </a:r>
                        </a:p>
                      </a:txBody>
                      <a:tcPr/>
                    </a:tc>
                    <a:tc>
                      <a:txBody>
                        <a:bodyPr/>
                        <a:lstStyle/>
                        <a:p>
                          <a:pPr algn="ctr"/>
                          <a:r>
                            <a:rPr lang="en-IN" dirty="0"/>
                            <a:t>0.620</a:t>
                          </a:r>
                        </a:p>
                      </a:txBody>
                      <a:tcPr/>
                    </a:tc>
                    <a:extLst>
                      <a:ext uri="{0D108BD9-81ED-4DB2-BD59-A6C34878D82A}">
                        <a16:rowId xmlns:a16="http://schemas.microsoft.com/office/drawing/2014/main" val="264205501"/>
                      </a:ext>
                    </a:extLst>
                  </a:tr>
                  <a:tr h="365760">
                    <a:tc>
                      <a:txBody>
                        <a:bodyPr/>
                        <a:lstStyle/>
                        <a:p>
                          <a:pPr algn="ctr"/>
                          <a:r>
                            <a:rPr lang="en-IN" dirty="0"/>
                            <a:t>4</a:t>
                          </a:r>
                        </a:p>
                      </a:txBody>
                      <a:tcPr/>
                    </a:tc>
                    <a:tc>
                      <a:txBody>
                        <a:bodyPr/>
                        <a:lstStyle/>
                        <a:p>
                          <a:endParaRPr lang="en-US"/>
                        </a:p>
                      </a:txBody>
                      <a:tcPr>
                        <a:blipFill>
                          <a:blip r:embed="rId3"/>
                          <a:stretch>
                            <a:fillRect l="-67416" t="-485000" r="-362921" b="-225000"/>
                          </a:stretch>
                        </a:blipFill>
                      </a:tcPr>
                    </a:tc>
                    <a:tc>
                      <a:txBody>
                        <a:bodyPr/>
                        <a:lstStyle/>
                        <a:p>
                          <a:pPr algn="ctr"/>
                          <a:r>
                            <a:rPr lang="en-IN" dirty="0"/>
                            <a:t>Addition</a:t>
                          </a:r>
                        </a:p>
                      </a:txBody>
                      <a:tcPr/>
                    </a:tc>
                    <a:tc>
                      <a:txBody>
                        <a:bodyPr/>
                        <a:lstStyle/>
                        <a:p>
                          <a:pPr algn="ctr"/>
                          <a:r>
                            <a:rPr lang="en-IN" dirty="0"/>
                            <a:t>0.684</a:t>
                          </a:r>
                        </a:p>
                      </a:txBody>
                      <a:tcPr/>
                    </a:tc>
                    <a:tc>
                      <a:txBody>
                        <a:bodyPr/>
                        <a:lstStyle/>
                        <a:p>
                          <a:pPr algn="ctr"/>
                          <a:r>
                            <a:rPr lang="en-IN" dirty="0"/>
                            <a:t>0.661</a:t>
                          </a:r>
                        </a:p>
                      </a:txBody>
                      <a:tcPr/>
                    </a:tc>
                    <a:extLst>
                      <a:ext uri="{0D108BD9-81ED-4DB2-BD59-A6C34878D82A}">
                        <a16:rowId xmlns:a16="http://schemas.microsoft.com/office/drawing/2014/main" val="3104876138"/>
                      </a:ext>
                    </a:extLst>
                  </a:tr>
                  <a:tr h="365760">
                    <a:tc>
                      <a:txBody>
                        <a:bodyPr/>
                        <a:lstStyle/>
                        <a:p>
                          <a:pPr algn="ctr"/>
                          <a:r>
                            <a:rPr lang="en-IN" dirty="0"/>
                            <a:t>5</a:t>
                          </a:r>
                        </a:p>
                      </a:txBody>
                      <a:tcPr/>
                    </a:tc>
                    <a:tc>
                      <a:txBody>
                        <a:bodyPr/>
                        <a:lstStyle/>
                        <a:p>
                          <a:endParaRPr lang="en-US"/>
                        </a:p>
                      </a:txBody>
                      <a:tcPr>
                        <a:blipFill>
                          <a:blip r:embed="rId3"/>
                          <a:stretch>
                            <a:fillRect l="-67416" t="-585000" r="-362921" b="-125000"/>
                          </a:stretch>
                        </a:blipFill>
                      </a:tcPr>
                    </a:tc>
                    <a:tc>
                      <a:txBody>
                        <a:bodyPr/>
                        <a:lstStyle/>
                        <a:p>
                          <a:pPr algn="ctr"/>
                          <a:r>
                            <a:rPr lang="en-IN" dirty="0"/>
                            <a:t>Addition</a:t>
                          </a:r>
                        </a:p>
                      </a:txBody>
                      <a:tcPr/>
                    </a:tc>
                    <a:tc>
                      <a:txBody>
                        <a:bodyPr/>
                        <a:lstStyle/>
                        <a:p>
                          <a:pPr algn="ctr"/>
                          <a:r>
                            <a:rPr lang="en-IN" dirty="0"/>
                            <a:t>0.717</a:t>
                          </a:r>
                        </a:p>
                      </a:txBody>
                      <a:tcPr/>
                    </a:tc>
                    <a:tc>
                      <a:txBody>
                        <a:bodyPr/>
                        <a:lstStyle/>
                        <a:p>
                          <a:pPr algn="ctr"/>
                          <a:r>
                            <a:rPr lang="en-IN" dirty="0"/>
                            <a:t>0.691</a:t>
                          </a:r>
                        </a:p>
                      </a:txBody>
                      <a:tcPr/>
                    </a:tc>
                    <a:extLst>
                      <a:ext uri="{0D108BD9-81ED-4DB2-BD59-A6C34878D82A}">
                        <a16:rowId xmlns:a16="http://schemas.microsoft.com/office/drawing/2014/main" val="1016154638"/>
                      </a:ext>
                    </a:extLst>
                  </a:tr>
                  <a:tr h="365760">
                    <a:tc>
                      <a:txBody>
                        <a:bodyPr/>
                        <a:lstStyle/>
                        <a:p>
                          <a:pPr algn="ctr"/>
                          <a:r>
                            <a:rPr lang="en-IN" dirty="0"/>
                            <a:t>6</a:t>
                          </a:r>
                        </a:p>
                      </a:txBody>
                      <a:tcPr/>
                    </a:tc>
                    <a:tc>
                      <a:txBody>
                        <a:bodyPr/>
                        <a:lstStyle/>
                        <a:p>
                          <a:endParaRPr lang="en-US"/>
                        </a:p>
                      </a:txBody>
                      <a:tcPr>
                        <a:blipFill>
                          <a:blip r:embed="rId3"/>
                          <a:stretch>
                            <a:fillRect l="-67416" t="-685000" r="-362921" b="-25000"/>
                          </a:stretch>
                        </a:blipFill>
                      </a:tcPr>
                    </a:tc>
                    <a:tc>
                      <a:txBody>
                        <a:bodyPr/>
                        <a:lstStyle/>
                        <a:p>
                          <a:pPr algn="ctr"/>
                          <a:r>
                            <a:rPr lang="en-IN" dirty="0"/>
                            <a:t>addition</a:t>
                          </a:r>
                        </a:p>
                      </a:txBody>
                      <a:tcPr/>
                    </a:tc>
                    <a:tc>
                      <a:txBody>
                        <a:bodyPr/>
                        <a:lstStyle/>
                        <a:p>
                          <a:pPr algn="ctr"/>
                          <a:r>
                            <a:rPr lang="en-IN" dirty="0"/>
                            <a:t>0.735</a:t>
                          </a:r>
                        </a:p>
                      </a:txBody>
                      <a:tcPr/>
                    </a:tc>
                    <a:tc>
                      <a:txBody>
                        <a:bodyPr/>
                        <a:lstStyle/>
                        <a:p>
                          <a:pPr algn="ctr"/>
                          <a:r>
                            <a:rPr lang="en-IN" dirty="0"/>
                            <a:t>0.705</a:t>
                          </a:r>
                        </a:p>
                      </a:txBody>
                      <a:tcPr/>
                    </a:tc>
                    <a:extLst>
                      <a:ext uri="{0D108BD9-81ED-4DB2-BD59-A6C34878D82A}">
                        <a16:rowId xmlns:a16="http://schemas.microsoft.com/office/drawing/2014/main" val="845380182"/>
                      </a:ext>
                    </a:extLst>
                  </a:tr>
                </a:tbl>
              </a:graphicData>
            </a:graphic>
          </p:graphicFrame>
        </mc:Fallback>
      </mc:AlternateContent>
      <p:sp>
        <p:nvSpPr>
          <p:cNvPr id="5" name="Title 1">
            <a:extLst>
              <a:ext uri="{FF2B5EF4-FFF2-40B4-BE49-F238E27FC236}">
                <a16:creationId xmlns:a16="http://schemas.microsoft.com/office/drawing/2014/main" id="{9E21E6F7-F32A-4EB6-B579-0A27361CC253}"/>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mn-lt"/>
              </a:rPr>
              <a:t>Variable Selection:</a:t>
            </a:r>
            <a:endParaRPr lang="en-IN" dirty="0">
              <a:latin typeface="+mn-lt"/>
            </a:endParaRPr>
          </a:p>
        </p:txBody>
      </p:sp>
    </p:spTree>
    <p:extLst>
      <p:ext uri="{BB962C8B-B14F-4D97-AF65-F5344CB8AC3E}">
        <p14:creationId xmlns:p14="http://schemas.microsoft.com/office/powerpoint/2010/main" val="3956604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C004A4B-BE19-4434-9513-1E3DCDAF1AD9}"/>
              </a:ext>
            </a:extLst>
          </p:cNvPr>
          <p:cNvSpPr/>
          <p:nvPr/>
        </p:nvSpPr>
        <p:spPr>
          <a:xfrm>
            <a:off x="1446720" y="1664001"/>
            <a:ext cx="7839307" cy="4003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46720" y="1664002"/>
                <a:ext cx="7839307" cy="4003288"/>
              </a:xfrm>
            </p:spPr>
            <p:txBody>
              <a:bodyPr/>
              <a:lstStyle/>
              <a:p>
                <a:pPr marL="0" indent="0" algn="ctr">
                  <a:buNone/>
                </a:pPr>
                <a:endParaRPr lang="en-IN" sz="2000" dirty="0"/>
              </a:p>
              <a:p>
                <a:pPr marL="0" indent="0" algn="ctr">
                  <a:buNone/>
                </a:pPr>
                <a:r>
                  <a:rPr lang="en-IN" sz="2000" dirty="0"/>
                  <a:t>Thus our new model is:</a:t>
                </a:r>
              </a:p>
              <a:p>
                <a:pPr marL="0" indent="0" algn="ctr">
                  <a:buNone/>
                </a:pPr>
                <a:endParaRPr lang="en-IN"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1" i="1" smtClean="0">
                              <a:solidFill>
                                <a:srgbClr val="C00000"/>
                              </a:solidFill>
                              <a:latin typeface="Cambria Math" panose="02040503050406030204" pitchFamily="18" charset="0"/>
                            </a:rPr>
                          </m:ctrlPr>
                        </m:sSubPr>
                        <m:e>
                          <m:r>
                            <a:rPr lang="en-US" sz="2000" b="1" i="1" smtClean="0">
                              <a:solidFill>
                                <a:srgbClr val="C00000"/>
                              </a:solidFill>
                              <a:latin typeface="Cambria Math" panose="02040503050406030204" pitchFamily="18" charset="0"/>
                            </a:rPr>
                            <m:t>𝒚</m:t>
                          </m:r>
                        </m:e>
                        <m:sub>
                          <m:r>
                            <a:rPr lang="en-US" sz="2000" b="1" i="1" smtClean="0">
                              <a:solidFill>
                                <a:srgbClr val="C00000"/>
                              </a:solidFill>
                              <a:latin typeface="Cambria Math" panose="02040503050406030204" pitchFamily="18" charset="0"/>
                            </a:rPr>
                            <m:t>𝒊</m:t>
                          </m:r>
                        </m:sub>
                      </m:sSub>
                      <m:r>
                        <a:rPr lang="en-US" sz="2000" b="1" i="1" smtClean="0">
                          <a:solidFill>
                            <a:srgbClr val="C00000"/>
                          </a:solidFill>
                          <a:latin typeface="Cambria Math" panose="02040503050406030204" pitchFamily="18" charset="0"/>
                        </a:rPr>
                        <m:t>=</m:t>
                      </m:r>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𝜷</m:t>
                          </m:r>
                        </m:e>
                        <m:sub>
                          <m:r>
                            <a:rPr lang="en-IN" sz="2000" b="1" i="1">
                              <a:solidFill>
                                <a:srgbClr val="C00000"/>
                              </a:solidFill>
                              <a:latin typeface="Cambria Math" panose="02040503050406030204" pitchFamily="18" charset="0"/>
                            </a:rPr>
                            <m:t>𝟎</m:t>
                          </m:r>
                        </m:sub>
                      </m:sSub>
                      <m:r>
                        <a:rPr lang="en-IN" sz="2000" b="1" i="1">
                          <a:solidFill>
                            <a:srgbClr val="C00000"/>
                          </a:solidFill>
                          <a:latin typeface="Cambria Math" panose="02040503050406030204" pitchFamily="18" charset="0"/>
                        </a:rPr>
                        <m:t>+ </m:t>
                      </m:r>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𝜷</m:t>
                          </m:r>
                        </m:e>
                        <m:sub>
                          <m:r>
                            <a:rPr lang="en-IN" sz="2000" b="1" i="1">
                              <a:solidFill>
                                <a:srgbClr val="C00000"/>
                              </a:solidFill>
                              <a:latin typeface="Cambria Math" panose="02040503050406030204" pitchFamily="18" charset="0"/>
                            </a:rPr>
                            <m:t>𝟏</m:t>
                          </m:r>
                        </m:sub>
                      </m:sSub>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𝒙</m:t>
                          </m:r>
                        </m:e>
                        <m:sub>
                          <m:r>
                            <a:rPr lang="en-IN" sz="2000" b="1" i="1">
                              <a:solidFill>
                                <a:srgbClr val="C00000"/>
                              </a:solidFill>
                              <a:latin typeface="Cambria Math" panose="02040503050406030204" pitchFamily="18" charset="0"/>
                            </a:rPr>
                            <m:t>𝟏</m:t>
                          </m:r>
                          <m:r>
                            <a:rPr lang="en-US" sz="2000" b="1" i="1" smtClean="0">
                              <a:solidFill>
                                <a:srgbClr val="C00000"/>
                              </a:solidFill>
                              <a:latin typeface="Cambria Math" panose="02040503050406030204" pitchFamily="18" charset="0"/>
                            </a:rPr>
                            <m:t>𝒊</m:t>
                          </m:r>
                        </m:sub>
                      </m:sSub>
                      <m:r>
                        <a:rPr lang="en-IN" sz="2000" b="1" i="1">
                          <a:solidFill>
                            <a:srgbClr val="C00000"/>
                          </a:solidFill>
                          <a:latin typeface="Cambria Math" panose="02040503050406030204" pitchFamily="18" charset="0"/>
                        </a:rPr>
                        <m:t>+</m:t>
                      </m:r>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𝜷</m:t>
                          </m:r>
                        </m:e>
                        <m:sub>
                          <m:r>
                            <a:rPr lang="en-IN" sz="2000" b="1" i="1">
                              <a:solidFill>
                                <a:srgbClr val="C00000"/>
                              </a:solidFill>
                              <a:latin typeface="Cambria Math" panose="02040503050406030204" pitchFamily="18" charset="0"/>
                            </a:rPr>
                            <m:t>𝟐</m:t>
                          </m:r>
                        </m:sub>
                      </m:sSub>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𝒙</m:t>
                          </m:r>
                        </m:e>
                        <m:sub>
                          <m:r>
                            <a:rPr lang="en-IN" sz="2000" b="1" i="1">
                              <a:solidFill>
                                <a:srgbClr val="C00000"/>
                              </a:solidFill>
                              <a:latin typeface="Cambria Math" panose="02040503050406030204" pitchFamily="18" charset="0"/>
                            </a:rPr>
                            <m:t>𝟐</m:t>
                          </m:r>
                          <m:r>
                            <a:rPr lang="en-US" sz="2000" b="1" i="1" smtClean="0">
                              <a:solidFill>
                                <a:srgbClr val="C00000"/>
                              </a:solidFill>
                              <a:latin typeface="Cambria Math" panose="02040503050406030204" pitchFamily="18" charset="0"/>
                            </a:rPr>
                            <m:t>𝒊</m:t>
                          </m:r>
                        </m:sub>
                      </m:sSub>
                      <m:r>
                        <a:rPr lang="en-IN" sz="2000" b="1" i="1">
                          <a:solidFill>
                            <a:srgbClr val="C00000"/>
                          </a:solidFill>
                          <a:latin typeface="Cambria Math" panose="02040503050406030204" pitchFamily="18" charset="0"/>
                        </a:rPr>
                        <m:t>+</m:t>
                      </m:r>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𝜷</m:t>
                          </m:r>
                        </m:e>
                        <m:sub>
                          <m:r>
                            <a:rPr lang="en-IN" sz="2000" b="1" i="1">
                              <a:solidFill>
                                <a:srgbClr val="C00000"/>
                              </a:solidFill>
                              <a:latin typeface="Cambria Math" panose="02040503050406030204" pitchFamily="18" charset="0"/>
                            </a:rPr>
                            <m:t>𝟑</m:t>
                          </m:r>
                        </m:sub>
                      </m:sSub>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𝒙</m:t>
                          </m:r>
                        </m:e>
                        <m:sub>
                          <m:r>
                            <a:rPr lang="en-IN" sz="2000" b="1" i="1">
                              <a:solidFill>
                                <a:srgbClr val="C00000"/>
                              </a:solidFill>
                              <a:latin typeface="Cambria Math" panose="02040503050406030204" pitchFamily="18" charset="0"/>
                            </a:rPr>
                            <m:t>𝟑</m:t>
                          </m:r>
                          <m:r>
                            <a:rPr lang="en-US" sz="2000" b="1" i="1" smtClean="0">
                              <a:solidFill>
                                <a:srgbClr val="C00000"/>
                              </a:solidFill>
                              <a:latin typeface="Cambria Math" panose="02040503050406030204" pitchFamily="18" charset="0"/>
                            </a:rPr>
                            <m:t>𝒊</m:t>
                          </m:r>
                        </m:sub>
                      </m:sSub>
                      <m:r>
                        <a:rPr lang="en-IN" sz="2000" b="1" i="1">
                          <a:solidFill>
                            <a:srgbClr val="C00000"/>
                          </a:solidFill>
                          <a:latin typeface="Cambria Math" panose="02040503050406030204" pitchFamily="18" charset="0"/>
                        </a:rPr>
                        <m:t>+</m:t>
                      </m:r>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𝜷</m:t>
                          </m:r>
                        </m:e>
                        <m:sub>
                          <m:r>
                            <a:rPr lang="en-IN" sz="2000" b="1" i="1">
                              <a:solidFill>
                                <a:srgbClr val="C00000"/>
                              </a:solidFill>
                              <a:latin typeface="Cambria Math" panose="02040503050406030204" pitchFamily="18" charset="0"/>
                            </a:rPr>
                            <m:t>𝟔</m:t>
                          </m:r>
                        </m:sub>
                      </m:sSub>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𝒙</m:t>
                          </m:r>
                        </m:e>
                        <m:sub>
                          <m:r>
                            <a:rPr lang="en-IN" sz="2000" b="1" i="1">
                              <a:solidFill>
                                <a:srgbClr val="C00000"/>
                              </a:solidFill>
                              <a:latin typeface="Cambria Math" panose="02040503050406030204" pitchFamily="18" charset="0"/>
                            </a:rPr>
                            <m:t>𝟔</m:t>
                          </m:r>
                          <m:r>
                            <a:rPr lang="en-US" sz="2000" b="1" i="1" smtClean="0">
                              <a:solidFill>
                                <a:srgbClr val="C00000"/>
                              </a:solidFill>
                              <a:latin typeface="Cambria Math" panose="02040503050406030204" pitchFamily="18" charset="0"/>
                            </a:rPr>
                            <m:t>𝒊</m:t>
                          </m:r>
                        </m:sub>
                      </m:sSub>
                      <m:r>
                        <a:rPr lang="en-IN" sz="2000" b="1" i="1">
                          <a:solidFill>
                            <a:srgbClr val="C00000"/>
                          </a:solidFill>
                          <a:latin typeface="Cambria Math" panose="02040503050406030204" pitchFamily="18" charset="0"/>
                        </a:rPr>
                        <m:t>+</m:t>
                      </m:r>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𝜷</m:t>
                          </m:r>
                        </m:e>
                        <m:sub>
                          <m:r>
                            <a:rPr lang="en-IN" sz="2000" b="1" i="1">
                              <a:solidFill>
                                <a:srgbClr val="C00000"/>
                              </a:solidFill>
                              <a:latin typeface="Cambria Math" panose="02040503050406030204" pitchFamily="18" charset="0"/>
                            </a:rPr>
                            <m:t>𝟗</m:t>
                          </m:r>
                        </m:sub>
                      </m:sSub>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𝒙</m:t>
                          </m:r>
                        </m:e>
                        <m:sub>
                          <m:r>
                            <a:rPr lang="en-IN" sz="2000" b="1" i="1">
                              <a:solidFill>
                                <a:srgbClr val="C00000"/>
                              </a:solidFill>
                              <a:latin typeface="Cambria Math" panose="02040503050406030204" pitchFamily="18" charset="0"/>
                            </a:rPr>
                            <m:t>𝟗</m:t>
                          </m:r>
                          <m:r>
                            <a:rPr lang="en-US" sz="2000" b="1" i="1" smtClean="0">
                              <a:solidFill>
                                <a:srgbClr val="C00000"/>
                              </a:solidFill>
                              <a:latin typeface="Cambria Math" panose="02040503050406030204" pitchFamily="18" charset="0"/>
                            </a:rPr>
                            <m:t>𝒊</m:t>
                          </m:r>
                        </m:sub>
                      </m:sSub>
                      <m:r>
                        <a:rPr lang="en-IN" sz="2000" b="1" i="1">
                          <a:solidFill>
                            <a:srgbClr val="C00000"/>
                          </a:solidFill>
                          <a:latin typeface="Cambria Math" panose="02040503050406030204" pitchFamily="18" charset="0"/>
                        </a:rPr>
                        <m:t>+</m:t>
                      </m:r>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𝜷</m:t>
                          </m:r>
                        </m:e>
                        <m:sub>
                          <m:r>
                            <a:rPr lang="en-IN" sz="2000" b="1" i="1">
                              <a:solidFill>
                                <a:srgbClr val="C00000"/>
                              </a:solidFill>
                              <a:latin typeface="Cambria Math" panose="02040503050406030204" pitchFamily="18" charset="0"/>
                            </a:rPr>
                            <m:t>𝟏𝟒</m:t>
                          </m:r>
                        </m:sub>
                      </m:sSub>
                      <m:sSub>
                        <m:sSubPr>
                          <m:ctrlPr>
                            <a:rPr lang="en-IN" sz="2000" b="1" i="1">
                              <a:solidFill>
                                <a:srgbClr val="C00000"/>
                              </a:solidFill>
                              <a:latin typeface="Cambria Math" panose="02040503050406030204" pitchFamily="18" charset="0"/>
                            </a:rPr>
                          </m:ctrlPr>
                        </m:sSubPr>
                        <m:e>
                          <m:r>
                            <a:rPr lang="en-IN" sz="2000" b="1" i="1">
                              <a:solidFill>
                                <a:srgbClr val="C00000"/>
                              </a:solidFill>
                              <a:latin typeface="Cambria Math" panose="02040503050406030204" pitchFamily="18" charset="0"/>
                            </a:rPr>
                            <m:t>𝒙</m:t>
                          </m:r>
                        </m:e>
                        <m:sub>
                          <m:r>
                            <a:rPr lang="en-IN" sz="2000" b="1" i="1">
                              <a:solidFill>
                                <a:srgbClr val="C00000"/>
                              </a:solidFill>
                              <a:latin typeface="Cambria Math" panose="02040503050406030204" pitchFamily="18" charset="0"/>
                            </a:rPr>
                            <m:t>𝟏𝟒</m:t>
                          </m:r>
                          <m:r>
                            <a:rPr lang="en-US" sz="2000" b="1" i="1" smtClean="0">
                              <a:solidFill>
                                <a:srgbClr val="C00000"/>
                              </a:solidFill>
                              <a:latin typeface="Cambria Math" panose="02040503050406030204" pitchFamily="18" charset="0"/>
                            </a:rPr>
                            <m:t>𝒊</m:t>
                          </m:r>
                        </m:sub>
                      </m:sSub>
                      <m:r>
                        <a:rPr lang="en-IN" sz="2000" b="1" i="1">
                          <a:solidFill>
                            <a:srgbClr val="C00000"/>
                          </a:solidFill>
                          <a:latin typeface="Cambria Math" panose="02040503050406030204" pitchFamily="18" charset="0"/>
                        </a:rPr>
                        <m:t>+</m:t>
                      </m:r>
                      <m:sSub>
                        <m:sSubPr>
                          <m:ctrlPr>
                            <a:rPr lang="en-IN" sz="2000" i="1">
                              <a:solidFill>
                                <a:srgbClr val="C00000"/>
                              </a:solidFill>
                              <a:latin typeface="Cambria Math" panose="02040503050406030204" pitchFamily="18" charset="0"/>
                            </a:rPr>
                          </m:ctrlPr>
                        </m:sSubPr>
                        <m:e>
                          <m:r>
                            <a:rPr lang="en-IN" sz="2000" i="1">
                              <a:solidFill>
                                <a:srgbClr val="C00000"/>
                              </a:solidFill>
                              <a:latin typeface="Cambria Math" panose="02040503050406030204" pitchFamily="18" charset="0"/>
                            </a:rPr>
                            <m:t>𝜀</m:t>
                          </m:r>
                        </m:e>
                        <m:sub>
                          <m:r>
                            <a:rPr lang="en-IN" sz="2000" i="1">
                              <a:solidFill>
                                <a:srgbClr val="C00000"/>
                              </a:solidFill>
                              <a:latin typeface="Cambria Math" panose="02040503050406030204" pitchFamily="18" charset="0"/>
                            </a:rPr>
                            <m:t>𝑖</m:t>
                          </m:r>
                        </m:sub>
                      </m:sSub>
                    </m:oMath>
                  </m:oMathPara>
                </a14:m>
                <a:endParaRPr lang="en-US" sz="2400" i="1" dirty="0">
                  <a:solidFill>
                    <a:srgbClr val="C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  </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 ∀</m:t>
                      </m:r>
                      <m:r>
                        <a:rPr lang="en-IN" sz="2000" i="1">
                          <a:latin typeface="Cambria Math" panose="02040503050406030204" pitchFamily="18" charset="0"/>
                        </a:rPr>
                        <m:t>𝑖</m:t>
                      </m:r>
                      <m:r>
                        <a:rPr lang="en-IN" sz="2000" i="1">
                          <a:latin typeface="Cambria Math" panose="02040503050406030204" pitchFamily="18" charset="0"/>
                        </a:rPr>
                        <m:t>=1</m:t>
                      </m:r>
                      <m:d>
                        <m:dPr>
                          <m:ctrlPr>
                            <a:rPr lang="en-IN" sz="2000" i="1">
                              <a:latin typeface="Cambria Math" panose="02040503050406030204" pitchFamily="18" charset="0"/>
                            </a:rPr>
                          </m:ctrlPr>
                        </m:dPr>
                        <m:e>
                          <m:r>
                            <a:rPr lang="en-IN" sz="2000" i="1">
                              <a:latin typeface="Cambria Math" panose="02040503050406030204" pitchFamily="18" charset="0"/>
                            </a:rPr>
                            <m:t>1</m:t>
                          </m:r>
                        </m:e>
                      </m:d>
                      <m:r>
                        <a:rPr lang="en-US" sz="2000" b="0" i="1" smtClean="0">
                          <a:latin typeface="Cambria Math" panose="02040503050406030204" pitchFamily="18" charset="0"/>
                        </a:rPr>
                        <m:t>𝑛</m:t>
                      </m:r>
                    </m:oMath>
                  </m:oMathPara>
                </a14:m>
                <a:endParaRPr lang="en-IN" sz="2000" dirty="0"/>
              </a:p>
              <a:p>
                <a:pPr marL="0" indent="0">
                  <a:buNone/>
                </a:pPr>
                <a:r>
                  <a:rPr lang="en-IN" sz="2000" dirty="0"/>
                  <a:t>                                                                                   </a:t>
                </a:r>
                <a14:m>
                  <m:oMath xmlns:m="http://schemas.openxmlformats.org/officeDocument/2006/math">
                    <m:r>
                      <a:rPr lang="en-US" sz="2000" b="0" i="0" smtClean="0">
                        <a:latin typeface="Cambria Math" panose="02040503050406030204" pitchFamily="18" charset="0"/>
                      </a:rPr>
                      <m:t>                    </m:t>
                    </m:r>
                    <m:r>
                      <m:rPr>
                        <m:nor/>
                      </m:rPr>
                      <a:rPr lang="en-IN" sz="2000" i="0">
                        <a:latin typeface="Cambria Math" panose="02040503050406030204" pitchFamily="18" charset="0"/>
                      </a:rPr>
                      <m:t>where</m:t>
                    </m:r>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𝜀</m:t>
                        </m:r>
                      </m:e>
                      <m:sub>
                        <m:r>
                          <a:rPr lang="en-IN" sz="2000" i="1">
                            <a:latin typeface="Cambria Math" panose="02040503050406030204" pitchFamily="18" charset="0"/>
                          </a:rPr>
                          <m:t>𝑖</m:t>
                        </m:r>
                        <m:r>
                          <a:rPr lang="en-IN" sz="2000" i="1">
                            <a:latin typeface="Cambria Math" panose="02040503050406030204" pitchFamily="18" charset="0"/>
                          </a:rPr>
                          <m:t>  </m:t>
                        </m:r>
                      </m:sub>
                    </m:sSub>
                    <m:r>
                      <a:rPr lang="en-IN" sz="2000" i="1">
                        <a:latin typeface="Cambria Math" panose="02040503050406030204" pitchFamily="18" charset="0"/>
                      </a:rPr>
                      <m:t>~ </m:t>
                    </m:r>
                    <m:r>
                      <a:rPr lang="en-IN" sz="2000" i="1">
                        <a:latin typeface="Cambria Math" panose="02040503050406030204" pitchFamily="18" charset="0"/>
                      </a:rPr>
                      <m:t>𝑁</m:t>
                    </m:r>
                    <m:d>
                      <m:dPr>
                        <m:ctrlPr>
                          <a:rPr lang="en-IN" sz="2000" i="1">
                            <a:latin typeface="Cambria Math" panose="02040503050406030204" pitchFamily="18" charset="0"/>
                          </a:rPr>
                        </m:ctrlPr>
                      </m:dPr>
                      <m:e>
                        <m:r>
                          <a:rPr lang="en-IN" sz="2000" i="1">
                            <a:latin typeface="Cambria Math" panose="02040503050406030204" pitchFamily="18" charset="0"/>
                          </a:rPr>
                          <m:t>0,</m:t>
                        </m:r>
                        <m:sSup>
                          <m:sSupPr>
                            <m:ctrlPr>
                              <a:rPr lang="en-IN" sz="2000" i="1">
                                <a:latin typeface="Cambria Math" panose="02040503050406030204" pitchFamily="18" charset="0"/>
                              </a:rPr>
                            </m:ctrlPr>
                          </m:sSupPr>
                          <m:e>
                            <m:r>
                              <a:rPr lang="en-IN" sz="2000" i="1">
                                <a:latin typeface="Cambria Math" panose="02040503050406030204" pitchFamily="18" charset="0"/>
                              </a:rPr>
                              <m:t>𝜎</m:t>
                            </m:r>
                          </m:e>
                          <m:sup>
                            <m:r>
                              <a:rPr lang="en-IN" sz="2000" i="1">
                                <a:latin typeface="Cambria Math" panose="02040503050406030204" pitchFamily="18" charset="0"/>
                              </a:rPr>
                              <m:t>2</m:t>
                            </m:r>
                          </m:sup>
                        </m:sSup>
                      </m:e>
                    </m:d>
                    <m:r>
                      <a:rPr lang="en-US" sz="2000" b="0" i="1" smtClean="0">
                        <a:latin typeface="Cambria Math" panose="02040503050406030204" pitchFamily="18" charset="0"/>
                      </a:rPr>
                      <m:t> </m:t>
                    </m:r>
                    <m:r>
                      <m:rPr>
                        <m:nor/>
                      </m:rPr>
                      <a:rPr lang="en-US" sz="2000" b="0" i="0" smtClean="0">
                        <a:latin typeface="Cambria Math" panose="02040503050406030204" pitchFamily="18" charset="0"/>
                      </a:rPr>
                      <m:t>independently</m:t>
                    </m:r>
                    <m:r>
                      <a:rPr lang="en-IN" sz="2000" i="1">
                        <a:latin typeface="Cambria Math" panose="02040503050406030204" pitchFamily="18" charset="0"/>
                      </a:rPr>
                      <m:t>,∀</m:t>
                    </m:r>
                    <m:r>
                      <a:rPr lang="en-IN" sz="2000" i="1">
                        <a:latin typeface="Cambria Math" panose="02040503050406030204" pitchFamily="18" charset="0"/>
                      </a:rPr>
                      <m:t>𝑖</m:t>
                    </m:r>
                    <m:r>
                      <a:rPr lang="en-IN" sz="2000" i="1">
                        <a:latin typeface="Cambria Math" panose="02040503050406030204" pitchFamily="18" charset="0"/>
                      </a:rPr>
                      <m:t>=1</m:t>
                    </m:r>
                    <m:d>
                      <m:dPr>
                        <m:ctrlPr>
                          <a:rPr lang="en-IN" sz="2000" i="1">
                            <a:latin typeface="Cambria Math" panose="02040503050406030204" pitchFamily="18" charset="0"/>
                          </a:rPr>
                        </m:ctrlPr>
                      </m:dPr>
                      <m:e>
                        <m:r>
                          <a:rPr lang="en-IN" sz="2000" i="1">
                            <a:latin typeface="Cambria Math" panose="02040503050406030204" pitchFamily="18" charset="0"/>
                          </a:rPr>
                          <m:t>1</m:t>
                        </m:r>
                      </m:e>
                    </m:d>
                    <m:r>
                      <a:rPr lang="en-US" sz="2000" b="0" i="1" smtClean="0">
                        <a:latin typeface="Cambria Math" panose="02040503050406030204" pitchFamily="18" charset="0"/>
                      </a:rPr>
                      <m:t>𝑛</m:t>
                    </m:r>
                    <m:r>
                      <a:rPr lang="en-IN" sz="2000" i="1">
                        <a:latin typeface="Cambria Math" panose="02040503050406030204" pitchFamily="18" charset="0"/>
                      </a:rPr>
                      <m:t>.</m:t>
                    </m:r>
                  </m:oMath>
                </a14:m>
                <a:endParaRPr lang="en-IN" sz="2000" dirty="0"/>
              </a:p>
              <a:p>
                <a:endParaRPr lang="en-IN" sz="200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46720" y="1664002"/>
                <a:ext cx="7839307" cy="4003288"/>
              </a:xfrm>
              <a:blipFill>
                <a:blip r:embed="rId2"/>
                <a:stretch>
                  <a:fillRect/>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8341DBBB-26ED-4FC2-B6F3-3108D03C6449}"/>
              </a:ext>
            </a:extLst>
          </p:cNvPr>
          <p:cNvSpPr txBox="1">
            <a:spLocks/>
          </p:cNvSpPr>
          <p:nvPr/>
        </p:nvSpPr>
        <p:spPr>
          <a:xfrm>
            <a:off x="1068039" y="53031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u="sng" dirty="0">
                <a:effectLst>
                  <a:outerShdw blurRad="38100" dist="38100" dir="2700000" algn="tl">
                    <a:srgbClr val="000000">
                      <a:alpha val="43137"/>
                    </a:srgbClr>
                  </a:outerShdw>
                </a:effectLst>
                <a:latin typeface="+mn-lt"/>
              </a:rPr>
              <a:t>Model After Variable Selection</a:t>
            </a:r>
            <a:endParaRPr lang="en-IN" dirty="0">
              <a:latin typeface="+mn-lt"/>
            </a:endParaRPr>
          </a:p>
        </p:txBody>
      </p:sp>
    </p:spTree>
    <p:extLst>
      <p:ext uri="{BB962C8B-B14F-4D97-AF65-F5344CB8AC3E}">
        <p14:creationId xmlns:p14="http://schemas.microsoft.com/office/powerpoint/2010/main" val="1658661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200" b="1" u="sng" dirty="0">
                <a:effectLst>
                  <a:outerShdw blurRad="38100" dist="38100" dir="2700000" algn="tl">
                    <a:srgbClr val="000000">
                      <a:alpha val="43137"/>
                    </a:srgbClr>
                  </a:outerShdw>
                </a:effectLst>
              </a:rPr>
              <a:t>CHECKING ERROR ASSUMPTION OF THE FINAL MLR MODEL</a:t>
            </a:r>
            <a:br>
              <a:rPr lang="en-IN" sz="3200" b="1" u="sng" dirty="0">
                <a:effectLst>
                  <a:outerShdw blurRad="38100" dist="38100" dir="2700000" algn="tl">
                    <a:srgbClr val="000000">
                      <a:alpha val="43137"/>
                    </a:srgbClr>
                  </a:outerShdw>
                </a:effectLst>
              </a:rPr>
            </a:br>
            <a:endParaRPr lang="en-IN" sz="3200" b="1" u="sng" dirty="0">
              <a:solidFill>
                <a:schemeClr val="tx1"/>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000" dirty="0">
                    <a:solidFill>
                      <a:schemeClr val="tx1"/>
                    </a:solidFill>
                  </a:rPr>
                  <a:t>Now we check again for normality and homoscedasticity of the current model.</a:t>
                </a:r>
                <a:endParaRPr lang="en-IN" sz="2000" u="sng" dirty="0"/>
              </a:p>
              <a:p>
                <a:r>
                  <a:rPr lang="en-IN" sz="2000" u="sng" dirty="0"/>
                  <a:t>Shapiro-Wilk test for Normality:</a:t>
                </a:r>
              </a:p>
              <a:p>
                <a:pPr marL="0" indent="0">
                  <a:buNone/>
                </a:pPr>
                <a:r>
                  <a:rPr lang="en-IN" sz="2000" dirty="0"/>
                  <a:t>	</a:t>
                </a:r>
                <a14:m>
                  <m:oMath xmlns:m="http://schemas.openxmlformats.org/officeDocument/2006/math">
                    <m:r>
                      <a:rPr lang="en-IN" sz="1800" i="1" dirty="0" smtClean="0">
                        <a:latin typeface="Cambria Math" panose="02040503050406030204" pitchFamily="18" charset="0"/>
                      </a:rPr>
                      <m:t>𝑊</m:t>
                    </m:r>
                    <m:r>
                      <a:rPr lang="en-IN" sz="1800" i="1" dirty="0" smtClean="0">
                        <a:latin typeface="Cambria Math" panose="02040503050406030204" pitchFamily="18" charset="0"/>
                      </a:rPr>
                      <m:t>=0.97987</m:t>
                    </m:r>
                  </m:oMath>
                </a14:m>
                <a:r>
                  <a:rPr lang="en-IN" sz="1800" dirty="0"/>
                  <a:t>,  </a:t>
                </a:r>
                <a14:m>
                  <m:oMath xmlns:m="http://schemas.openxmlformats.org/officeDocument/2006/math">
                    <m:r>
                      <a:rPr lang="en-IN" sz="1800" i="1" dirty="0" smtClean="0">
                        <a:latin typeface="Cambria Math" panose="02040503050406030204" pitchFamily="18" charset="0"/>
                      </a:rPr>
                      <m:t>𝑝</m:t>
                    </m:r>
                  </m:oMath>
                </a14:m>
                <a:r>
                  <a:rPr lang="en-IN" sz="1800" dirty="0"/>
                  <a:t>-value </a:t>
                </a:r>
                <a14:m>
                  <m:oMath xmlns:m="http://schemas.openxmlformats.org/officeDocument/2006/math">
                    <m:r>
                      <a:rPr lang="en-IN" sz="1800" i="1" dirty="0" smtClean="0">
                        <a:latin typeface="Cambria Math" panose="02040503050406030204" pitchFamily="18" charset="0"/>
                      </a:rPr>
                      <m:t>=0.423</m:t>
                    </m:r>
                  </m:oMath>
                </a14:m>
                <a:endParaRPr lang="en-IN" sz="1800" dirty="0"/>
              </a:p>
              <a:p>
                <a:r>
                  <a:rPr lang="en-IN" sz="2000" u="sng" dirty="0"/>
                  <a:t>Conclusion:</a:t>
                </a:r>
              </a:p>
              <a:p>
                <a:pPr marL="0" indent="0">
                  <a:buNone/>
                </a:pPr>
                <a:r>
                  <a:rPr lang="en-IN" sz="1800" dirty="0"/>
                  <a:t>	Here the observed </a:t>
                </a:r>
                <a14:m>
                  <m:oMath xmlns:m="http://schemas.openxmlformats.org/officeDocument/2006/math">
                    <m:r>
                      <a:rPr lang="en-IN" sz="1800" i="1" dirty="0" smtClean="0">
                        <a:latin typeface="Cambria Math" panose="02040503050406030204" pitchFamily="18" charset="0"/>
                      </a:rPr>
                      <m:t>𝑝</m:t>
                    </m:r>
                  </m:oMath>
                </a14:m>
                <a:r>
                  <a:rPr lang="en-IN" sz="1800" dirty="0"/>
                  <a:t>-value </a:t>
                </a:r>
                <a14:m>
                  <m:oMath xmlns:m="http://schemas.openxmlformats.org/officeDocument/2006/math">
                    <m:r>
                      <a:rPr lang="en-IN" sz="1800" i="1" dirty="0" smtClean="0">
                        <a:latin typeface="Cambria Math" panose="02040503050406030204" pitchFamily="18" charset="0"/>
                      </a:rPr>
                      <m:t>(0.423)</m:t>
                    </m:r>
                  </m:oMath>
                </a14:m>
                <a:r>
                  <a:rPr lang="en-IN" sz="1800" dirty="0"/>
                  <a:t> is greater than the level of significance </a:t>
                </a:r>
                <a14:m>
                  <m:oMath xmlns:m="http://schemas.openxmlformats.org/officeDocument/2006/math">
                    <m:r>
                      <a:rPr lang="en-IN" sz="1800" i="1" dirty="0" smtClean="0">
                        <a:latin typeface="Cambria Math" panose="02040503050406030204" pitchFamily="18" charset="0"/>
                      </a:rPr>
                      <m:t>(0.05)</m:t>
                    </m:r>
                  </m:oMath>
                </a14:m>
                <a:r>
                  <a:rPr lang="en-IN" sz="1800" dirty="0"/>
                  <a:t>. Hence we conclude that the residuals follows a normal distribution.</a:t>
                </a:r>
              </a:p>
              <a:p>
                <a:r>
                  <a:rPr lang="en-IN" sz="2000" u="sng" dirty="0"/>
                  <a:t>Checking for Heteroscedasticity:</a:t>
                </a:r>
              </a:p>
              <a:p>
                <a:pPr marL="0" indent="0">
                  <a:buNone/>
                </a:pPr>
                <a:r>
                  <a:rPr lang="en-IN" sz="1800" dirty="0"/>
                  <a:t>	Now we plot the residuals for each sample against the fitted response and each of the regressors and perform </a:t>
                </a:r>
                <a:r>
                  <a:rPr lang="en-IN" sz="1800" dirty="0" err="1"/>
                  <a:t>Goldfeld-Quandt</a:t>
                </a:r>
                <a:r>
                  <a:rPr lang="en-IN" sz="1800" dirty="0"/>
                  <a:t> test.</a:t>
                </a:r>
              </a:p>
              <a:p>
                <a:pPr marL="0" indent="0">
                  <a:buNone/>
                </a:pPr>
                <a:endParaRPr lang="en-IN" sz="1800" dirty="0"/>
              </a:p>
              <a:p>
                <a:pPr marL="0" indent="0">
                  <a:buNone/>
                </a:pP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09" t="-942"/>
                </a:stretch>
              </a:blipFill>
            </p:spPr>
            <p:txBody>
              <a:bodyPr/>
              <a:lstStyle/>
              <a:p>
                <a:r>
                  <a:rPr lang="en-IN">
                    <a:noFill/>
                  </a:rPr>
                  <a:t> </a:t>
                </a:r>
              </a:p>
            </p:txBody>
          </p:sp>
        </mc:Fallback>
      </mc:AlternateContent>
    </p:spTree>
    <p:extLst>
      <p:ext uri="{BB962C8B-B14F-4D97-AF65-F5344CB8AC3E}">
        <p14:creationId xmlns:p14="http://schemas.microsoft.com/office/powerpoint/2010/main" val="1790306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6919" y="2308340"/>
            <a:ext cx="8696106" cy="4161732"/>
          </a:xfrm>
        </p:spPr>
      </p:pic>
      <p:sp>
        <p:nvSpPr>
          <p:cNvPr id="7" name="Title 1">
            <a:extLst>
              <a:ext uri="{FF2B5EF4-FFF2-40B4-BE49-F238E27FC236}">
                <a16:creationId xmlns:a16="http://schemas.microsoft.com/office/drawing/2014/main" id="{3E1BBC8F-7412-461E-A1C3-19617736C6C7}"/>
              </a:ext>
            </a:extLst>
          </p:cNvPr>
          <p:cNvSpPr>
            <a:spLocks noGrp="1"/>
          </p:cNvSpPr>
          <p:nvPr>
            <p:ph type="title"/>
          </p:nvPr>
        </p:nvSpPr>
        <p:spPr>
          <a:xfrm>
            <a:off x="677334" y="609600"/>
            <a:ext cx="8596668" cy="1320800"/>
          </a:xfrm>
        </p:spPr>
        <p:txBody>
          <a:bodyPr>
            <a:normAutofit fontScale="90000"/>
          </a:bodyPr>
          <a:lstStyle/>
          <a:p>
            <a:pPr algn="ctr"/>
            <a:r>
              <a:rPr lang="en-IN" sz="3200" b="1" u="sng" dirty="0">
                <a:effectLst>
                  <a:outerShdw blurRad="38100" dist="38100" dir="2700000" algn="tl">
                    <a:srgbClr val="000000">
                      <a:alpha val="43137"/>
                    </a:srgbClr>
                  </a:outerShdw>
                </a:effectLst>
              </a:rPr>
              <a:t>Plot of Residuals Against Sample Number and Fitted Response </a:t>
            </a:r>
            <a:br>
              <a:rPr lang="en-IN" sz="3200" b="1" u="sng" dirty="0">
                <a:effectLst>
                  <a:outerShdw blurRad="38100" dist="38100" dir="2700000" algn="tl">
                    <a:srgbClr val="000000">
                      <a:alpha val="43137"/>
                    </a:srgbClr>
                  </a:outerShdw>
                </a:effectLst>
              </a:rPr>
            </a:br>
            <a:endParaRPr lang="en-IN" sz="3200" b="1" u="sng"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2038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6F9AB-575F-4796-B6E0-B1BF201CC7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813" y="1494188"/>
            <a:ext cx="7647709" cy="2559488"/>
          </a:xfrm>
          <a:prstGeom prst="rect">
            <a:avLst/>
          </a:prstGeom>
        </p:spPr>
      </p:pic>
      <p:pic>
        <p:nvPicPr>
          <p:cNvPr id="5" name="Picture 4">
            <a:extLst>
              <a:ext uri="{FF2B5EF4-FFF2-40B4-BE49-F238E27FC236}">
                <a16:creationId xmlns:a16="http://schemas.microsoft.com/office/drawing/2014/main" id="{B64C386A-A0D7-4287-8D4D-9FE9B6C9DB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812" y="4084068"/>
            <a:ext cx="7647709" cy="2559488"/>
          </a:xfrm>
          <a:prstGeom prst="rect">
            <a:avLst/>
          </a:prstGeom>
        </p:spPr>
      </p:pic>
      <p:sp>
        <p:nvSpPr>
          <p:cNvPr id="6" name="Title 1">
            <a:extLst>
              <a:ext uri="{FF2B5EF4-FFF2-40B4-BE49-F238E27FC236}">
                <a16:creationId xmlns:a16="http://schemas.microsoft.com/office/drawing/2014/main" id="{5CF3AF89-FE41-484F-97DD-A37DD46B75C9}"/>
              </a:ext>
            </a:extLst>
          </p:cNvPr>
          <p:cNvSpPr>
            <a:spLocks noGrp="1"/>
          </p:cNvSpPr>
          <p:nvPr>
            <p:ph type="title"/>
          </p:nvPr>
        </p:nvSpPr>
        <p:spPr>
          <a:xfrm>
            <a:off x="677334" y="609600"/>
            <a:ext cx="8596668" cy="1320800"/>
          </a:xfrm>
        </p:spPr>
        <p:txBody>
          <a:bodyPr>
            <a:normAutofit fontScale="90000"/>
          </a:bodyPr>
          <a:lstStyle/>
          <a:p>
            <a:pPr algn="ctr"/>
            <a:r>
              <a:rPr lang="en-IN" sz="3200" b="1" u="sng" dirty="0">
                <a:effectLst>
                  <a:outerShdw blurRad="38100" dist="38100" dir="2700000" algn="tl">
                    <a:srgbClr val="000000">
                      <a:alpha val="43137"/>
                    </a:srgbClr>
                  </a:outerShdw>
                </a:effectLst>
              </a:rPr>
              <a:t>Plot of Residuals Against Remaining Regressors </a:t>
            </a:r>
            <a:br>
              <a:rPr lang="en-IN" sz="3200" b="1" u="sng" dirty="0">
                <a:effectLst>
                  <a:outerShdw blurRad="38100" dist="38100" dir="2700000" algn="tl">
                    <a:srgbClr val="000000">
                      <a:alpha val="43137"/>
                    </a:srgbClr>
                  </a:outerShdw>
                </a:effectLst>
              </a:rPr>
            </a:br>
            <a:endParaRPr lang="en-IN" sz="3200" b="1" u="sng"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6852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br>
                  <a:rPr lang="en-IN" sz="2000" dirty="0">
                    <a:solidFill>
                      <a:schemeClr val="tx1"/>
                    </a:solidFill>
                  </a:rPr>
                </a:br>
                <a:br>
                  <a:rPr lang="en-IN" sz="2000" dirty="0">
                    <a:solidFill>
                      <a:schemeClr val="tx1"/>
                    </a:solidFill>
                  </a:rPr>
                </a:br>
                <a:r>
                  <a:rPr lang="en-IN" sz="2000" dirty="0">
                    <a:solidFill>
                      <a:schemeClr val="tx1"/>
                    </a:solidFill>
                  </a:rPr>
                  <a:t>In case of </a:t>
                </a:r>
                <a14:m>
                  <m:oMath xmlns:m="http://schemas.openxmlformats.org/officeDocument/2006/math">
                    <m:sSub>
                      <m:sSubPr>
                        <m:ctrlPr>
                          <a:rPr lang="en-IN" sz="2000" i="1" dirty="0" smtClean="0">
                            <a:solidFill>
                              <a:schemeClr val="tx1"/>
                            </a:solidFill>
                            <a:latin typeface="Cambria Math" panose="02040503050406030204" pitchFamily="18" charset="0"/>
                          </a:rPr>
                        </m:ctrlPr>
                      </m:sSubPr>
                      <m:e>
                        <m:r>
                          <a:rPr lang="en-IN" sz="2000" i="1" dirty="0" smtClean="0">
                            <a:solidFill>
                              <a:schemeClr val="tx1"/>
                            </a:solidFill>
                            <a:latin typeface="Cambria Math" panose="02040503050406030204" pitchFamily="18" charset="0"/>
                          </a:rPr>
                          <m:t>𝑋</m:t>
                        </m:r>
                      </m:e>
                      <m:sub>
                        <m:r>
                          <a:rPr lang="en-IN" sz="2000" i="1" dirty="0" smtClean="0">
                            <a:solidFill>
                              <a:schemeClr val="tx1"/>
                            </a:solidFill>
                            <a:latin typeface="Cambria Math" panose="02040503050406030204" pitchFamily="18" charset="0"/>
                          </a:rPr>
                          <m:t>14</m:t>
                        </m:r>
                      </m:sub>
                    </m:sSub>
                  </m:oMath>
                </a14:m>
                <a:r>
                  <a:rPr lang="en-IN" sz="2000" dirty="0">
                    <a:solidFill>
                      <a:schemeClr val="tx1"/>
                    </a:solidFill>
                  </a:rPr>
                  <a:t> there seems to be an inward funnel in the plot. So we are going for </a:t>
                </a:r>
                <a:r>
                  <a:rPr lang="en-IN" sz="2000" dirty="0" err="1">
                    <a:solidFill>
                      <a:schemeClr val="tx1"/>
                    </a:solidFill>
                  </a:rPr>
                  <a:t>Goldfeld-Quandt</a:t>
                </a:r>
                <a:r>
                  <a:rPr lang="en-IN" sz="2000" dirty="0">
                    <a:solidFill>
                      <a:schemeClr val="tx1"/>
                    </a:solidFill>
                  </a:rPr>
                  <a:t> test for confirmation.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709" b="-6912"/>
                </a:stretch>
              </a:blipFill>
            </p:spPr>
            <p:txBody>
              <a:bodyPr/>
              <a:lstStyle/>
              <a:p>
                <a:r>
                  <a:rPr lang="en-IN">
                    <a:noFill/>
                  </a:rPr>
                  <a:t> </a:t>
                </a:r>
              </a:p>
            </p:txBody>
          </p:sp>
        </mc:Fallback>
      </mc:AlternateContent>
      <p:sp>
        <p:nvSpPr>
          <p:cNvPr id="3" name="Content Placeholder 2"/>
          <p:cNvSpPr>
            <a:spLocks noGrp="1"/>
          </p:cNvSpPr>
          <p:nvPr>
            <p:ph idx="1"/>
          </p:nvPr>
        </p:nvSpPr>
        <p:spPr/>
        <p:txBody>
          <a:bodyPr/>
          <a:lstStyle/>
          <a:p>
            <a:r>
              <a:rPr lang="en-IN" sz="2000" b="1" u="sng" dirty="0" err="1"/>
              <a:t>Goldfeld-Quandt</a:t>
            </a:r>
            <a:r>
              <a:rPr lang="en-IN" sz="2000" b="1" u="sng" dirty="0"/>
              <a:t> test:</a:t>
            </a:r>
          </a:p>
          <a:p>
            <a:r>
              <a:rPr lang="en-IN" sz="1800" dirty="0"/>
              <a:t>GQ = 1.0865, df1 = 13, df2 = 13, p-value = 0.4417</a:t>
            </a:r>
          </a:p>
          <a:p>
            <a:r>
              <a:rPr lang="en-IN" sz="1800" dirty="0"/>
              <a:t>Alternative hypothesis : variance increases from segment 1 to 2</a:t>
            </a:r>
          </a:p>
          <a:p>
            <a:r>
              <a:rPr lang="en-IN" sz="2000" b="1" u="sng" dirty="0"/>
              <a:t>Conclusion:</a:t>
            </a:r>
          </a:p>
          <a:p>
            <a:pPr marL="0" indent="0">
              <a:buNone/>
            </a:pPr>
            <a:r>
              <a:rPr lang="en-IN" sz="1800" dirty="0"/>
              <a:t>      Here the observed p-value (0.4417) of the </a:t>
            </a:r>
            <a:r>
              <a:rPr lang="en-IN" sz="1800" dirty="0" err="1"/>
              <a:t>Goldfeld-Quandt</a:t>
            </a:r>
            <a:r>
              <a:rPr lang="en-IN" sz="1800" dirty="0"/>
              <a:t> test is greater than the level of significance (0.05). Again, we can observe that the residual vs </a:t>
            </a:r>
            <a:r>
              <a:rPr lang="en-IN" sz="1800" dirty="0" err="1"/>
              <a:t>regressor</a:t>
            </a:r>
            <a:r>
              <a:rPr lang="en-IN" sz="1800" dirty="0"/>
              <a:t> plot for each </a:t>
            </a:r>
            <a:r>
              <a:rPr lang="en-IN" sz="1800" dirty="0" err="1"/>
              <a:t>regressor</a:t>
            </a:r>
            <a:r>
              <a:rPr lang="en-IN" sz="1800" dirty="0"/>
              <a:t> exhibit random behaviour in this new revised model as well. So we conclude that the residuals in the final model are homoscedastic.</a:t>
            </a:r>
          </a:p>
          <a:p>
            <a:pPr marL="0" indent="0">
              <a:buNone/>
            </a:pPr>
            <a:r>
              <a:rPr lang="en-IN" sz="1800" dirty="0"/>
              <a:t>	Hence, our final model satisfies usual error assumptions and does not have multicollinearity among the regressors.</a:t>
            </a:r>
          </a:p>
        </p:txBody>
      </p:sp>
      <p:sp>
        <p:nvSpPr>
          <p:cNvPr id="4" name="Title 1">
            <a:extLst>
              <a:ext uri="{FF2B5EF4-FFF2-40B4-BE49-F238E27FC236}">
                <a16:creationId xmlns:a16="http://schemas.microsoft.com/office/drawing/2014/main" id="{93FA4B74-B3CC-45C9-91B9-33594FC335F3}"/>
              </a:ext>
            </a:extLst>
          </p:cNvPr>
          <p:cNvSpPr txBox="1">
            <a:spLocks/>
          </p:cNvSpPr>
          <p:nvPr/>
        </p:nvSpPr>
        <p:spPr>
          <a:xfrm>
            <a:off x="236643" y="490247"/>
            <a:ext cx="9600083"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u="sng" dirty="0">
                <a:effectLst>
                  <a:outerShdw blurRad="38100" dist="38100" dir="2700000" algn="tl">
                    <a:srgbClr val="000000">
                      <a:alpha val="43137"/>
                    </a:srgbClr>
                  </a:outerShdw>
                </a:effectLst>
              </a:rPr>
              <a:t>Heteroscedasticity Checking of the current model:</a:t>
            </a:r>
            <a:endParaRPr lang="en-IN" sz="3200" b="1" u="sng"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062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u="sng" dirty="0">
                <a:effectLst>
                  <a:outerShdw blurRad="38100" dist="38100" dir="2700000" algn="tl">
                    <a:srgbClr val="000000">
                      <a:alpha val="43137"/>
                    </a:srgbClr>
                  </a:outerShdw>
                </a:effectLst>
              </a:rPr>
              <a:t>Test of Regression coefficient</a:t>
            </a:r>
            <a:br>
              <a:rPr lang="en-IN" sz="2800" b="1" u="sng" dirty="0">
                <a:effectLst>
                  <a:outerShdw blurRad="38100" dist="38100" dir="2700000" algn="tl">
                    <a:srgbClr val="000000">
                      <a:alpha val="43137"/>
                    </a:srgbClr>
                  </a:outerShdw>
                </a:effectLst>
              </a:rPr>
            </a:br>
            <a:endParaRPr lang="en-IN" sz="2800" b="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393903"/>
                <a:ext cx="8596668" cy="4647460"/>
              </a:xfrm>
            </p:spPr>
            <p:txBody>
              <a:bodyPr>
                <a:normAutofit fontScale="77500" lnSpcReduction="20000"/>
              </a:bodyPr>
              <a:lstStyle/>
              <a:p>
                <a:endParaRPr lang="en-IN" sz="1800" dirty="0"/>
              </a:p>
              <a:p>
                <a:pPr marL="0" indent="0">
                  <a:buNone/>
                </a:pPr>
                <a:r>
                  <a:rPr lang="en-IN" sz="1800" dirty="0"/>
                  <a:t>Now we want to test which variables are significant in this model and which are not. In order to do this we want to test, for each </a:t>
                </a:r>
                <a14:m>
                  <m:oMath xmlns:m="http://schemas.openxmlformats.org/officeDocument/2006/math">
                    <m:r>
                      <a:rPr lang="en-IN" sz="1800" i="1" dirty="0" smtClean="0">
                        <a:latin typeface="Cambria Math" panose="02040503050406030204" pitchFamily="18" charset="0"/>
                      </a:rPr>
                      <m:t>𝑗</m:t>
                    </m:r>
                    <m:r>
                      <a:rPr lang="en-IN" sz="1800" i="1" dirty="0" smtClean="0">
                        <a:latin typeface="Cambria Math" panose="02040503050406030204" pitchFamily="18" charset="0"/>
                      </a:rPr>
                      <m:t>=1(1)</m:t>
                    </m:r>
                    <m:r>
                      <a:rPr lang="en-IN" sz="1800" i="1" dirty="0" smtClean="0">
                        <a:latin typeface="Cambria Math" panose="02040503050406030204" pitchFamily="18" charset="0"/>
                      </a:rPr>
                      <m:t>𝑝</m:t>
                    </m:r>
                  </m:oMath>
                </a14:m>
                <a:r>
                  <a:rPr lang="en-IN" sz="1800" dirty="0"/>
                  <a:t> (</a:t>
                </a:r>
                <a14:m>
                  <m:oMath xmlns:m="http://schemas.openxmlformats.org/officeDocument/2006/math">
                    <m:r>
                      <a:rPr lang="en-IN" sz="1800" i="1" dirty="0" smtClean="0">
                        <a:latin typeface="Cambria Math" panose="02040503050406030204" pitchFamily="18" charset="0"/>
                      </a:rPr>
                      <m:t>𝑝</m:t>
                    </m:r>
                  </m:oMath>
                </a14:m>
                <a:r>
                  <a:rPr lang="en-IN" sz="1800" dirty="0"/>
                  <a:t> is the no. of regressors in the final model),        </a:t>
                </a:r>
              </a:p>
              <a:p>
                <a:pPr marL="0" indent="0">
                  <a:buNone/>
                </a:pPr>
                <a:r>
                  <a:rPr lang="en-IN" sz="1800" dirty="0"/>
                  <a: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0</m:t>
                        </m:r>
                        <m:r>
                          <a:rPr lang="en-IN" sz="1800" i="1">
                            <a:latin typeface="Cambria Math" panose="02040503050406030204" pitchFamily="18" charset="0"/>
                          </a:rPr>
                          <m:t>𝑗</m:t>
                        </m:r>
                      </m:sub>
                    </m:sSub>
                    <m:r>
                      <a:rPr lang="en-IN" sz="1800" i="1">
                        <a:latin typeface="Cambria Math" panose="02040503050406030204" pitchFamily="18" charset="0"/>
                      </a:rPr>
                      <m:t> : </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𝑗</m:t>
                        </m:r>
                      </m:sub>
                    </m:sSub>
                    <m:r>
                      <a:rPr lang="en-IN" sz="1800" i="1">
                        <a:latin typeface="Cambria Math" panose="02040503050406030204" pitchFamily="18" charset="0"/>
                      </a:rPr>
                      <m:t>=0  </m:t>
                    </m:r>
                    <m:r>
                      <a:rPr lang="en-IN" sz="1800" i="1">
                        <a:latin typeface="Cambria Math" panose="02040503050406030204" pitchFamily="18" charset="0"/>
                      </a:rPr>
                      <m:t>𝑎𝑔</m:t>
                    </m:r>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1</m:t>
                        </m:r>
                        <m:r>
                          <a:rPr lang="en-IN" sz="1800" i="1">
                            <a:latin typeface="Cambria Math" panose="02040503050406030204" pitchFamily="18" charset="0"/>
                          </a:rPr>
                          <m:t>𝑗</m:t>
                        </m:r>
                      </m:sub>
                    </m:sSub>
                    <m:r>
                      <a:rPr lang="en-IN" sz="1800" i="1">
                        <a:latin typeface="Cambria Math" panose="02040503050406030204" pitchFamily="18" charset="0"/>
                      </a:rPr>
                      <m:t> : </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𝑗</m:t>
                        </m:r>
                      </m:sub>
                    </m:sSub>
                    <m:r>
                      <a:rPr lang="en-IN" sz="1800" i="1">
                        <a:latin typeface="Cambria Math" panose="02040503050406030204" pitchFamily="18" charset="0"/>
                      </a:rPr>
                      <m:t>≠0</m:t>
                    </m:r>
                  </m:oMath>
                </a14:m>
                <a:endParaRPr lang="en-IN" sz="1800" dirty="0"/>
              </a:p>
              <a:p>
                <a:pPr marL="0" indent="0">
                  <a:buNone/>
                </a:pPr>
                <a:r>
                  <a:rPr lang="en-IN" sz="1800" dirty="0"/>
                  <a:t>Let </a:t>
                </a:r>
                <a14:m>
                  <m:oMath xmlns:m="http://schemas.openxmlformats.org/officeDocument/2006/math">
                    <m:r>
                      <a:rPr lang="en-IN" sz="1800" i="1">
                        <a:latin typeface="Cambria Math" panose="02040503050406030204" pitchFamily="18" charset="0"/>
                      </a:rPr>
                      <m:t> </m:t>
                    </m:r>
                    <m:r>
                      <a:rPr lang="en-IN" sz="1800" i="1">
                        <a:latin typeface="Cambria Math" panose="02040503050406030204" pitchFamily="18" charset="0"/>
                      </a:rPr>
                      <m:t>𝐶</m:t>
                    </m:r>
                    <m:r>
                      <a:rPr lang="en-IN"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𝑋</m:t>
                        </m:r>
                      </m:e>
                      <m:sup>
                        <m:r>
                          <a:rPr lang="en-IN" sz="1800" i="1">
                            <a:latin typeface="Cambria Math" panose="02040503050406030204" pitchFamily="18" charset="0"/>
                          </a:rPr>
                          <m:t>′</m:t>
                        </m:r>
                      </m:sup>
                    </m:sSup>
                    <m:r>
                      <a:rPr lang="en-IN" sz="1800" i="1">
                        <a:latin typeface="Cambria Math" panose="02040503050406030204" pitchFamily="18" charset="0"/>
                      </a:rPr>
                      <m:t>𝑋</m:t>
                    </m:r>
                    <m:sSup>
                      <m:sSupPr>
                        <m:ctrlPr>
                          <a:rPr lang="en-IN" sz="1800" i="1">
                            <a:latin typeface="Cambria Math" panose="02040503050406030204" pitchFamily="18" charset="0"/>
                          </a:rPr>
                        </m:ctrlPr>
                      </m:sSupPr>
                      <m:e>
                        <m:r>
                          <a:rPr lang="en-IN" sz="1800" i="1">
                            <a:latin typeface="Cambria Math" panose="02040503050406030204" pitchFamily="18" charset="0"/>
                          </a:rPr>
                          <m:t>)</m:t>
                        </m:r>
                      </m:e>
                      <m:sup>
                        <m:r>
                          <a:rPr lang="en-IN" sz="1800" i="1">
                            <a:latin typeface="Cambria Math" panose="02040503050406030204" pitchFamily="18" charset="0"/>
                          </a:rPr>
                          <m:t>−1</m:t>
                        </m:r>
                      </m:sup>
                    </m:sSup>
                    <m:r>
                      <a:rPr lang="en-IN" sz="1800" i="1">
                        <a:latin typeface="Cambria Math" panose="02040503050406030204" pitchFamily="18" charset="0"/>
                      </a:rPr>
                      <m:t>=</m:t>
                    </m:r>
                    <m:sSub>
                      <m:sSubPr>
                        <m:ctrlPr>
                          <a:rPr lang="en-IN" sz="1800" i="1">
                            <a:latin typeface="Cambria Math" panose="02040503050406030204" pitchFamily="18" charset="0"/>
                          </a:rPr>
                        </m:ctrlPr>
                      </m:sSubPr>
                      <m:e>
                        <m:d>
                          <m:dPr>
                            <m:ctrlPr>
                              <a:rPr lang="en-IN" i="1">
                                <a:latin typeface="Cambria Math" panose="02040503050406030204" pitchFamily="18" charset="0"/>
                              </a:rPr>
                            </m:ctrlPr>
                          </m:d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𝑖𝑗</m:t>
                                    </m:r>
                                  </m:sub>
                                </m:sSub>
                              </m:e>
                            </m:d>
                          </m:e>
                        </m:d>
                      </m:e>
                      <m:sub>
                        <m:r>
                          <a:rPr lang="en-IN" sz="1800" i="1">
                            <a:latin typeface="Cambria Math" panose="02040503050406030204" pitchFamily="18" charset="0"/>
                          </a:rPr>
                          <m:t>𝑝</m:t>
                        </m:r>
                        <m:r>
                          <a:rPr lang="en-IN" sz="1800" i="1">
                            <a:latin typeface="Cambria Math" panose="02040503050406030204" pitchFamily="18" charset="0"/>
                          </a:rPr>
                          <m:t>×</m:t>
                        </m:r>
                        <m:r>
                          <a:rPr lang="en-IN" sz="1800" i="1">
                            <a:latin typeface="Cambria Math" panose="02040503050406030204" pitchFamily="18" charset="0"/>
                          </a:rPr>
                          <m:t>𝑝</m:t>
                        </m:r>
                      </m:sub>
                    </m:sSub>
                  </m:oMath>
                </a14:m>
                <a:r>
                  <a:rPr lang="en-IN" sz="1800" dirty="0"/>
                  <a:t> and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i="1">
                            <a:latin typeface="Cambria Math" panose="02040503050406030204" pitchFamily="18" charset="0"/>
                          </a:rPr>
                          <m:t>𝑋</m:t>
                        </m:r>
                      </m:sub>
                    </m:sSub>
                    <m:r>
                      <a:rPr lang="en-IN" sz="1800" i="1">
                        <a:latin typeface="Cambria Math" panose="02040503050406030204" pitchFamily="18" charset="0"/>
                      </a:rPr>
                      <m:t>=</m:t>
                    </m:r>
                    <m:r>
                      <a:rPr lang="en-IN" sz="1800" i="1">
                        <a:latin typeface="Cambria Math" panose="02040503050406030204" pitchFamily="18" charset="0"/>
                      </a:rPr>
                      <m:t>𝑋</m:t>
                    </m:r>
                    <m:r>
                      <a:rPr lang="en-IN"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𝑋</m:t>
                        </m:r>
                      </m:e>
                      <m:sup>
                        <m:r>
                          <a:rPr lang="en-IN" sz="1800" i="1">
                            <a:latin typeface="Cambria Math" panose="02040503050406030204" pitchFamily="18" charset="0"/>
                          </a:rPr>
                          <m:t>′</m:t>
                        </m:r>
                      </m:sup>
                    </m:sSup>
                    <m:r>
                      <a:rPr lang="en-IN" sz="1800" i="1">
                        <a:latin typeface="Cambria Math" panose="02040503050406030204" pitchFamily="18" charset="0"/>
                      </a:rPr>
                      <m:t>𝑋</m:t>
                    </m:r>
                    <m:sSup>
                      <m:sSupPr>
                        <m:ctrlPr>
                          <a:rPr lang="en-IN" sz="1800" i="1">
                            <a:latin typeface="Cambria Math" panose="02040503050406030204" pitchFamily="18" charset="0"/>
                          </a:rPr>
                        </m:ctrlPr>
                      </m:sSupPr>
                      <m:e>
                        <m:r>
                          <a:rPr lang="en-IN" sz="1800" i="1">
                            <a:latin typeface="Cambria Math" panose="02040503050406030204" pitchFamily="18" charset="0"/>
                          </a:rPr>
                          <m:t>)</m:t>
                        </m:r>
                      </m:e>
                      <m:sup>
                        <m:r>
                          <a:rPr lang="en-IN" sz="1800" i="1">
                            <a:latin typeface="Cambria Math" panose="02040503050406030204" pitchFamily="18" charset="0"/>
                          </a:rPr>
                          <m:t>−1</m:t>
                        </m:r>
                      </m:sup>
                    </m:sSup>
                    <m:sSup>
                      <m:sSupPr>
                        <m:ctrlPr>
                          <a:rPr lang="en-IN" sz="1800" i="1">
                            <a:latin typeface="Cambria Math" panose="02040503050406030204" pitchFamily="18" charset="0"/>
                          </a:rPr>
                        </m:ctrlPr>
                      </m:sSupPr>
                      <m:e>
                        <m:r>
                          <a:rPr lang="en-IN" sz="1800" i="1">
                            <a:latin typeface="Cambria Math" panose="02040503050406030204" pitchFamily="18" charset="0"/>
                          </a:rPr>
                          <m:t>𝑋</m:t>
                        </m:r>
                      </m:e>
                      <m:sup>
                        <m:r>
                          <a:rPr lang="en-IN" sz="1800" i="1">
                            <a:latin typeface="Cambria Math" panose="02040503050406030204" pitchFamily="18" charset="0"/>
                          </a:rPr>
                          <m:t>′</m:t>
                        </m:r>
                      </m:sup>
                    </m:sSup>
                  </m:oMath>
                </a14:m>
                <a:r>
                  <a:rPr lang="en-IN" sz="1800" dirty="0"/>
                  <a:t>. Then the test statistic is given by,</a:t>
                </a:r>
              </a:p>
              <a:p>
                <a:pPr marL="0" indent="0">
                  <a:buNone/>
                </a:pPr>
                <a14:m>
                  <m:oMathPara xmlns:m="http://schemas.openxmlformats.org/officeDocument/2006/math">
                    <m:oMathParaPr>
                      <m:jc m:val="centerGroup"/>
                    </m:oMathParaPr>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𝑇</m:t>
                          </m:r>
                        </m:e>
                        <m:sub>
                          <m:r>
                            <a:rPr lang="en-IN" sz="1800" i="1">
                              <a:latin typeface="Cambria Math" panose="02040503050406030204" pitchFamily="18" charset="0"/>
                            </a:rPr>
                            <m:t>𝑗</m:t>
                          </m:r>
                        </m:sub>
                      </m:sSub>
                      <m:r>
                        <a:rPr lang="en-IN" sz="1800" i="1">
                          <a:latin typeface="Cambria Math" panose="02040503050406030204" pitchFamily="18" charset="0"/>
                        </a:rPr>
                        <m:t>=</m:t>
                      </m:r>
                      <m:f>
                        <m:fPr>
                          <m:ctrlPr>
                            <a:rPr lang="en-IN" sz="1800" i="1">
                              <a:latin typeface="Cambria Math" panose="02040503050406030204" pitchFamily="18" charset="0"/>
                            </a:rPr>
                          </m:ctrlPr>
                        </m:fPr>
                        <m:num>
                          <m:acc>
                            <m:accPr>
                              <m:chr m:val="̂"/>
                              <m:ctrlPr>
                                <a:rPr lang="en-IN" sz="1800" i="1">
                                  <a:latin typeface="Cambria Math" panose="02040503050406030204" pitchFamily="18" charset="0"/>
                                </a:rPr>
                              </m:ctrlPr>
                            </m:accPr>
                            <m:e>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𝑗</m:t>
                                  </m:r>
                                </m:sub>
                              </m:sSub>
                            </m:e>
                          </m:acc>
                        </m:num>
                        <m:den>
                          <m:rad>
                            <m:radPr>
                              <m:degHide m:val="on"/>
                              <m:ctrlPr>
                                <a:rPr lang="en-IN" sz="1800" i="1">
                                  <a:latin typeface="Cambria Math" panose="02040503050406030204" pitchFamily="18" charset="0"/>
                                </a:rPr>
                              </m:ctrlPr>
                            </m:radPr>
                            <m:deg/>
                            <m:e>
                              <m:f>
                                <m:fPr>
                                  <m:ctrlPr>
                                    <a:rPr lang="en-IN" sz="1800" i="1">
                                      <a:latin typeface="Cambria Math" panose="02040503050406030204" pitchFamily="18" charset="0"/>
                                    </a:rPr>
                                  </m:ctrlPr>
                                </m:fPr>
                                <m:num>
                                  <m:sSub>
                                    <m:sSubPr>
                                      <m:ctrlPr>
                                        <a:rPr lang="en-IN" sz="1800" i="1">
                                          <a:latin typeface="Cambria Math" panose="02040503050406030204" pitchFamily="18" charset="0"/>
                                        </a:rPr>
                                      </m:ctrlPr>
                                    </m:sSubPr>
                                    <m:e>
                                      <m:r>
                                        <a:rPr lang="en-IN" sz="1800" i="1">
                                          <a:latin typeface="Cambria Math" panose="02040503050406030204" pitchFamily="18" charset="0"/>
                                        </a:rPr>
                                        <m:t>𝑐</m:t>
                                      </m:r>
                                    </m:e>
                                    <m:sub>
                                      <m:r>
                                        <a:rPr lang="en-IN" sz="1800" i="1">
                                          <a:latin typeface="Cambria Math" panose="02040503050406030204" pitchFamily="18" charset="0"/>
                                        </a:rPr>
                                        <m:t>𝑗𝑗</m:t>
                                      </m:r>
                                    </m:sub>
                                  </m:sSub>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r>
                                        <a:rPr lang="en-IN" sz="1800" i="1">
                                          <a:latin typeface="Cambria Math" panose="02040503050406030204" pitchFamily="18" charset="0"/>
                                        </a:rPr>
                                        <m:t>′</m:t>
                                      </m:r>
                                    </m:sup>
                                  </m:sSup>
                                  <m:d>
                                    <m:dPr>
                                      <m:ctrlPr>
                                        <a:rPr lang="en-IN" sz="1800" i="1">
                                          <a:latin typeface="Cambria Math" panose="02040503050406030204" pitchFamily="18" charset="0"/>
                                        </a:rPr>
                                      </m:ctrlPr>
                                    </m:dPr>
                                    <m:e>
                                      <m:r>
                                        <a:rPr lang="en-IN" sz="1800" i="1">
                                          <a:latin typeface="Cambria Math" panose="02040503050406030204" pitchFamily="18" charset="0"/>
                                        </a:rPr>
                                        <m:t>𝐼</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i="1">
                                              <a:latin typeface="Cambria Math" panose="02040503050406030204" pitchFamily="18" charset="0"/>
                                            </a:rPr>
                                            <m:t>𝑋</m:t>
                                          </m:r>
                                        </m:sub>
                                      </m:sSub>
                                    </m:e>
                                  </m:d>
                                  <m:r>
                                    <a:rPr lang="en-IN" sz="1800" i="1">
                                      <a:latin typeface="Cambria Math" panose="02040503050406030204" pitchFamily="18" charset="0"/>
                                    </a:rPr>
                                    <m:t>𝑦</m:t>
                                  </m:r>
                                </m:num>
                                <m:den>
                                  <m:r>
                                    <a:rPr lang="en-IN" sz="1800" i="1">
                                      <a:latin typeface="Cambria Math" panose="02040503050406030204" pitchFamily="18" charset="0"/>
                                    </a:rPr>
                                    <m:t>𝑛</m:t>
                                  </m:r>
                                  <m:r>
                                    <a:rPr lang="en-IN" sz="1800" i="1">
                                      <a:latin typeface="Cambria Math" panose="02040503050406030204" pitchFamily="18" charset="0"/>
                                    </a:rPr>
                                    <m:t>−</m:t>
                                  </m:r>
                                  <m:r>
                                    <a:rPr lang="en-IN" sz="1800" i="1">
                                      <a:latin typeface="Cambria Math" panose="02040503050406030204" pitchFamily="18" charset="0"/>
                                    </a:rPr>
                                    <m:t>𝑝</m:t>
                                  </m:r>
                                  <m:r>
                                    <a:rPr lang="en-IN" sz="1800" i="1">
                                      <a:latin typeface="Cambria Math" panose="02040503050406030204" pitchFamily="18" charset="0"/>
                                    </a:rPr>
                                    <m:t>−1</m:t>
                                  </m:r>
                                </m:den>
                              </m:f>
                            </m:e>
                          </m:rad>
                        </m:den>
                      </m:f>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𝑛</m:t>
                          </m:r>
                          <m:r>
                            <a:rPr lang="en-IN" sz="1800" i="1">
                              <a:latin typeface="Cambria Math" panose="02040503050406030204" pitchFamily="18" charset="0"/>
                            </a:rPr>
                            <m:t>−</m:t>
                          </m:r>
                          <m:r>
                            <a:rPr lang="en-IN" sz="1800" i="1">
                              <a:latin typeface="Cambria Math" panose="02040503050406030204" pitchFamily="18" charset="0"/>
                            </a:rPr>
                            <m:t>𝑝</m:t>
                          </m:r>
                          <m:r>
                            <a:rPr lang="en-IN" sz="1800" i="1">
                              <a:latin typeface="Cambria Math" panose="02040503050406030204" pitchFamily="18" charset="0"/>
                            </a:rPr>
                            <m:t>−1</m:t>
                          </m:r>
                        </m:sub>
                      </m:sSub>
                      <m:r>
                        <a:rPr lang="en-IN" sz="1800" i="1">
                          <a:latin typeface="Cambria Math" panose="02040503050406030204" pitchFamily="18" charset="0"/>
                        </a:rPr>
                        <m:t>,  </m:t>
                      </m:r>
                      <m:r>
                        <a:rPr lang="en-IN" sz="1800" i="1">
                          <a:latin typeface="Cambria Math" panose="02040503050406030204" pitchFamily="18" charset="0"/>
                        </a:rPr>
                        <m:t>𝑢𝑛𝑑𝑒𝑟</m:t>
                      </m:r>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0</m:t>
                          </m:r>
                        </m:sub>
                      </m:sSub>
                    </m:oMath>
                  </m:oMathPara>
                </a14:m>
                <a:endParaRPr lang="en-IN" sz="1800" dirty="0"/>
              </a:p>
              <a:p>
                <a:pPr marL="0" indent="0">
                  <a:buNone/>
                </a:pPr>
                <a:r>
                  <a:rPr lang="en-IN" sz="1800" dirty="0"/>
                  <a:t>We reject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0</m:t>
                        </m:r>
                      </m:sub>
                    </m:sSub>
                  </m:oMath>
                </a14:m>
                <a:r>
                  <a:rPr lang="en-IN" sz="1800" dirty="0"/>
                  <a:t> against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1</m:t>
                        </m:r>
                      </m:sub>
                    </m:sSub>
                  </m:oMath>
                </a14:m>
                <a:r>
                  <a:rPr lang="en-IN" sz="1800" dirty="0"/>
                  <a:t> at </a:t>
                </a:r>
                <a14:m>
                  <m:oMath xmlns:m="http://schemas.openxmlformats.org/officeDocument/2006/math">
                    <m:r>
                      <a:rPr lang="en-IN" sz="1800" i="1">
                        <a:latin typeface="Cambria Math" panose="02040503050406030204" pitchFamily="18" charset="0"/>
                      </a:rPr>
                      <m:t>𝛼</m:t>
                    </m:r>
                  </m:oMath>
                </a14:m>
                <a:r>
                  <a:rPr lang="en-IN" sz="1800" dirty="0"/>
                  <a:t> % level if and only if the absolute observed value of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𝑇</m:t>
                        </m:r>
                      </m:e>
                      <m:sub>
                        <m:r>
                          <a:rPr lang="en-IN" sz="1800" i="1">
                            <a:latin typeface="Cambria Math" panose="02040503050406030204" pitchFamily="18" charset="0"/>
                          </a:rPr>
                          <m:t>𝑗</m:t>
                        </m:r>
                      </m:sub>
                    </m:sSub>
                    <m:r>
                      <a:rPr lang="en-IN" sz="1800" b="0" i="0" smtClean="0">
                        <a:latin typeface="Cambria Math" panose="02040503050406030204" pitchFamily="18" charset="0"/>
                      </a:rPr>
                      <m:t> , </m:t>
                    </m:r>
                    <m:r>
                      <m:rPr>
                        <m:sty m:val="p"/>
                      </m:rPr>
                      <a:rPr lang="en-IN" sz="1800" b="0" i="0" smtClean="0">
                        <a:latin typeface="Cambria Math" panose="02040503050406030204" pitchFamily="18" charset="0"/>
                      </a:rPr>
                      <m:t>i</m:t>
                    </m:r>
                    <m:r>
                      <a:rPr lang="en-IN" sz="1800" b="0" i="0" smtClean="0">
                        <a:latin typeface="Cambria Math" panose="02040503050406030204" pitchFamily="18" charset="0"/>
                      </a:rPr>
                      <m:t>.</m:t>
                    </m:r>
                    <m:r>
                      <m:rPr>
                        <m:sty m:val="p"/>
                      </m:rPr>
                      <a:rPr lang="en-IN" sz="1800" b="0" i="0" smtClean="0">
                        <a:latin typeface="Cambria Math" panose="02040503050406030204" pitchFamily="18" charset="0"/>
                      </a:rPr>
                      <m:t>e</m:t>
                    </m:r>
                    <m:r>
                      <a:rPr lang="en-IN" sz="1800" b="0" i="0" smtClean="0">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𝑇</m:t>
                        </m:r>
                      </m:e>
                      <m:sub>
                        <m:r>
                          <a:rPr lang="en-IN" sz="1800" i="1">
                            <a:latin typeface="Cambria Math" panose="02040503050406030204" pitchFamily="18" charset="0"/>
                          </a:rPr>
                          <m:t>𝑗</m:t>
                        </m:r>
                      </m:sub>
                    </m:sSub>
                  </m:oMath>
                </a14:m>
                <a:r>
                  <a:rPr lang="en-IN" sz="1800" dirty="0"/>
                  <a:t>| &gt;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1−</m:t>
                        </m:r>
                        <m:f>
                          <m:fPr>
                            <m:ctrlPr>
                              <a:rPr lang="en-IN" sz="1800" i="1">
                                <a:latin typeface="Cambria Math" panose="02040503050406030204" pitchFamily="18" charset="0"/>
                              </a:rPr>
                            </m:ctrlPr>
                          </m:fPr>
                          <m:num>
                            <m:r>
                              <a:rPr lang="en-IN" sz="1800" i="1">
                                <a:latin typeface="Cambria Math" panose="02040503050406030204" pitchFamily="18" charset="0"/>
                              </a:rPr>
                              <m:t>𝛼</m:t>
                            </m:r>
                          </m:num>
                          <m:den>
                            <m:r>
                              <a:rPr lang="en-IN" sz="1800" i="1">
                                <a:latin typeface="Cambria Math" panose="02040503050406030204" pitchFamily="18" charset="0"/>
                              </a:rPr>
                              <m:t>2</m:t>
                            </m:r>
                          </m:den>
                        </m:f>
                        <m:r>
                          <a:rPr lang="en-IN" sz="1800" i="1">
                            <a:latin typeface="Cambria Math" panose="02040503050406030204" pitchFamily="18" charset="0"/>
                          </a:rPr>
                          <m:t>;</m:t>
                        </m:r>
                        <m:r>
                          <a:rPr lang="en-IN" sz="1800" i="1">
                            <a:latin typeface="Cambria Math" panose="02040503050406030204" pitchFamily="18" charset="0"/>
                          </a:rPr>
                          <m:t>𝑛</m:t>
                        </m:r>
                        <m:r>
                          <a:rPr lang="en-IN" sz="1800" i="1">
                            <a:latin typeface="Cambria Math" panose="02040503050406030204" pitchFamily="18" charset="0"/>
                          </a:rPr>
                          <m:t>−</m:t>
                        </m:r>
                        <m:r>
                          <a:rPr lang="en-IN" sz="1800" i="1">
                            <a:latin typeface="Cambria Math" panose="02040503050406030204" pitchFamily="18" charset="0"/>
                          </a:rPr>
                          <m:t>𝑝</m:t>
                        </m:r>
                        <m:r>
                          <a:rPr lang="en-IN" sz="1800" i="1">
                            <a:latin typeface="Cambria Math" panose="02040503050406030204" pitchFamily="18" charset="0"/>
                          </a:rPr>
                          <m:t>−1</m:t>
                        </m:r>
                      </m:sub>
                    </m:sSub>
                  </m:oMath>
                </a14:m>
                <a:r>
                  <a:rPr lang="en-IN" sz="1800" dirty="0"/>
                  <a:t> </a:t>
                </a:r>
              </a:p>
              <a:p>
                <a:pPr marL="0" indent="0">
                  <a:buNone/>
                </a:pPr>
                <a:endParaRPr lang="en-IN" sz="1800" dirty="0"/>
              </a:p>
              <a:p>
                <a:pPr marL="0" indent="0">
                  <a:buNone/>
                </a:pPr>
                <a:r>
                  <a:rPr lang="en-IN" sz="1800" b="1" u="sng" dirty="0"/>
                  <a:t>TEST OF LINEAR MODEL :</a:t>
                </a:r>
              </a:p>
              <a:p>
                <a:pPr marL="0" indent="0">
                  <a:buNone/>
                </a:pPr>
                <a:r>
                  <a:rPr lang="en-IN" sz="1800" dirty="0"/>
                  <a:t>Now we want to test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0</m:t>
                        </m:r>
                      </m:sub>
                    </m:sSub>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2</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𝛽</m:t>
                        </m:r>
                      </m:e>
                      <m:sub>
                        <m:r>
                          <a:rPr lang="en-IN" sz="1800" i="1">
                            <a:latin typeface="Cambria Math" panose="02040503050406030204" pitchFamily="18" charset="0"/>
                          </a:rPr>
                          <m:t>𝑝</m:t>
                        </m:r>
                      </m:sub>
                    </m:sSub>
                    <m:r>
                      <a:rPr lang="en-US" sz="1800" b="0" i="1" smtClean="0">
                        <a:latin typeface="Cambria Math" panose="02040503050406030204" pitchFamily="18" charset="0"/>
                      </a:rPr>
                      <m:t>=0</m:t>
                    </m:r>
                    <m:r>
                      <a:rPr lang="en-IN" sz="1800" i="1">
                        <a:latin typeface="Cambria Math" panose="02040503050406030204" pitchFamily="18" charset="0"/>
                      </a:rPr>
                      <m:t>  </m:t>
                    </m:r>
                    <m:r>
                      <m:rPr>
                        <m:nor/>
                      </m:rPr>
                      <a:rPr lang="en-US" sz="1800" b="0" i="0" smtClean="0">
                        <a:latin typeface="Cambria Math" panose="02040503050406030204" pitchFamily="18" charset="0"/>
                      </a:rPr>
                      <m:t>vs</m:t>
                    </m:r>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1</m:t>
                        </m:r>
                      </m:sub>
                    </m:sSub>
                    <m:r>
                      <a:rPr lang="en-IN" sz="1800" i="1">
                        <a:latin typeface="Cambria Math" panose="02040503050406030204" pitchFamily="18" charset="0"/>
                      </a:rPr>
                      <m:t>:</m:t>
                    </m:r>
                    <m:r>
                      <m:rPr>
                        <m:nor/>
                      </m:rPr>
                      <a:rPr lang="en-IN" sz="1800" i="0">
                        <a:latin typeface="Cambria Math" panose="02040503050406030204" pitchFamily="18" charset="0"/>
                      </a:rPr>
                      <m:t>not</m:t>
                    </m:r>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0</m:t>
                        </m:r>
                      </m:sub>
                    </m:sSub>
                    <m:r>
                      <a:rPr lang="en-IN" sz="1800" i="1">
                        <a:latin typeface="Cambria Math" panose="02040503050406030204" pitchFamily="18" charset="0"/>
                      </a:rPr>
                      <m:t> </m:t>
                    </m:r>
                  </m:oMath>
                </a14:m>
                <a:endParaRPr lang="en-IN" sz="1800" dirty="0"/>
              </a:p>
              <a:p>
                <a:pPr marL="0" indent="0">
                  <a:buNone/>
                </a:pPr>
                <a:r>
                  <a:rPr lang="en-IN" sz="1800" dirty="0"/>
                  <a:t>Test statistic : </a:t>
                </a:r>
                <a14:m>
                  <m:oMath xmlns:m="http://schemas.openxmlformats.org/officeDocument/2006/math">
                    <m:r>
                      <a:rPr lang="en-IN" sz="1800" i="1">
                        <a:latin typeface="Cambria Math" panose="02040503050406030204" pitchFamily="18" charset="0"/>
                      </a:rPr>
                      <m:t>𝐹</m:t>
                    </m:r>
                    <m:r>
                      <a:rPr lang="en-IN" sz="1800" i="1">
                        <a:latin typeface="Cambria Math" panose="02040503050406030204" pitchFamily="18" charset="0"/>
                      </a:rPr>
                      <m:t>=</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𝑅</m:t>
                            </m:r>
                          </m:e>
                          <m:sup>
                            <m:r>
                              <a:rPr lang="en-IN"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𝑛</m:t>
                        </m:r>
                        <m:r>
                          <a:rPr lang="en-IN" sz="1800" i="1">
                            <a:latin typeface="Cambria Math" panose="02040503050406030204" pitchFamily="18" charset="0"/>
                          </a:rPr>
                          <m:t>−</m:t>
                        </m:r>
                        <m:r>
                          <a:rPr lang="en-IN" sz="1800" i="1">
                            <a:latin typeface="Cambria Math" panose="02040503050406030204" pitchFamily="18" charset="0"/>
                          </a:rPr>
                          <m:t>𝑝</m:t>
                        </m:r>
                        <m:r>
                          <a:rPr lang="en-IN" sz="1800" i="1">
                            <a:latin typeface="Cambria Math" panose="02040503050406030204" pitchFamily="18" charset="0"/>
                          </a:rPr>
                          <m:t>−1)</m:t>
                        </m:r>
                      </m:num>
                      <m:den>
                        <m:d>
                          <m:dPr>
                            <m:ctrlPr>
                              <a:rPr lang="en-IN" sz="1800" i="1">
                                <a:latin typeface="Cambria Math" panose="02040503050406030204" pitchFamily="18" charset="0"/>
                              </a:rPr>
                            </m:ctrlPr>
                          </m:dPr>
                          <m:e>
                            <m:r>
                              <a:rPr lang="en-IN" sz="1800" i="1">
                                <a:latin typeface="Cambria Math" panose="02040503050406030204" pitchFamily="18" charset="0"/>
                              </a:rPr>
                              <m:t>1−</m:t>
                            </m:r>
                            <m:sSup>
                              <m:sSupPr>
                                <m:ctrlPr>
                                  <a:rPr lang="en-IN" sz="1800" i="1">
                                    <a:latin typeface="Cambria Math" panose="02040503050406030204" pitchFamily="18" charset="0"/>
                                  </a:rPr>
                                </m:ctrlPr>
                              </m:sSupPr>
                              <m:e>
                                <m:r>
                                  <a:rPr lang="en-IN" sz="1800" i="1">
                                    <a:latin typeface="Cambria Math" panose="02040503050406030204" pitchFamily="18" charset="0"/>
                                  </a:rPr>
                                  <m:t>𝑅</m:t>
                                </m:r>
                              </m:e>
                              <m:sup>
                                <m:r>
                                  <a:rPr lang="en-IN" sz="1800" i="1">
                                    <a:latin typeface="Cambria Math" panose="02040503050406030204" pitchFamily="18" charset="0"/>
                                  </a:rPr>
                                  <m:t>2</m:t>
                                </m:r>
                              </m:sup>
                            </m:sSup>
                          </m:e>
                        </m:d>
                        <m:r>
                          <a:rPr lang="en-IN" sz="1800" i="1">
                            <a:latin typeface="Cambria Math" panose="02040503050406030204" pitchFamily="18" charset="0"/>
                          </a:rPr>
                          <m:t>𝑝</m:t>
                        </m:r>
                      </m:den>
                    </m:f>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𝐹</m:t>
                        </m:r>
                      </m:e>
                      <m:sub>
                        <m:r>
                          <a:rPr lang="en-IN" sz="1800" i="1">
                            <a:latin typeface="Cambria Math" panose="02040503050406030204" pitchFamily="18" charset="0"/>
                          </a:rPr>
                          <m:t>𝑝</m:t>
                        </m:r>
                        <m:r>
                          <a:rPr lang="en-IN" sz="1800" i="1">
                            <a:latin typeface="Cambria Math" panose="02040503050406030204" pitchFamily="18" charset="0"/>
                          </a:rPr>
                          <m:t>,</m:t>
                        </m:r>
                        <m:r>
                          <a:rPr lang="en-IN" sz="1800" i="1">
                            <a:latin typeface="Cambria Math" panose="02040503050406030204" pitchFamily="18" charset="0"/>
                          </a:rPr>
                          <m:t>𝑛</m:t>
                        </m:r>
                        <m:r>
                          <a:rPr lang="en-IN" sz="1800" i="1">
                            <a:latin typeface="Cambria Math" panose="02040503050406030204" pitchFamily="18" charset="0"/>
                          </a:rPr>
                          <m:t>−</m:t>
                        </m:r>
                        <m:r>
                          <a:rPr lang="en-IN" sz="1800" i="1">
                            <a:latin typeface="Cambria Math" panose="02040503050406030204" pitchFamily="18" charset="0"/>
                          </a:rPr>
                          <m:t>𝑝</m:t>
                        </m:r>
                        <m:r>
                          <a:rPr lang="en-IN" sz="1800" i="1">
                            <a:latin typeface="Cambria Math" panose="02040503050406030204" pitchFamily="18" charset="0"/>
                          </a:rPr>
                          <m:t>−1 </m:t>
                        </m:r>
                      </m:sub>
                    </m:sSub>
                    <m:r>
                      <a:rPr lang="en-IN" sz="1800" i="1">
                        <a:latin typeface="Cambria Math" panose="02040503050406030204" pitchFamily="18" charset="0"/>
                      </a:rPr>
                      <m:t>    </m:t>
                    </m:r>
                    <m:r>
                      <a:rPr lang="en-IN" sz="1800" i="1">
                        <a:latin typeface="Cambria Math" panose="02040503050406030204" pitchFamily="18" charset="0"/>
                      </a:rPr>
                      <m:t>𝑢𝑛𝑑𝑒𝑟</m:t>
                    </m:r>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0</m:t>
                        </m:r>
                      </m:sub>
                    </m:sSub>
                    <m:r>
                      <a:rPr lang="en-IN" sz="1800" i="1">
                        <a:latin typeface="Cambria Math" panose="02040503050406030204" pitchFamily="18" charset="0"/>
                      </a:rPr>
                      <m:t>  </m:t>
                    </m:r>
                  </m:oMath>
                </a14:m>
                <a:endParaRPr lang="en-IN" sz="1800" dirty="0"/>
              </a:p>
              <a:p>
                <a:pPr marL="0" indent="0">
                  <a:buNone/>
                </a:pPr>
                <a:r>
                  <a:rPr lang="en-IN" sz="1800" dirty="0"/>
                  <a:t>Critical region :  We reject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0</m:t>
                        </m:r>
                      </m:sub>
                    </m:sSub>
                    <m:r>
                      <a:rPr lang="en-IN" sz="1800" i="1">
                        <a:latin typeface="Cambria Math" panose="02040503050406030204" pitchFamily="18" charset="0"/>
                      </a:rPr>
                      <m:t> </m:t>
                    </m:r>
                  </m:oMath>
                </a14:m>
                <a:r>
                  <a:rPr lang="en-IN" sz="1800" dirty="0"/>
                  <a:t>ag.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𝐻</m:t>
                        </m:r>
                      </m:e>
                      <m:sub>
                        <m:r>
                          <a:rPr lang="en-IN" sz="1800" i="1">
                            <a:latin typeface="Cambria Math" panose="02040503050406030204" pitchFamily="18" charset="0"/>
                          </a:rPr>
                          <m:t>1</m:t>
                        </m:r>
                      </m:sub>
                    </m:sSub>
                    <m:r>
                      <a:rPr lang="en-IN" sz="1800" i="1">
                        <a:latin typeface="Cambria Math" panose="02040503050406030204" pitchFamily="18" charset="0"/>
                      </a:rPr>
                      <m:t> </m:t>
                    </m:r>
                  </m:oMath>
                </a14:m>
                <a:r>
                  <a:rPr lang="en-IN" sz="1800" dirty="0"/>
                  <a:t>at </a:t>
                </a:r>
                <a14:m>
                  <m:oMath xmlns:m="http://schemas.openxmlformats.org/officeDocument/2006/math">
                    <m:r>
                      <a:rPr lang="en-IN" sz="1800" i="1">
                        <a:latin typeface="Cambria Math" panose="02040503050406030204" pitchFamily="18" charset="0"/>
                      </a:rPr>
                      <m:t>𝛼</m:t>
                    </m:r>
                  </m:oMath>
                </a14:m>
                <a:r>
                  <a:rPr lang="en-IN" sz="1800" dirty="0"/>
                  <a:t> % level if and only if observed </a:t>
                </a:r>
                <a14:m>
                  <m:oMath xmlns:m="http://schemas.openxmlformats.org/officeDocument/2006/math">
                    <m:r>
                      <a:rPr lang="en-IN" sz="1800" i="1">
                        <a:latin typeface="Cambria Math" panose="02040503050406030204" pitchFamily="18" charset="0"/>
                      </a:rPr>
                      <m:t>𝐹</m:t>
                    </m:r>
                    <m:r>
                      <a:rPr lang="en-IN" sz="1800" i="1">
                        <a:latin typeface="Cambria Math" panose="02040503050406030204" pitchFamily="18" charset="0"/>
                      </a:rPr>
                      <m:t>&gt;</m:t>
                    </m:r>
                    <m:sSub>
                      <m:sSubPr>
                        <m:ctrlPr>
                          <a:rPr lang="en-IN" sz="1800" i="1">
                            <a:latin typeface="Cambria Math" panose="02040503050406030204" pitchFamily="18" charset="0"/>
                          </a:rPr>
                        </m:ctrlPr>
                      </m:sSubPr>
                      <m:e>
                        <m:r>
                          <a:rPr lang="en-IN" sz="1800" i="1">
                            <a:latin typeface="Cambria Math" panose="02040503050406030204" pitchFamily="18" charset="0"/>
                          </a:rPr>
                          <m:t>𝐹</m:t>
                        </m:r>
                      </m:e>
                      <m:sub>
                        <m:r>
                          <a:rPr lang="en-IN" sz="1800" i="1">
                            <a:latin typeface="Cambria Math" panose="02040503050406030204" pitchFamily="18" charset="0"/>
                          </a:rPr>
                          <m:t>1−</m:t>
                        </m:r>
                        <m:r>
                          <a:rPr lang="en-IN" sz="1800" i="1">
                            <a:latin typeface="Cambria Math" panose="02040503050406030204" pitchFamily="18" charset="0"/>
                          </a:rPr>
                          <m:t>𝛼</m:t>
                        </m:r>
                        <m:r>
                          <a:rPr lang="en-IN" sz="1800" i="1">
                            <a:latin typeface="Cambria Math" panose="02040503050406030204" pitchFamily="18" charset="0"/>
                          </a:rPr>
                          <m:t>;</m:t>
                        </m:r>
                        <m:r>
                          <a:rPr lang="en-IN" sz="1800" i="1">
                            <a:latin typeface="Cambria Math" panose="02040503050406030204" pitchFamily="18" charset="0"/>
                          </a:rPr>
                          <m:t>𝑝</m:t>
                        </m:r>
                        <m:r>
                          <a:rPr lang="en-IN" sz="1800" i="1">
                            <a:latin typeface="Cambria Math" panose="02040503050406030204" pitchFamily="18" charset="0"/>
                          </a:rPr>
                          <m:t>,</m:t>
                        </m:r>
                        <m:r>
                          <a:rPr lang="en-IN" sz="1800" i="1">
                            <a:latin typeface="Cambria Math" panose="02040503050406030204" pitchFamily="18" charset="0"/>
                          </a:rPr>
                          <m:t>𝑛</m:t>
                        </m:r>
                        <m:r>
                          <a:rPr lang="en-IN" sz="1800" i="1">
                            <a:latin typeface="Cambria Math" panose="02040503050406030204" pitchFamily="18" charset="0"/>
                          </a:rPr>
                          <m:t>−</m:t>
                        </m:r>
                        <m:r>
                          <a:rPr lang="en-IN" sz="1800" i="1">
                            <a:latin typeface="Cambria Math" panose="02040503050406030204" pitchFamily="18" charset="0"/>
                          </a:rPr>
                          <m:t>𝑝</m:t>
                        </m:r>
                        <m:r>
                          <a:rPr lang="en-IN" sz="1800" i="1">
                            <a:latin typeface="Cambria Math" panose="02040503050406030204" pitchFamily="18" charset="0"/>
                          </a:rPr>
                          <m:t>−1</m:t>
                        </m:r>
                      </m:sub>
                    </m:sSub>
                  </m:oMath>
                </a14:m>
                <a:endParaRPr lang="en-IN" sz="1800" dirty="0"/>
              </a:p>
              <a:p>
                <a:pPr marL="0" indent="0">
                  <a:buNone/>
                </a:pPr>
                <a:endParaRPr lang="en-IN" sz="1800" dirty="0"/>
              </a:p>
              <a:p>
                <a:pPr marL="0" indent="0">
                  <a:buNone/>
                </a:pPr>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393903"/>
                <a:ext cx="8596668" cy="4647460"/>
              </a:xfrm>
              <a:blipFill>
                <a:blip r:embed="rId2"/>
                <a:stretch>
                  <a:fillRect l="-213"/>
                </a:stretch>
              </a:blipFill>
            </p:spPr>
            <p:txBody>
              <a:bodyPr/>
              <a:lstStyle/>
              <a:p>
                <a:r>
                  <a:rPr lang="en-IN">
                    <a:noFill/>
                  </a:rPr>
                  <a:t> </a:t>
                </a:r>
              </a:p>
            </p:txBody>
          </p:sp>
        </mc:Fallback>
      </mc:AlternateContent>
    </p:spTree>
    <p:extLst>
      <p:ext uri="{BB962C8B-B14F-4D97-AF65-F5344CB8AC3E}">
        <p14:creationId xmlns:p14="http://schemas.microsoft.com/office/powerpoint/2010/main" val="12325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0939" y="0"/>
            <a:ext cx="8596668" cy="1320800"/>
          </a:xfrm>
        </p:spPr>
        <p:txBody>
          <a:bodyPr>
            <a:normAutofit/>
          </a:bodyPr>
          <a:lstStyle/>
          <a:p>
            <a:r>
              <a:rPr lang="en-IN" sz="3200" u="sng" dirty="0">
                <a:effectLst>
                  <a:outerShdw blurRad="38100" dist="38100" dir="2700000" algn="tl">
                    <a:srgbClr val="000000">
                      <a:alpha val="43137"/>
                    </a:srgbClr>
                  </a:outerShdw>
                </a:effectLst>
              </a:rPr>
              <a:t>EXPLANATORY</a:t>
            </a:r>
            <a:r>
              <a:rPr lang="en-IN" sz="3200" b="1" u="sng" dirty="0">
                <a:effectLst>
                  <a:outerShdw blurRad="38100" dist="38100" dir="2700000" algn="tl">
                    <a:srgbClr val="000000">
                      <a:alpha val="43137"/>
                    </a:srgbClr>
                  </a:outerShdw>
                </a:effectLst>
              </a:rPr>
              <a:t> </a:t>
            </a:r>
            <a:r>
              <a:rPr lang="en-IN" sz="3200" u="sng" dirty="0">
                <a:effectLst>
                  <a:outerShdw blurRad="38100" dist="38100" dir="2700000" algn="tl">
                    <a:srgbClr val="000000">
                      <a:alpha val="43137"/>
                    </a:srgbClr>
                  </a:outerShdw>
                </a:effectLst>
              </a:rPr>
              <a:t>VARIABLE</a:t>
            </a:r>
            <a:r>
              <a:rPr lang="en-IN" sz="3200" b="1" dirty="0">
                <a:effectLst>
                  <a:outerShdw blurRad="38100" dist="38100" dir="2700000" algn="tl">
                    <a:srgbClr val="000000">
                      <a:alpha val="43137"/>
                    </a:srgbClr>
                  </a:outerShdw>
                </a:effectLst>
              </a:rPr>
              <a:t> :</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026420492"/>
                  </p:ext>
                </p:extLst>
              </p:nvPr>
            </p:nvGraphicFramePr>
            <p:xfrm>
              <a:off x="390939" y="660400"/>
              <a:ext cx="4976192" cy="5988768"/>
            </p:xfrm>
            <a:graphic>
              <a:graphicData uri="http://schemas.openxmlformats.org/drawingml/2006/table">
                <a:tbl>
                  <a:tblPr firstRow="1" bandRow="1">
                    <a:tableStyleId>{5C22544A-7EE6-4342-B048-85BDC9FD1C3A}</a:tableStyleId>
                  </a:tblPr>
                  <a:tblGrid>
                    <a:gridCol w="2488096">
                      <a:extLst>
                        <a:ext uri="{9D8B030D-6E8A-4147-A177-3AD203B41FA5}">
                          <a16:colId xmlns:a16="http://schemas.microsoft.com/office/drawing/2014/main" val="86687272"/>
                        </a:ext>
                      </a:extLst>
                    </a:gridCol>
                    <a:gridCol w="2488096">
                      <a:extLst>
                        <a:ext uri="{9D8B030D-6E8A-4147-A177-3AD203B41FA5}">
                          <a16:colId xmlns:a16="http://schemas.microsoft.com/office/drawing/2014/main" val="4103555587"/>
                        </a:ext>
                      </a:extLst>
                    </a:gridCol>
                  </a:tblGrid>
                  <a:tr h="339642">
                    <a:tc>
                      <a:txBody>
                        <a:bodyPr/>
                        <a:lstStyle/>
                        <a:p>
                          <a:pPr algn="ctr"/>
                          <a:r>
                            <a:rPr lang="en-IN" dirty="0"/>
                            <a:t>REGRESSOR</a:t>
                          </a:r>
                        </a:p>
                      </a:txBody>
                      <a:tcPr/>
                    </a:tc>
                    <a:tc>
                      <a:txBody>
                        <a:bodyPr/>
                        <a:lstStyle/>
                        <a:p>
                          <a:pPr algn="ctr"/>
                          <a:r>
                            <a:rPr lang="en-IN" dirty="0"/>
                            <a:t>DESCRIPTION</a:t>
                          </a:r>
                        </a:p>
                      </a:txBody>
                      <a:tcPr/>
                    </a:tc>
                    <a:extLst>
                      <a:ext uri="{0D108BD9-81ED-4DB2-BD59-A6C34878D82A}">
                        <a16:rowId xmlns:a16="http://schemas.microsoft.com/office/drawing/2014/main" val="1524192211"/>
                      </a:ext>
                    </a:extLst>
                  </a:tr>
                  <a:tr h="578642">
                    <a:tc>
                      <a:txBody>
                        <a:bodyPr/>
                        <a:lstStyle/>
                        <a:p>
                          <a:pPr algn="ctr"/>
                          <a:r>
                            <a:rPr lang="en-IN" sz="1600" dirty="0"/>
                            <a:t>PREC ( </a:t>
                          </a:r>
                          <a14:m>
                            <m:oMath xmlns:m="http://schemas.openxmlformats.org/officeDocument/2006/math">
                              <m:sSub>
                                <m:sSubPr>
                                  <m:ctrlPr>
                                    <a:rPr lang="en-IN" sz="1600" i="1" dirty="0" smtClean="0">
                                      <a:latin typeface="Cambria Math" panose="02040503050406030204" pitchFamily="18" charset="0"/>
                                    </a:rPr>
                                  </m:ctrlPr>
                                </m:sSubPr>
                                <m:e>
                                  <m:r>
                                    <a:rPr lang="en-IN" sz="1600" b="0" i="1" dirty="0" smtClean="0">
                                      <a:latin typeface="Cambria Math" panose="02040503050406030204" pitchFamily="18" charset="0"/>
                                    </a:rPr>
                                    <m:t>𝑋</m:t>
                                  </m:r>
                                </m:e>
                                <m:sub>
                                  <m:r>
                                    <a:rPr lang="en-IN" sz="1600" i="0" dirty="0">
                                      <a:latin typeface="Cambria Math" panose="02040503050406030204" pitchFamily="18" charset="0"/>
                                    </a:rPr>
                                    <m:t>1</m:t>
                                  </m:r>
                                </m:sub>
                              </m:sSub>
                              <m:r>
                                <a:rPr lang="en-IN" sz="1600" b="0" i="1" dirty="0" smtClean="0">
                                  <a:latin typeface="Cambria Math" panose="02040503050406030204" pitchFamily="18" charset="0"/>
                                </a:rPr>
                                <m:t>)</m:t>
                              </m:r>
                            </m:oMath>
                          </a14:m>
                          <a:endParaRPr lang="en-IN" sz="1600" b="0" dirty="0"/>
                        </a:p>
                      </a:txBody>
                      <a:tcPr/>
                    </a:tc>
                    <a:tc>
                      <a:txBody>
                        <a:bodyPr/>
                        <a:lstStyle/>
                        <a:p>
                          <a:r>
                            <a:rPr lang="en-IN" sz="1600" dirty="0"/>
                            <a:t>Average Annual Precipitation in Inches </a:t>
                          </a:r>
                        </a:p>
                      </a:txBody>
                      <a:tcPr/>
                    </a:tc>
                    <a:extLst>
                      <a:ext uri="{0D108BD9-81ED-4DB2-BD59-A6C34878D82A}">
                        <a16:rowId xmlns:a16="http://schemas.microsoft.com/office/drawing/2014/main" val="2169788178"/>
                      </a:ext>
                    </a:extLst>
                  </a:tr>
                  <a:tr h="826632">
                    <a:tc>
                      <a:txBody>
                        <a:bodyPr/>
                        <a:lstStyle/>
                        <a:p>
                          <a:pPr algn="ctr"/>
                          <a:r>
                            <a:rPr lang="en-IN" sz="1600" dirty="0"/>
                            <a:t>JANT ( X</a:t>
                          </a:r>
                          <a:r>
                            <a:rPr lang="en-IN" sz="1600" baseline="-25000" dirty="0"/>
                            <a:t>2</a:t>
                          </a:r>
                          <a:r>
                            <a:rPr lang="en-IN" sz="1600" dirty="0"/>
                            <a:t> )</a:t>
                          </a:r>
                        </a:p>
                      </a:txBody>
                      <a:tcPr/>
                    </a:tc>
                    <a:tc>
                      <a:txBody>
                        <a:bodyPr/>
                        <a:lstStyle/>
                        <a:p>
                          <a:r>
                            <a:rPr lang="en-US" sz="1600" dirty="0"/>
                            <a:t>Average Temperature in January in degrees Fahrenheit </a:t>
                          </a:r>
                          <a:endParaRPr lang="en-IN" sz="1600" dirty="0"/>
                        </a:p>
                      </a:txBody>
                      <a:tcPr/>
                    </a:tc>
                    <a:extLst>
                      <a:ext uri="{0D108BD9-81ED-4DB2-BD59-A6C34878D82A}">
                        <a16:rowId xmlns:a16="http://schemas.microsoft.com/office/drawing/2014/main" val="46670096"/>
                      </a:ext>
                    </a:extLst>
                  </a:tr>
                  <a:tr h="578642">
                    <a:tc>
                      <a:txBody>
                        <a:bodyPr/>
                        <a:lstStyle/>
                        <a:p>
                          <a:pPr algn="ctr"/>
                          <a:r>
                            <a:rPr lang="en-IN" sz="1600" dirty="0"/>
                            <a:t>JULT ( X</a:t>
                          </a:r>
                          <a:r>
                            <a:rPr lang="en-IN" sz="1600" baseline="-25000" dirty="0"/>
                            <a:t>3</a:t>
                          </a:r>
                          <a:r>
                            <a:rPr lang="en-IN" sz="1600" dirty="0"/>
                            <a:t> )</a:t>
                          </a:r>
                        </a:p>
                      </a:txBody>
                      <a:tcPr/>
                    </a:tc>
                    <a:tc>
                      <a:txBody>
                        <a:bodyPr/>
                        <a:lstStyle/>
                        <a:p>
                          <a:r>
                            <a:rPr lang="en-US" sz="1600" dirty="0"/>
                            <a:t>Average Temperature in July in degrees Fahrenheit</a:t>
                          </a:r>
                          <a:endParaRPr lang="en-IN" sz="1600" dirty="0"/>
                        </a:p>
                      </a:txBody>
                      <a:tcPr/>
                    </a:tc>
                    <a:extLst>
                      <a:ext uri="{0D108BD9-81ED-4DB2-BD59-A6C34878D82A}">
                        <a16:rowId xmlns:a16="http://schemas.microsoft.com/office/drawing/2014/main" val="3011014758"/>
                      </a:ext>
                    </a:extLst>
                  </a:tr>
                  <a:tr h="826632">
                    <a:tc>
                      <a:txBody>
                        <a:bodyPr/>
                        <a:lstStyle/>
                        <a:p>
                          <a:pPr algn="ctr"/>
                          <a:r>
                            <a:rPr lang="en-IN" sz="1600" dirty="0"/>
                            <a:t>OVR65 ( X</a:t>
                          </a:r>
                          <a:r>
                            <a:rPr lang="en-IN" sz="1600" baseline="-25000" dirty="0"/>
                            <a:t>4</a:t>
                          </a:r>
                          <a:r>
                            <a:rPr lang="en-IN" sz="1600" dirty="0"/>
                            <a:t> )</a:t>
                          </a:r>
                        </a:p>
                      </a:txBody>
                      <a:tcPr/>
                    </a:tc>
                    <a:tc>
                      <a:txBody>
                        <a:bodyPr/>
                        <a:lstStyle/>
                        <a:p>
                          <a:r>
                            <a:rPr lang="en-US" sz="1600" dirty="0"/>
                            <a:t>Percent of 1960 SMSA population that is 65 years of age or over</a:t>
                          </a:r>
                          <a:endParaRPr lang="en-IN" sz="1600" dirty="0"/>
                        </a:p>
                      </a:txBody>
                      <a:tcPr/>
                    </a:tc>
                    <a:extLst>
                      <a:ext uri="{0D108BD9-81ED-4DB2-BD59-A6C34878D82A}">
                        <a16:rowId xmlns:a16="http://schemas.microsoft.com/office/drawing/2014/main" val="4262890160"/>
                      </a:ext>
                    </a:extLst>
                  </a:tr>
                  <a:tr h="330653">
                    <a:tc>
                      <a:txBody>
                        <a:bodyPr/>
                        <a:lstStyle/>
                        <a:p>
                          <a:pPr algn="ctr"/>
                          <a:r>
                            <a:rPr lang="en-IN" sz="1600" dirty="0"/>
                            <a:t>POPN ( X</a:t>
                          </a:r>
                          <a:r>
                            <a:rPr lang="en-IN" sz="1600" baseline="-25000" dirty="0"/>
                            <a:t>5</a:t>
                          </a:r>
                          <a:r>
                            <a:rPr lang="en-IN" sz="1600" dirty="0"/>
                            <a:t> )</a:t>
                          </a:r>
                        </a:p>
                      </a:txBody>
                      <a:tcPr/>
                    </a:tc>
                    <a:tc>
                      <a:txBody>
                        <a:bodyPr/>
                        <a:lstStyle/>
                        <a:p>
                          <a:r>
                            <a:rPr lang="en-IN" sz="1600" dirty="0"/>
                            <a:t>Average household size </a:t>
                          </a:r>
                        </a:p>
                      </a:txBody>
                      <a:tcPr/>
                    </a:tc>
                    <a:extLst>
                      <a:ext uri="{0D108BD9-81ED-4DB2-BD59-A6C34878D82A}">
                        <a16:rowId xmlns:a16="http://schemas.microsoft.com/office/drawing/2014/main" val="3297698504"/>
                      </a:ext>
                    </a:extLst>
                  </a:tr>
                  <a:tr h="826632">
                    <a:tc>
                      <a:txBody>
                        <a:bodyPr/>
                        <a:lstStyle/>
                        <a:p>
                          <a:pPr algn="ctr"/>
                          <a:r>
                            <a:rPr lang="en-IN" sz="1600" dirty="0"/>
                            <a:t>EDUC ( X</a:t>
                          </a:r>
                          <a:r>
                            <a:rPr lang="en-IN" sz="1600" baseline="-25000" dirty="0"/>
                            <a:t>6</a:t>
                          </a:r>
                          <a:r>
                            <a:rPr lang="en-IN" sz="1600" dirty="0"/>
                            <a:t> )</a:t>
                          </a:r>
                        </a:p>
                      </a:txBody>
                      <a:tcPr/>
                    </a:tc>
                    <a:tc>
                      <a:txBody>
                        <a:bodyPr/>
                        <a:lstStyle/>
                        <a:p>
                          <a:r>
                            <a:rPr lang="en-US" sz="1600" dirty="0"/>
                            <a:t>Median school years completed by those over 22 in 1960 SMSA </a:t>
                          </a:r>
                          <a:endParaRPr lang="en-IN" sz="1600" dirty="0"/>
                        </a:p>
                      </a:txBody>
                      <a:tcPr/>
                    </a:tc>
                    <a:extLst>
                      <a:ext uri="{0D108BD9-81ED-4DB2-BD59-A6C34878D82A}">
                        <a16:rowId xmlns:a16="http://schemas.microsoft.com/office/drawing/2014/main" val="2980477454"/>
                      </a:ext>
                    </a:extLst>
                  </a:tr>
                  <a:tr h="826632">
                    <a:tc>
                      <a:txBody>
                        <a:bodyPr/>
                        <a:lstStyle/>
                        <a:p>
                          <a:pPr algn="ctr"/>
                          <a:r>
                            <a:rPr lang="en-IN" sz="1600" dirty="0"/>
                            <a:t>HOUS (  X</a:t>
                          </a:r>
                          <a:r>
                            <a:rPr lang="en-IN" sz="1600" baseline="-25000" dirty="0"/>
                            <a:t>7</a:t>
                          </a:r>
                          <a:r>
                            <a:rPr lang="en-IN" sz="1600" dirty="0"/>
                            <a:t> )</a:t>
                          </a:r>
                        </a:p>
                      </a:txBody>
                      <a:tcPr/>
                    </a:tc>
                    <a:tc>
                      <a:txBody>
                        <a:bodyPr/>
                        <a:lstStyle/>
                        <a:p>
                          <a:r>
                            <a:rPr lang="en-US" sz="1600" dirty="0"/>
                            <a:t>Percent of housing units that are found with facilities</a:t>
                          </a:r>
                          <a:endParaRPr lang="en-IN" sz="1600" dirty="0"/>
                        </a:p>
                      </a:txBody>
                      <a:tcPr/>
                    </a:tc>
                    <a:extLst>
                      <a:ext uri="{0D108BD9-81ED-4DB2-BD59-A6C34878D82A}">
                        <a16:rowId xmlns:a16="http://schemas.microsoft.com/office/drawing/2014/main" val="3342043539"/>
                      </a:ext>
                    </a:extLst>
                  </a:tr>
                  <a:tr h="578642">
                    <a:tc>
                      <a:txBody>
                        <a:bodyPr/>
                        <a:lstStyle/>
                        <a:p>
                          <a:pPr algn="ctr"/>
                          <a:r>
                            <a:rPr lang="en-IN" sz="1600" dirty="0"/>
                            <a:t>DENS ( X</a:t>
                          </a:r>
                          <a:r>
                            <a:rPr lang="en-IN" sz="1600" baseline="-25000" dirty="0"/>
                            <a:t>8</a:t>
                          </a:r>
                          <a:r>
                            <a:rPr lang="en-IN" sz="1600" dirty="0"/>
                            <a:t> )</a:t>
                          </a:r>
                        </a:p>
                      </a:txBody>
                      <a:tcPr/>
                    </a:tc>
                    <a:tc>
                      <a:txBody>
                        <a:bodyPr/>
                        <a:lstStyle/>
                        <a:p>
                          <a:r>
                            <a:rPr lang="en-US" sz="1600" dirty="0"/>
                            <a:t>Population per sq. mile in urbanized areas, 1960</a:t>
                          </a:r>
                          <a:endParaRPr lang="en-IN" sz="1600" dirty="0"/>
                        </a:p>
                      </a:txBody>
                      <a:tcPr/>
                    </a:tc>
                    <a:extLst>
                      <a:ext uri="{0D108BD9-81ED-4DB2-BD59-A6C34878D82A}">
                        <a16:rowId xmlns:a16="http://schemas.microsoft.com/office/drawing/2014/main" val="22758644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026420492"/>
                  </p:ext>
                </p:extLst>
              </p:nvPr>
            </p:nvGraphicFramePr>
            <p:xfrm>
              <a:off x="390939" y="660400"/>
              <a:ext cx="4976192" cy="5988768"/>
            </p:xfrm>
            <a:graphic>
              <a:graphicData uri="http://schemas.openxmlformats.org/drawingml/2006/table">
                <a:tbl>
                  <a:tblPr firstRow="1" bandRow="1">
                    <a:tableStyleId>{5C22544A-7EE6-4342-B048-85BDC9FD1C3A}</a:tableStyleId>
                  </a:tblPr>
                  <a:tblGrid>
                    <a:gridCol w="2488096">
                      <a:extLst>
                        <a:ext uri="{9D8B030D-6E8A-4147-A177-3AD203B41FA5}">
                          <a16:colId xmlns:a16="http://schemas.microsoft.com/office/drawing/2014/main" val="86687272"/>
                        </a:ext>
                      </a:extLst>
                    </a:gridCol>
                    <a:gridCol w="2488096">
                      <a:extLst>
                        <a:ext uri="{9D8B030D-6E8A-4147-A177-3AD203B41FA5}">
                          <a16:colId xmlns:a16="http://schemas.microsoft.com/office/drawing/2014/main" val="4103555587"/>
                        </a:ext>
                      </a:extLst>
                    </a:gridCol>
                  </a:tblGrid>
                  <a:tr h="365760">
                    <a:tc>
                      <a:txBody>
                        <a:bodyPr/>
                        <a:lstStyle/>
                        <a:p>
                          <a:pPr algn="ctr"/>
                          <a:r>
                            <a:rPr lang="en-IN" dirty="0"/>
                            <a:t>REGRESSOR</a:t>
                          </a:r>
                        </a:p>
                      </a:txBody>
                      <a:tcPr/>
                    </a:tc>
                    <a:tc>
                      <a:txBody>
                        <a:bodyPr/>
                        <a:lstStyle/>
                        <a:p>
                          <a:pPr algn="ctr"/>
                          <a:r>
                            <a:rPr lang="en-IN" dirty="0"/>
                            <a:t>DESCRIPTION</a:t>
                          </a:r>
                        </a:p>
                      </a:txBody>
                      <a:tcPr/>
                    </a:tc>
                    <a:extLst>
                      <a:ext uri="{0D108BD9-81ED-4DB2-BD59-A6C34878D82A}">
                        <a16:rowId xmlns:a16="http://schemas.microsoft.com/office/drawing/2014/main" val="1524192211"/>
                      </a:ext>
                    </a:extLst>
                  </a:tr>
                  <a:tr h="579120">
                    <a:tc>
                      <a:txBody>
                        <a:bodyPr/>
                        <a:lstStyle/>
                        <a:p>
                          <a:endParaRPr lang="en-US"/>
                        </a:p>
                      </a:txBody>
                      <a:tcPr>
                        <a:blipFill>
                          <a:blip r:embed="rId2"/>
                          <a:stretch>
                            <a:fillRect l="-244" t="-69474" r="-100733" b="-884211"/>
                          </a:stretch>
                        </a:blipFill>
                      </a:tcPr>
                    </a:tc>
                    <a:tc>
                      <a:txBody>
                        <a:bodyPr/>
                        <a:lstStyle/>
                        <a:p>
                          <a:r>
                            <a:rPr lang="en-IN" sz="1600" dirty="0"/>
                            <a:t>Average Annual Precipitation in Inches </a:t>
                          </a:r>
                        </a:p>
                      </a:txBody>
                      <a:tcPr/>
                    </a:tc>
                    <a:extLst>
                      <a:ext uri="{0D108BD9-81ED-4DB2-BD59-A6C34878D82A}">
                        <a16:rowId xmlns:a16="http://schemas.microsoft.com/office/drawing/2014/main" val="2169788178"/>
                      </a:ext>
                    </a:extLst>
                  </a:tr>
                  <a:tr h="826632">
                    <a:tc>
                      <a:txBody>
                        <a:bodyPr/>
                        <a:lstStyle/>
                        <a:p>
                          <a:pPr algn="ctr"/>
                          <a:r>
                            <a:rPr lang="en-IN" sz="1600" dirty="0"/>
                            <a:t>JANT ( X</a:t>
                          </a:r>
                          <a:r>
                            <a:rPr lang="en-IN" sz="1600" baseline="-25000" dirty="0"/>
                            <a:t>2</a:t>
                          </a:r>
                          <a:r>
                            <a:rPr lang="en-IN" sz="1600" dirty="0"/>
                            <a:t> )</a:t>
                          </a:r>
                        </a:p>
                      </a:txBody>
                      <a:tcPr/>
                    </a:tc>
                    <a:tc>
                      <a:txBody>
                        <a:bodyPr/>
                        <a:lstStyle/>
                        <a:p>
                          <a:r>
                            <a:rPr lang="en-US" sz="1600" dirty="0"/>
                            <a:t>Average Temperature in January in degrees Fahrenheit </a:t>
                          </a:r>
                          <a:endParaRPr lang="en-IN" sz="1600" dirty="0"/>
                        </a:p>
                      </a:txBody>
                      <a:tcPr/>
                    </a:tc>
                    <a:extLst>
                      <a:ext uri="{0D108BD9-81ED-4DB2-BD59-A6C34878D82A}">
                        <a16:rowId xmlns:a16="http://schemas.microsoft.com/office/drawing/2014/main" val="46670096"/>
                      </a:ext>
                    </a:extLst>
                  </a:tr>
                  <a:tr h="822960">
                    <a:tc>
                      <a:txBody>
                        <a:bodyPr/>
                        <a:lstStyle/>
                        <a:p>
                          <a:pPr algn="ctr"/>
                          <a:r>
                            <a:rPr lang="en-IN" sz="1600" dirty="0"/>
                            <a:t>JULT ( X</a:t>
                          </a:r>
                          <a:r>
                            <a:rPr lang="en-IN" sz="1600" baseline="-25000" dirty="0"/>
                            <a:t>3</a:t>
                          </a:r>
                          <a:r>
                            <a:rPr lang="en-IN" sz="1600" dirty="0"/>
                            <a:t> )</a:t>
                          </a:r>
                        </a:p>
                      </a:txBody>
                      <a:tcPr/>
                    </a:tc>
                    <a:tc>
                      <a:txBody>
                        <a:bodyPr/>
                        <a:lstStyle/>
                        <a:p>
                          <a:r>
                            <a:rPr lang="en-US" sz="1600" dirty="0"/>
                            <a:t>Average Temperature in July in degrees Fahrenheit</a:t>
                          </a:r>
                          <a:endParaRPr lang="en-IN" sz="1600" dirty="0"/>
                        </a:p>
                      </a:txBody>
                      <a:tcPr/>
                    </a:tc>
                    <a:extLst>
                      <a:ext uri="{0D108BD9-81ED-4DB2-BD59-A6C34878D82A}">
                        <a16:rowId xmlns:a16="http://schemas.microsoft.com/office/drawing/2014/main" val="3011014758"/>
                      </a:ext>
                    </a:extLst>
                  </a:tr>
                  <a:tr h="826632">
                    <a:tc>
                      <a:txBody>
                        <a:bodyPr/>
                        <a:lstStyle/>
                        <a:p>
                          <a:pPr algn="ctr"/>
                          <a:r>
                            <a:rPr lang="en-IN" sz="1600" dirty="0"/>
                            <a:t>OVR65 ( X</a:t>
                          </a:r>
                          <a:r>
                            <a:rPr lang="en-IN" sz="1600" baseline="-25000" dirty="0"/>
                            <a:t>4</a:t>
                          </a:r>
                          <a:r>
                            <a:rPr lang="en-IN" sz="1600" dirty="0"/>
                            <a:t> )</a:t>
                          </a:r>
                        </a:p>
                      </a:txBody>
                      <a:tcPr/>
                    </a:tc>
                    <a:tc>
                      <a:txBody>
                        <a:bodyPr/>
                        <a:lstStyle/>
                        <a:p>
                          <a:r>
                            <a:rPr lang="en-US" sz="1600" dirty="0"/>
                            <a:t>Percent of 1960 SMSA population that is 65 years of age or over</a:t>
                          </a:r>
                          <a:endParaRPr lang="en-IN" sz="1600" dirty="0"/>
                        </a:p>
                      </a:txBody>
                      <a:tcPr/>
                    </a:tc>
                    <a:extLst>
                      <a:ext uri="{0D108BD9-81ED-4DB2-BD59-A6C34878D82A}">
                        <a16:rowId xmlns:a16="http://schemas.microsoft.com/office/drawing/2014/main" val="4262890160"/>
                      </a:ext>
                    </a:extLst>
                  </a:tr>
                  <a:tr h="335280">
                    <a:tc>
                      <a:txBody>
                        <a:bodyPr/>
                        <a:lstStyle/>
                        <a:p>
                          <a:pPr algn="ctr"/>
                          <a:r>
                            <a:rPr lang="en-IN" sz="1600" dirty="0"/>
                            <a:t>POPN ( X</a:t>
                          </a:r>
                          <a:r>
                            <a:rPr lang="en-IN" sz="1600" baseline="-25000" dirty="0"/>
                            <a:t>5</a:t>
                          </a:r>
                          <a:r>
                            <a:rPr lang="en-IN" sz="1600" dirty="0"/>
                            <a:t> )</a:t>
                          </a:r>
                        </a:p>
                      </a:txBody>
                      <a:tcPr/>
                    </a:tc>
                    <a:tc>
                      <a:txBody>
                        <a:bodyPr/>
                        <a:lstStyle/>
                        <a:p>
                          <a:r>
                            <a:rPr lang="en-IN" sz="1600" dirty="0"/>
                            <a:t>Average household size </a:t>
                          </a:r>
                        </a:p>
                      </a:txBody>
                      <a:tcPr/>
                    </a:tc>
                    <a:extLst>
                      <a:ext uri="{0D108BD9-81ED-4DB2-BD59-A6C34878D82A}">
                        <a16:rowId xmlns:a16="http://schemas.microsoft.com/office/drawing/2014/main" val="3297698504"/>
                      </a:ext>
                    </a:extLst>
                  </a:tr>
                  <a:tr h="826632">
                    <a:tc>
                      <a:txBody>
                        <a:bodyPr/>
                        <a:lstStyle/>
                        <a:p>
                          <a:pPr algn="ctr"/>
                          <a:r>
                            <a:rPr lang="en-IN" sz="1600" dirty="0"/>
                            <a:t>EDUC ( X</a:t>
                          </a:r>
                          <a:r>
                            <a:rPr lang="en-IN" sz="1600" baseline="-25000" dirty="0"/>
                            <a:t>6</a:t>
                          </a:r>
                          <a:r>
                            <a:rPr lang="en-IN" sz="1600" dirty="0"/>
                            <a:t> )</a:t>
                          </a:r>
                        </a:p>
                      </a:txBody>
                      <a:tcPr/>
                    </a:tc>
                    <a:tc>
                      <a:txBody>
                        <a:bodyPr/>
                        <a:lstStyle/>
                        <a:p>
                          <a:r>
                            <a:rPr lang="en-US" sz="1600" dirty="0"/>
                            <a:t>Median school years completed by those over 22 in 1960 SMSA </a:t>
                          </a:r>
                          <a:endParaRPr lang="en-IN" sz="1600" dirty="0"/>
                        </a:p>
                      </a:txBody>
                      <a:tcPr/>
                    </a:tc>
                    <a:extLst>
                      <a:ext uri="{0D108BD9-81ED-4DB2-BD59-A6C34878D82A}">
                        <a16:rowId xmlns:a16="http://schemas.microsoft.com/office/drawing/2014/main" val="2980477454"/>
                      </a:ext>
                    </a:extLst>
                  </a:tr>
                  <a:tr h="826632">
                    <a:tc>
                      <a:txBody>
                        <a:bodyPr/>
                        <a:lstStyle/>
                        <a:p>
                          <a:pPr algn="ctr"/>
                          <a:r>
                            <a:rPr lang="en-IN" sz="1600" dirty="0"/>
                            <a:t>HOUS (  X</a:t>
                          </a:r>
                          <a:r>
                            <a:rPr lang="en-IN" sz="1600" baseline="-25000" dirty="0"/>
                            <a:t>7</a:t>
                          </a:r>
                          <a:r>
                            <a:rPr lang="en-IN" sz="1600" dirty="0"/>
                            <a:t> )</a:t>
                          </a:r>
                        </a:p>
                      </a:txBody>
                      <a:tcPr/>
                    </a:tc>
                    <a:tc>
                      <a:txBody>
                        <a:bodyPr/>
                        <a:lstStyle/>
                        <a:p>
                          <a:r>
                            <a:rPr lang="en-US" sz="1600" dirty="0"/>
                            <a:t>Percent of housing units that are found with facilities</a:t>
                          </a:r>
                          <a:endParaRPr lang="en-IN" sz="1600" dirty="0"/>
                        </a:p>
                      </a:txBody>
                      <a:tcPr/>
                    </a:tc>
                    <a:extLst>
                      <a:ext uri="{0D108BD9-81ED-4DB2-BD59-A6C34878D82A}">
                        <a16:rowId xmlns:a16="http://schemas.microsoft.com/office/drawing/2014/main" val="3342043539"/>
                      </a:ext>
                    </a:extLst>
                  </a:tr>
                  <a:tr h="579120">
                    <a:tc>
                      <a:txBody>
                        <a:bodyPr/>
                        <a:lstStyle/>
                        <a:p>
                          <a:pPr algn="ctr"/>
                          <a:r>
                            <a:rPr lang="en-IN" sz="1600" dirty="0"/>
                            <a:t>DENS ( X</a:t>
                          </a:r>
                          <a:r>
                            <a:rPr lang="en-IN" sz="1600" baseline="-25000" dirty="0"/>
                            <a:t>8</a:t>
                          </a:r>
                          <a:r>
                            <a:rPr lang="en-IN" sz="1600" dirty="0"/>
                            <a:t> )</a:t>
                          </a:r>
                        </a:p>
                      </a:txBody>
                      <a:tcPr/>
                    </a:tc>
                    <a:tc>
                      <a:txBody>
                        <a:bodyPr/>
                        <a:lstStyle/>
                        <a:p>
                          <a:r>
                            <a:rPr lang="en-US" sz="1600" dirty="0"/>
                            <a:t>Population per sq. mile in urbanized areas, 1960</a:t>
                          </a:r>
                          <a:endParaRPr lang="en-IN" sz="1600" dirty="0"/>
                        </a:p>
                      </a:txBody>
                      <a:tcPr/>
                    </a:tc>
                    <a:extLst>
                      <a:ext uri="{0D108BD9-81ED-4DB2-BD59-A6C34878D82A}">
                        <a16:rowId xmlns:a16="http://schemas.microsoft.com/office/drawing/2014/main" val="227586444"/>
                      </a:ext>
                    </a:extLst>
                  </a:tr>
                </a:tbl>
              </a:graphicData>
            </a:graphic>
          </p:graphicFrame>
        </mc:Fallback>
      </mc:AlternateContent>
      <p:graphicFrame>
        <p:nvGraphicFramePr>
          <p:cNvPr id="3" name="Table 2"/>
          <p:cNvGraphicFramePr>
            <a:graphicFrameLocks noGrp="1"/>
          </p:cNvGraphicFramePr>
          <p:nvPr>
            <p:extLst>
              <p:ext uri="{D42A27DB-BD31-4B8C-83A1-F6EECF244321}">
                <p14:modId xmlns:p14="http://schemas.microsoft.com/office/powerpoint/2010/main" val="1610336733"/>
              </p:ext>
            </p:extLst>
          </p:nvPr>
        </p:nvGraphicFramePr>
        <p:xfrm>
          <a:off x="5695120" y="660401"/>
          <a:ext cx="5423454" cy="6002492"/>
        </p:xfrm>
        <a:graphic>
          <a:graphicData uri="http://schemas.openxmlformats.org/drawingml/2006/table">
            <a:tbl>
              <a:tblPr firstRow="1" bandRow="1">
                <a:tableStyleId>{5C22544A-7EE6-4342-B048-85BDC9FD1C3A}</a:tableStyleId>
              </a:tblPr>
              <a:tblGrid>
                <a:gridCol w="2711727">
                  <a:extLst>
                    <a:ext uri="{9D8B030D-6E8A-4147-A177-3AD203B41FA5}">
                      <a16:colId xmlns:a16="http://schemas.microsoft.com/office/drawing/2014/main" val="392600022"/>
                    </a:ext>
                  </a:extLst>
                </a:gridCol>
                <a:gridCol w="2711727">
                  <a:extLst>
                    <a:ext uri="{9D8B030D-6E8A-4147-A177-3AD203B41FA5}">
                      <a16:colId xmlns:a16="http://schemas.microsoft.com/office/drawing/2014/main" val="3321376471"/>
                    </a:ext>
                  </a:extLst>
                </a:gridCol>
              </a:tblGrid>
              <a:tr h="363989">
                <a:tc>
                  <a:txBody>
                    <a:bodyPr/>
                    <a:lstStyle/>
                    <a:p>
                      <a:pPr algn="ctr"/>
                      <a:r>
                        <a:rPr lang="en-IN" dirty="0"/>
                        <a:t>REGRESSOR</a:t>
                      </a:r>
                    </a:p>
                  </a:txBody>
                  <a:tcPr/>
                </a:tc>
                <a:tc>
                  <a:txBody>
                    <a:bodyPr/>
                    <a:lstStyle/>
                    <a:p>
                      <a:pPr algn="ctr"/>
                      <a:r>
                        <a:rPr lang="en-IN" dirty="0"/>
                        <a:t>DESCRIPTION</a:t>
                      </a:r>
                    </a:p>
                  </a:txBody>
                  <a:tcPr/>
                </a:tc>
                <a:extLst>
                  <a:ext uri="{0D108BD9-81ED-4DB2-BD59-A6C34878D82A}">
                    <a16:rowId xmlns:a16="http://schemas.microsoft.com/office/drawing/2014/main" val="3867002670"/>
                  </a:ext>
                </a:extLst>
              </a:tr>
              <a:tr h="818975">
                <a:tc>
                  <a:txBody>
                    <a:bodyPr/>
                    <a:lstStyle/>
                    <a:p>
                      <a:pPr algn="ctr"/>
                      <a:r>
                        <a:rPr lang="en-IN" sz="1600" dirty="0"/>
                        <a:t>NONW ( X</a:t>
                      </a:r>
                      <a:r>
                        <a:rPr lang="en-IN" sz="1600" baseline="-25000" dirty="0"/>
                        <a:t>9</a:t>
                      </a:r>
                      <a:r>
                        <a:rPr lang="en-IN" sz="1600" dirty="0"/>
                        <a:t> )</a:t>
                      </a:r>
                    </a:p>
                  </a:txBody>
                  <a:tcPr/>
                </a:tc>
                <a:tc>
                  <a:txBody>
                    <a:bodyPr/>
                    <a:lstStyle/>
                    <a:p>
                      <a:pPr algn="l"/>
                      <a:r>
                        <a:rPr lang="en-US" sz="1600" dirty="0"/>
                        <a:t>Percent of non-white population in urbanized areas, 1960</a:t>
                      </a:r>
                      <a:endParaRPr lang="en-IN" sz="1600" dirty="0"/>
                    </a:p>
                  </a:txBody>
                  <a:tcPr/>
                </a:tc>
                <a:extLst>
                  <a:ext uri="{0D108BD9-81ED-4DB2-BD59-A6C34878D82A}">
                    <a16:rowId xmlns:a16="http://schemas.microsoft.com/office/drawing/2014/main" val="4166068452"/>
                  </a:ext>
                </a:extLst>
              </a:tr>
              <a:tr h="818975">
                <a:tc>
                  <a:txBody>
                    <a:bodyPr/>
                    <a:lstStyle/>
                    <a:p>
                      <a:pPr algn="ctr"/>
                      <a:r>
                        <a:rPr lang="en-IN" sz="1600" dirty="0"/>
                        <a:t>WWDRK ( X</a:t>
                      </a:r>
                      <a:r>
                        <a:rPr lang="en-IN" sz="1600" baseline="-25000" dirty="0"/>
                        <a:t>10</a:t>
                      </a:r>
                      <a:r>
                        <a:rPr lang="en-IN" sz="1600" dirty="0"/>
                        <a:t> )</a:t>
                      </a:r>
                    </a:p>
                  </a:txBody>
                  <a:tcPr/>
                </a:tc>
                <a:tc>
                  <a:txBody>
                    <a:bodyPr/>
                    <a:lstStyle/>
                    <a:p>
                      <a:pPr algn="l"/>
                      <a:r>
                        <a:rPr lang="en-US" sz="1600" dirty="0"/>
                        <a:t>Percent of population employed in white collar occupations</a:t>
                      </a:r>
                      <a:endParaRPr lang="en-IN" sz="1600" dirty="0"/>
                    </a:p>
                  </a:txBody>
                  <a:tcPr/>
                </a:tc>
                <a:extLst>
                  <a:ext uri="{0D108BD9-81ED-4DB2-BD59-A6C34878D82A}">
                    <a16:rowId xmlns:a16="http://schemas.microsoft.com/office/drawing/2014/main" val="3289300111"/>
                  </a:ext>
                </a:extLst>
              </a:tr>
              <a:tr h="818975">
                <a:tc>
                  <a:txBody>
                    <a:bodyPr/>
                    <a:lstStyle/>
                    <a:p>
                      <a:pPr algn="ctr"/>
                      <a:r>
                        <a:rPr lang="en-IN" sz="1600" dirty="0"/>
                        <a:t>POOR ( X</a:t>
                      </a:r>
                      <a:r>
                        <a:rPr lang="en-IN" sz="1600" baseline="-25000" dirty="0"/>
                        <a:t>11</a:t>
                      </a:r>
                      <a:r>
                        <a:rPr lang="en-IN" sz="1600" dirty="0"/>
                        <a:t> )</a:t>
                      </a:r>
                    </a:p>
                  </a:txBody>
                  <a:tcPr/>
                </a:tc>
                <a:tc>
                  <a:txBody>
                    <a:bodyPr/>
                    <a:lstStyle/>
                    <a:p>
                      <a:pPr algn="l"/>
                      <a:r>
                        <a:rPr lang="en-US" sz="1600" dirty="0"/>
                        <a:t>Percent of families with income less than 3000 dollars </a:t>
                      </a:r>
                      <a:endParaRPr lang="en-IN" sz="1600" dirty="0"/>
                    </a:p>
                  </a:txBody>
                  <a:tcPr/>
                </a:tc>
                <a:extLst>
                  <a:ext uri="{0D108BD9-81ED-4DB2-BD59-A6C34878D82A}">
                    <a16:rowId xmlns:a16="http://schemas.microsoft.com/office/drawing/2014/main" val="1531683656"/>
                  </a:ext>
                </a:extLst>
              </a:tr>
              <a:tr h="782959">
                <a:tc>
                  <a:txBody>
                    <a:bodyPr/>
                    <a:lstStyle/>
                    <a:p>
                      <a:pPr algn="ctr"/>
                      <a:r>
                        <a:rPr lang="en-IN" sz="1600" dirty="0"/>
                        <a:t>HC ( X</a:t>
                      </a:r>
                      <a:r>
                        <a:rPr lang="en-IN" sz="1600" baseline="-25000" dirty="0"/>
                        <a:t>12</a:t>
                      </a:r>
                      <a:r>
                        <a:rPr lang="en-IN" sz="1600" dirty="0"/>
                        <a:t> )</a:t>
                      </a:r>
                    </a:p>
                  </a:txBody>
                  <a:tcPr/>
                </a:tc>
                <a:tc>
                  <a:txBody>
                    <a:bodyPr/>
                    <a:lstStyle/>
                    <a:p>
                      <a:pPr algn="l"/>
                      <a:r>
                        <a:rPr lang="en-IN" sz="1600" dirty="0"/>
                        <a:t>Relative pollution potential of hydrocarbons</a:t>
                      </a:r>
                    </a:p>
                  </a:txBody>
                  <a:tcPr/>
                </a:tc>
                <a:extLst>
                  <a:ext uri="{0D108BD9-81ED-4DB2-BD59-A6C34878D82A}">
                    <a16:rowId xmlns:a16="http://schemas.microsoft.com/office/drawing/2014/main" val="1639377979"/>
                  </a:ext>
                </a:extLst>
              </a:tr>
              <a:tr h="818975">
                <a:tc>
                  <a:txBody>
                    <a:bodyPr/>
                    <a:lstStyle/>
                    <a:p>
                      <a:pPr algn="ctr"/>
                      <a:r>
                        <a:rPr lang="en-IN" sz="1600" dirty="0"/>
                        <a:t>NOX ( X</a:t>
                      </a:r>
                      <a:r>
                        <a:rPr lang="en-IN" sz="1600" baseline="-25000" dirty="0"/>
                        <a:t>13</a:t>
                      </a:r>
                      <a:r>
                        <a:rPr lang="en-IN" sz="1600" dirty="0"/>
                        <a:t> )</a:t>
                      </a:r>
                    </a:p>
                  </a:txBody>
                  <a:tcPr/>
                </a:tc>
                <a:tc>
                  <a:txBody>
                    <a:bodyPr/>
                    <a:lstStyle/>
                    <a:p>
                      <a:pPr algn="l"/>
                      <a:r>
                        <a:rPr lang="en-US" sz="1600" dirty="0"/>
                        <a:t>Relative pollution potential of oxides of nitrogen</a:t>
                      </a:r>
                      <a:endParaRPr lang="en-IN" sz="1600" dirty="0"/>
                    </a:p>
                  </a:txBody>
                  <a:tcPr/>
                </a:tc>
                <a:extLst>
                  <a:ext uri="{0D108BD9-81ED-4DB2-BD59-A6C34878D82A}">
                    <a16:rowId xmlns:a16="http://schemas.microsoft.com/office/drawing/2014/main" val="1157066109"/>
                  </a:ext>
                </a:extLst>
              </a:tr>
              <a:tr h="782959">
                <a:tc>
                  <a:txBody>
                    <a:bodyPr/>
                    <a:lstStyle/>
                    <a:p>
                      <a:pPr algn="ctr"/>
                      <a:r>
                        <a:rPr lang="en-IN" sz="1600" dirty="0"/>
                        <a:t>SO2 ( X</a:t>
                      </a:r>
                      <a:r>
                        <a:rPr lang="en-IN" sz="1600" baseline="-25000" dirty="0"/>
                        <a:t>14</a:t>
                      </a:r>
                      <a:r>
                        <a:rPr lang="en-IN" sz="1600" dirty="0"/>
                        <a:t> )</a:t>
                      </a:r>
                    </a:p>
                  </a:txBody>
                  <a:tcPr/>
                </a:tc>
                <a:tc>
                  <a:txBody>
                    <a:bodyPr/>
                    <a:lstStyle/>
                    <a:p>
                      <a:pPr algn="l"/>
                      <a:r>
                        <a:rPr lang="en-US" sz="1600" dirty="0"/>
                        <a:t>Relative pollution potential of sulfur dioxide</a:t>
                      </a:r>
                      <a:endParaRPr lang="en-IN" sz="1600" dirty="0"/>
                    </a:p>
                  </a:txBody>
                  <a:tcPr/>
                </a:tc>
                <a:extLst>
                  <a:ext uri="{0D108BD9-81ED-4DB2-BD59-A6C34878D82A}">
                    <a16:rowId xmlns:a16="http://schemas.microsoft.com/office/drawing/2014/main" val="2037954979"/>
                  </a:ext>
                </a:extLst>
              </a:tr>
              <a:tr h="782959">
                <a:tc>
                  <a:txBody>
                    <a:bodyPr/>
                    <a:lstStyle/>
                    <a:p>
                      <a:pPr algn="ctr"/>
                      <a:r>
                        <a:rPr lang="en-IN" sz="1600" dirty="0"/>
                        <a:t>HUMID ( X</a:t>
                      </a:r>
                      <a:r>
                        <a:rPr lang="en-IN" sz="1600" baseline="-25000" dirty="0"/>
                        <a:t>15</a:t>
                      </a:r>
                      <a:r>
                        <a:rPr lang="en-IN" sz="1600" dirty="0"/>
                        <a:t> )</a:t>
                      </a:r>
                    </a:p>
                  </a:txBody>
                  <a:tcPr/>
                </a:tc>
                <a:tc>
                  <a:txBody>
                    <a:bodyPr/>
                    <a:lstStyle/>
                    <a:p>
                      <a:pPr algn="l"/>
                      <a:r>
                        <a:rPr lang="en-US" sz="1600" dirty="0"/>
                        <a:t>Percent relative humidity, annual average at 1 PM </a:t>
                      </a:r>
                      <a:endParaRPr lang="en-IN" sz="1600" dirty="0"/>
                    </a:p>
                  </a:txBody>
                  <a:tcPr/>
                </a:tc>
                <a:extLst>
                  <a:ext uri="{0D108BD9-81ED-4DB2-BD59-A6C34878D82A}">
                    <a16:rowId xmlns:a16="http://schemas.microsoft.com/office/drawing/2014/main" val="3994005449"/>
                  </a:ext>
                </a:extLst>
              </a:tr>
            </a:tbl>
          </a:graphicData>
        </a:graphic>
      </p:graphicFrame>
    </p:spTree>
    <p:extLst>
      <p:ext uri="{BB962C8B-B14F-4D97-AF65-F5344CB8AC3E}">
        <p14:creationId xmlns:p14="http://schemas.microsoft.com/office/powerpoint/2010/main" val="1520544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13B8-462A-41F0-A7DE-6623A7FFA16E}"/>
              </a:ext>
            </a:extLst>
          </p:cNvPr>
          <p:cNvSpPr>
            <a:spLocks noGrp="1"/>
          </p:cNvSpPr>
          <p:nvPr>
            <p:ph type="title"/>
          </p:nvPr>
        </p:nvSpPr>
        <p:spPr/>
        <p:txBody>
          <a:bodyPr/>
          <a:lstStyle/>
          <a:p>
            <a:r>
              <a:rPr lang="en-US" dirty="0"/>
              <a:t>Estimates of the </a:t>
            </a:r>
            <a:r>
              <a:rPr lang="en-IN" sz="3600" dirty="0"/>
              <a:t>Regression Coefficient</a:t>
            </a:r>
            <a:r>
              <a:rPr lang="en-US" dirty="0"/>
              <a:t>:</a:t>
            </a:r>
            <a:endParaRPr lang="en-IN"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F8AD9D9-8B6E-4419-B436-03D549301BBE}"/>
                  </a:ext>
                </a:extLst>
              </p:cNvPr>
              <p:cNvGraphicFramePr>
                <a:graphicFrameLocks noGrp="1"/>
              </p:cNvGraphicFramePr>
              <p:nvPr>
                <p:ph idx="1"/>
                <p:extLst>
                  <p:ext uri="{D42A27DB-BD31-4B8C-83A1-F6EECF244321}">
                    <p14:modId xmlns:p14="http://schemas.microsoft.com/office/powerpoint/2010/main" val="1486847839"/>
                  </p:ext>
                </p:extLst>
              </p:nvPr>
            </p:nvGraphicFramePr>
            <p:xfrm>
              <a:off x="677863" y="2160588"/>
              <a:ext cx="8596310" cy="323596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3870659919"/>
                        </a:ext>
                      </a:extLst>
                    </a:gridCol>
                    <a:gridCol w="1719262">
                      <a:extLst>
                        <a:ext uri="{9D8B030D-6E8A-4147-A177-3AD203B41FA5}">
                          <a16:colId xmlns:a16="http://schemas.microsoft.com/office/drawing/2014/main" val="2272420160"/>
                        </a:ext>
                      </a:extLst>
                    </a:gridCol>
                    <a:gridCol w="1719262">
                      <a:extLst>
                        <a:ext uri="{9D8B030D-6E8A-4147-A177-3AD203B41FA5}">
                          <a16:colId xmlns:a16="http://schemas.microsoft.com/office/drawing/2014/main" val="2312439861"/>
                        </a:ext>
                      </a:extLst>
                    </a:gridCol>
                    <a:gridCol w="1719262">
                      <a:extLst>
                        <a:ext uri="{9D8B030D-6E8A-4147-A177-3AD203B41FA5}">
                          <a16:colId xmlns:a16="http://schemas.microsoft.com/office/drawing/2014/main" val="3162706113"/>
                        </a:ext>
                      </a:extLst>
                    </a:gridCol>
                    <a:gridCol w="1719262">
                      <a:extLst>
                        <a:ext uri="{9D8B030D-6E8A-4147-A177-3AD203B41FA5}">
                          <a16:colId xmlns:a16="http://schemas.microsoft.com/office/drawing/2014/main" val="2373263087"/>
                        </a:ext>
                      </a:extLst>
                    </a:gridCol>
                  </a:tblGrid>
                  <a:tr h="370840">
                    <a:tc>
                      <a:txBody>
                        <a:bodyPr/>
                        <a:lstStyle/>
                        <a:p>
                          <a:pPr algn="ctr"/>
                          <a:r>
                            <a:rPr lang="en-IN" dirty="0"/>
                            <a:t>Parameters</a:t>
                          </a:r>
                        </a:p>
                        <a:p>
                          <a:pPr algn="ctr"/>
                          <a:endParaRPr lang="en-IN" dirty="0"/>
                        </a:p>
                      </a:txBody>
                      <a:tcPr/>
                    </a:tc>
                    <a:tc>
                      <a:txBody>
                        <a:bodyPr/>
                        <a:lstStyle/>
                        <a:p>
                          <a:pPr algn="ctr"/>
                          <a:r>
                            <a:rPr lang="en-IN" dirty="0"/>
                            <a:t>Estimate</a:t>
                          </a:r>
                        </a:p>
                      </a:txBody>
                      <a:tcPr/>
                    </a:tc>
                    <a:tc>
                      <a:txBody>
                        <a:bodyPr/>
                        <a:lstStyle/>
                        <a:p>
                          <a:pPr algn="ctr"/>
                          <a:r>
                            <a:rPr lang="en-IN" dirty="0"/>
                            <a:t>Std. Error</a:t>
                          </a:r>
                        </a:p>
                      </a:txBody>
                      <a:tcPr/>
                    </a:tc>
                    <a:tc>
                      <a:txBody>
                        <a:bodyPr/>
                        <a:lstStyle/>
                        <a:p>
                          <a:pPr algn="ctr"/>
                          <a:r>
                            <a:rPr lang="en-IN" dirty="0"/>
                            <a:t>t-value</a:t>
                          </a:r>
                        </a:p>
                      </a:txBody>
                      <a:tcPr/>
                    </a:tc>
                    <a:tc>
                      <a:txBody>
                        <a:bodyPr/>
                        <a:lstStyle/>
                        <a:p>
                          <a:pPr algn="ctr"/>
                          <a:r>
                            <a:rPr lang="en-IN" dirty="0" err="1"/>
                            <a:t>Pr</a:t>
                          </a:r>
                          <a:r>
                            <a:rPr lang="en-IN" dirty="0"/>
                            <a:t>(&gt;|t|)</a:t>
                          </a:r>
                        </a:p>
                      </a:txBody>
                      <a:tcPr/>
                    </a:tc>
                    <a:extLst>
                      <a:ext uri="{0D108BD9-81ED-4DB2-BD59-A6C34878D82A}">
                        <a16:rowId xmlns:a16="http://schemas.microsoft.com/office/drawing/2014/main" val="29696969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0</m:t>
                                    </m:r>
                                  </m:sub>
                                </m:sSub>
                              </m:oMath>
                            </m:oMathPara>
                          </a14:m>
                          <a:endParaRPr lang="en-IN" dirty="0"/>
                        </a:p>
                      </a:txBody>
                      <a:tcPr/>
                    </a:tc>
                    <a:tc>
                      <a:txBody>
                        <a:bodyPr/>
                        <a:lstStyle/>
                        <a:p>
                          <a:pPr algn="ctr"/>
                          <a:r>
                            <a:rPr lang="en-IN" dirty="0"/>
                            <a:t>1180.3564660</a:t>
                          </a:r>
                        </a:p>
                      </a:txBody>
                      <a:tcPr/>
                    </a:tc>
                    <a:tc>
                      <a:txBody>
                        <a:bodyPr/>
                        <a:lstStyle/>
                        <a:p>
                          <a:pPr algn="ctr"/>
                          <a:r>
                            <a:rPr lang="en-IN" dirty="0"/>
                            <a:t>120.45217409</a:t>
                          </a:r>
                        </a:p>
                      </a:txBody>
                      <a:tcPr/>
                    </a:tc>
                    <a:tc>
                      <a:txBody>
                        <a:bodyPr/>
                        <a:lstStyle/>
                        <a:p>
                          <a:pPr algn="ctr"/>
                          <a:r>
                            <a:rPr lang="en-IN" dirty="0"/>
                            <a:t>9.799379</a:t>
                          </a:r>
                        </a:p>
                      </a:txBody>
                      <a:tcPr/>
                    </a:tc>
                    <a:tc>
                      <a:txBody>
                        <a:bodyPr/>
                        <a:lstStyle/>
                        <a:p>
                          <a:pPr algn="ctr"/>
                          <a:r>
                            <a:rPr lang="en-IN" dirty="0"/>
                            <a:t>1.700813e-13</a:t>
                          </a:r>
                        </a:p>
                      </a:txBody>
                      <a:tcPr/>
                    </a:tc>
                    <a:extLst>
                      <a:ext uri="{0D108BD9-81ED-4DB2-BD59-A6C34878D82A}">
                        <a16:rowId xmlns:a16="http://schemas.microsoft.com/office/drawing/2014/main" val="287967769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1</m:t>
                                    </m:r>
                                  </m:sub>
                                </m:sSub>
                              </m:oMath>
                            </m:oMathPara>
                          </a14:m>
                          <a:endParaRPr lang="en-IN" dirty="0"/>
                        </a:p>
                      </a:txBody>
                      <a:tcPr/>
                    </a:tc>
                    <a:tc>
                      <a:txBody>
                        <a:bodyPr/>
                        <a:lstStyle/>
                        <a:p>
                          <a:pPr algn="ctr"/>
                          <a:r>
                            <a:rPr lang="en-IN" dirty="0"/>
                            <a:t>1.7969773</a:t>
                          </a:r>
                        </a:p>
                      </a:txBody>
                      <a:tcPr/>
                    </a:tc>
                    <a:tc>
                      <a:txBody>
                        <a:bodyPr/>
                        <a:lstStyle/>
                        <a:p>
                          <a:pPr algn="ctr"/>
                          <a:r>
                            <a:rPr lang="en-IN" dirty="0"/>
                            <a:t>0.59896219</a:t>
                          </a:r>
                        </a:p>
                      </a:txBody>
                      <a:tcPr/>
                    </a:tc>
                    <a:tc>
                      <a:txBody>
                        <a:bodyPr/>
                        <a:lstStyle/>
                        <a:p>
                          <a:pPr algn="ctr"/>
                          <a:r>
                            <a:rPr lang="en-IN" dirty="0"/>
                            <a:t>3.000151</a:t>
                          </a:r>
                        </a:p>
                      </a:txBody>
                      <a:tcPr/>
                    </a:tc>
                    <a:tc>
                      <a:txBody>
                        <a:bodyPr/>
                        <a:lstStyle/>
                        <a:p>
                          <a:pPr algn="ctr"/>
                          <a:r>
                            <a:rPr lang="en-IN" dirty="0"/>
                            <a:t>4.105855e-03</a:t>
                          </a:r>
                        </a:p>
                      </a:txBody>
                      <a:tcPr/>
                    </a:tc>
                    <a:extLst>
                      <a:ext uri="{0D108BD9-81ED-4DB2-BD59-A6C34878D82A}">
                        <a16:rowId xmlns:a16="http://schemas.microsoft.com/office/drawing/2014/main" val="415588421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2</m:t>
                                    </m:r>
                                  </m:sub>
                                </m:sSub>
                              </m:oMath>
                            </m:oMathPara>
                          </a14:m>
                          <a:endParaRPr lang="en-IN" dirty="0"/>
                        </a:p>
                      </a:txBody>
                      <a:tcPr/>
                    </a:tc>
                    <a:tc>
                      <a:txBody>
                        <a:bodyPr/>
                        <a:lstStyle/>
                        <a:p>
                          <a:pPr algn="ctr"/>
                          <a:r>
                            <a:rPr lang="en-IN" dirty="0"/>
                            <a:t>-1.4835869</a:t>
                          </a:r>
                        </a:p>
                      </a:txBody>
                      <a:tcPr/>
                    </a:tc>
                    <a:tc>
                      <a:txBody>
                        <a:bodyPr/>
                        <a:lstStyle/>
                        <a:p>
                          <a:pPr algn="ctr"/>
                          <a:r>
                            <a:rPr lang="en-IN" dirty="0"/>
                            <a:t>0.51363486</a:t>
                          </a:r>
                        </a:p>
                      </a:txBody>
                      <a:tcPr/>
                    </a:tc>
                    <a:tc>
                      <a:txBody>
                        <a:bodyPr/>
                        <a:lstStyle/>
                        <a:p>
                          <a:pPr algn="ctr"/>
                          <a:r>
                            <a:rPr lang="en-IN" dirty="0"/>
                            <a:t>-2.888408</a:t>
                          </a:r>
                        </a:p>
                      </a:txBody>
                      <a:tcPr/>
                    </a:tc>
                    <a:tc>
                      <a:txBody>
                        <a:bodyPr/>
                        <a:lstStyle/>
                        <a:p>
                          <a:pPr algn="ctr"/>
                          <a:r>
                            <a:rPr lang="en-IN" dirty="0"/>
                            <a:t>5.595751e-03</a:t>
                          </a:r>
                        </a:p>
                      </a:txBody>
                      <a:tcPr/>
                    </a:tc>
                    <a:extLst>
                      <a:ext uri="{0D108BD9-81ED-4DB2-BD59-A6C34878D82A}">
                        <a16:rowId xmlns:a16="http://schemas.microsoft.com/office/drawing/2014/main" val="399655856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3</m:t>
                                    </m:r>
                                  </m:sub>
                                </m:sSub>
                              </m:oMath>
                            </m:oMathPara>
                          </a14:m>
                          <a:endParaRPr lang="en-IN" dirty="0"/>
                        </a:p>
                      </a:txBody>
                      <a:tcPr/>
                    </a:tc>
                    <a:tc>
                      <a:txBody>
                        <a:bodyPr/>
                        <a:lstStyle/>
                        <a:p>
                          <a:pPr algn="ctr"/>
                          <a:r>
                            <a:rPr lang="en-IN" dirty="0"/>
                            <a:t>-2.3553238</a:t>
                          </a:r>
                        </a:p>
                      </a:txBody>
                      <a:tcPr/>
                    </a:tc>
                    <a:tc>
                      <a:txBody>
                        <a:bodyPr/>
                        <a:lstStyle/>
                        <a:p>
                          <a:pPr algn="ctr"/>
                          <a:r>
                            <a:rPr lang="en-IN" dirty="0"/>
                            <a:t>1.24394410</a:t>
                          </a:r>
                        </a:p>
                      </a:txBody>
                      <a:tcPr/>
                    </a:tc>
                    <a:tc>
                      <a:txBody>
                        <a:bodyPr/>
                        <a:lstStyle/>
                        <a:p>
                          <a:pPr algn="ctr"/>
                          <a:r>
                            <a:rPr lang="en-IN" dirty="0"/>
                            <a:t>-1.893432</a:t>
                          </a:r>
                        </a:p>
                      </a:txBody>
                      <a:tcPr/>
                    </a:tc>
                    <a:tc>
                      <a:txBody>
                        <a:bodyPr/>
                        <a:lstStyle/>
                        <a:p>
                          <a:pPr algn="ctr"/>
                          <a:r>
                            <a:rPr lang="en-IN" dirty="0"/>
                            <a:t>6.376507e-02</a:t>
                          </a:r>
                        </a:p>
                      </a:txBody>
                      <a:tcPr/>
                    </a:tc>
                    <a:extLst>
                      <a:ext uri="{0D108BD9-81ED-4DB2-BD59-A6C34878D82A}">
                        <a16:rowId xmlns:a16="http://schemas.microsoft.com/office/drawing/2014/main" val="3033291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6</m:t>
                                    </m:r>
                                  </m:sub>
                                </m:sSub>
                              </m:oMath>
                            </m:oMathPara>
                          </a14:m>
                          <a:endParaRPr lang="en-IN" dirty="0"/>
                        </a:p>
                      </a:txBody>
                      <a:tcPr/>
                    </a:tc>
                    <a:tc>
                      <a:txBody>
                        <a:bodyPr/>
                        <a:lstStyle/>
                        <a:p>
                          <a:pPr algn="ctr"/>
                          <a:r>
                            <a:rPr lang="en-IN" dirty="0"/>
                            <a:t>-13.6190403</a:t>
                          </a:r>
                        </a:p>
                      </a:txBody>
                      <a:tcPr/>
                    </a:tc>
                    <a:tc>
                      <a:txBody>
                        <a:bodyPr/>
                        <a:lstStyle/>
                        <a:p>
                          <a:pPr algn="ctr"/>
                          <a:r>
                            <a:rPr lang="en-IN" dirty="0"/>
                            <a:t>6.43196019</a:t>
                          </a:r>
                        </a:p>
                      </a:txBody>
                      <a:tcPr/>
                    </a:tc>
                    <a:tc>
                      <a:txBody>
                        <a:bodyPr/>
                        <a:lstStyle/>
                        <a:p>
                          <a:pPr algn="ctr"/>
                          <a:r>
                            <a:rPr lang="en-IN" dirty="0"/>
                            <a:t>-2.117401</a:t>
                          </a:r>
                        </a:p>
                      </a:txBody>
                      <a:tcPr/>
                    </a:tc>
                    <a:tc>
                      <a:txBody>
                        <a:bodyPr/>
                        <a:lstStyle/>
                        <a:p>
                          <a:pPr algn="ctr"/>
                          <a:r>
                            <a:rPr lang="en-IN" dirty="0"/>
                            <a:t>3.893543e-02</a:t>
                          </a:r>
                        </a:p>
                      </a:txBody>
                      <a:tcPr/>
                    </a:tc>
                    <a:extLst>
                      <a:ext uri="{0D108BD9-81ED-4DB2-BD59-A6C34878D82A}">
                        <a16:rowId xmlns:a16="http://schemas.microsoft.com/office/drawing/2014/main" val="195895260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9</m:t>
                                    </m:r>
                                  </m:sub>
                                </m:sSub>
                              </m:oMath>
                            </m:oMathPara>
                          </a14:m>
                          <a:endParaRPr lang="en-IN" dirty="0"/>
                        </a:p>
                      </a:txBody>
                      <a:tcPr/>
                    </a:tc>
                    <a:tc>
                      <a:txBody>
                        <a:bodyPr/>
                        <a:lstStyle/>
                        <a:p>
                          <a:pPr algn="ctr"/>
                          <a:r>
                            <a:rPr lang="en-IN" dirty="0"/>
                            <a:t>4.5853483</a:t>
                          </a:r>
                        </a:p>
                      </a:txBody>
                      <a:tcPr/>
                    </a:tc>
                    <a:tc>
                      <a:txBody>
                        <a:bodyPr/>
                        <a:lstStyle/>
                        <a:p>
                          <a:pPr algn="ctr"/>
                          <a:r>
                            <a:rPr lang="en-IN" dirty="0"/>
                            <a:t>0.69629249</a:t>
                          </a:r>
                        </a:p>
                      </a:txBody>
                      <a:tcPr/>
                    </a:tc>
                    <a:tc>
                      <a:txBody>
                        <a:bodyPr/>
                        <a:lstStyle/>
                        <a:p>
                          <a:pPr algn="ctr"/>
                          <a:r>
                            <a:rPr lang="en-IN" dirty="0"/>
                            <a:t>6.585377</a:t>
                          </a:r>
                        </a:p>
                      </a:txBody>
                      <a:tcPr/>
                    </a:tc>
                    <a:tc>
                      <a:txBody>
                        <a:bodyPr/>
                        <a:lstStyle/>
                        <a:p>
                          <a:pPr algn="ctr"/>
                          <a:r>
                            <a:rPr lang="en-IN" dirty="0"/>
                            <a:t>2.094800e-08</a:t>
                          </a:r>
                        </a:p>
                      </a:txBody>
                      <a:tcPr/>
                    </a:tc>
                    <a:extLst>
                      <a:ext uri="{0D108BD9-81ED-4DB2-BD59-A6C34878D82A}">
                        <a16:rowId xmlns:a16="http://schemas.microsoft.com/office/drawing/2014/main" val="180766861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14</m:t>
                                    </m:r>
                                  </m:sub>
                                </m:sSub>
                              </m:oMath>
                            </m:oMathPara>
                          </a14:m>
                          <a:endParaRPr lang="en-IN" dirty="0"/>
                        </a:p>
                      </a:txBody>
                      <a:tcPr/>
                    </a:tc>
                    <a:tc>
                      <a:txBody>
                        <a:bodyPr/>
                        <a:lstStyle/>
                        <a:p>
                          <a:pPr algn="ctr"/>
                          <a:r>
                            <a:rPr lang="en-IN" dirty="0"/>
                            <a:t>0.2596076</a:t>
                          </a:r>
                        </a:p>
                      </a:txBody>
                      <a:tcPr/>
                    </a:tc>
                    <a:tc>
                      <a:txBody>
                        <a:bodyPr/>
                        <a:lstStyle/>
                        <a:p>
                          <a:pPr algn="ctr"/>
                          <a:r>
                            <a:rPr lang="en-IN" dirty="0"/>
                            <a:t>0.07837353</a:t>
                          </a:r>
                        </a:p>
                      </a:txBody>
                      <a:tcPr/>
                    </a:tc>
                    <a:tc>
                      <a:txBody>
                        <a:bodyPr/>
                        <a:lstStyle/>
                        <a:p>
                          <a:pPr algn="ctr"/>
                          <a:r>
                            <a:rPr lang="en-IN" dirty="0"/>
                            <a:t>3.312440</a:t>
                          </a:r>
                        </a:p>
                      </a:txBody>
                      <a:tcPr/>
                    </a:tc>
                    <a:tc>
                      <a:txBody>
                        <a:bodyPr/>
                        <a:lstStyle/>
                        <a:p>
                          <a:pPr algn="ctr"/>
                          <a:r>
                            <a:rPr lang="en-IN" dirty="0"/>
                            <a:t>1.670672e-03</a:t>
                          </a:r>
                        </a:p>
                      </a:txBody>
                      <a:tcPr/>
                    </a:tc>
                    <a:extLst>
                      <a:ext uri="{0D108BD9-81ED-4DB2-BD59-A6C34878D82A}">
                        <a16:rowId xmlns:a16="http://schemas.microsoft.com/office/drawing/2014/main" val="2568761061"/>
                      </a:ext>
                    </a:extLst>
                  </a:tr>
                </a:tbl>
              </a:graphicData>
            </a:graphic>
          </p:graphicFrame>
        </mc:Choice>
        <mc:Fallback xmlns="">
          <p:graphicFrame>
            <p:nvGraphicFramePr>
              <p:cNvPr id="4" name="Table 4">
                <a:extLst>
                  <a:ext uri="{FF2B5EF4-FFF2-40B4-BE49-F238E27FC236}">
                    <a16:creationId xmlns:a16="http://schemas.microsoft.com/office/drawing/2014/main" id="{AF8AD9D9-8B6E-4419-B436-03D549301BBE}"/>
                  </a:ext>
                </a:extLst>
              </p:cNvPr>
              <p:cNvGraphicFramePr>
                <a:graphicFrameLocks noGrp="1"/>
              </p:cNvGraphicFramePr>
              <p:nvPr>
                <p:ph idx="1"/>
                <p:extLst>
                  <p:ext uri="{D42A27DB-BD31-4B8C-83A1-F6EECF244321}">
                    <p14:modId xmlns:p14="http://schemas.microsoft.com/office/powerpoint/2010/main" val="1486847839"/>
                  </p:ext>
                </p:extLst>
              </p:nvPr>
            </p:nvGraphicFramePr>
            <p:xfrm>
              <a:off x="677863" y="2160588"/>
              <a:ext cx="8596310" cy="323596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3870659919"/>
                        </a:ext>
                      </a:extLst>
                    </a:gridCol>
                    <a:gridCol w="1719262">
                      <a:extLst>
                        <a:ext uri="{9D8B030D-6E8A-4147-A177-3AD203B41FA5}">
                          <a16:colId xmlns:a16="http://schemas.microsoft.com/office/drawing/2014/main" val="2272420160"/>
                        </a:ext>
                      </a:extLst>
                    </a:gridCol>
                    <a:gridCol w="1719262">
                      <a:extLst>
                        <a:ext uri="{9D8B030D-6E8A-4147-A177-3AD203B41FA5}">
                          <a16:colId xmlns:a16="http://schemas.microsoft.com/office/drawing/2014/main" val="2312439861"/>
                        </a:ext>
                      </a:extLst>
                    </a:gridCol>
                    <a:gridCol w="1719262">
                      <a:extLst>
                        <a:ext uri="{9D8B030D-6E8A-4147-A177-3AD203B41FA5}">
                          <a16:colId xmlns:a16="http://schemas.microsoft.com/office/drawing/2014/main" val="3162706113"/>
                        </a:ext>
                      </a:extLst>
                    </a:gridCol>
                    <a:gridCol w="1719262">
                      <a:extLst>
                        <a:ext uri="{9D8B030D-6E8A-4147-A177-3AD203B41FA5}">
                          <a16:colId xmlns:a16="http://schemas.microsoft.com/office/drawing/2014/main" val="2373263087"/>
                        </a:ext>
                      </a:extLst>
                    </a:gridCol>
                  </a:tblGrid>
                  <a:tr h="640080">
                    <a:tc>
                      <a:txBody>
                        <a:bodyPr/>
                        <a:lstStyle/>
                        <a:p>
                          <a:pPr algn="ctr"/>
                          <a:r>
                            <a:rPr lang="en-IN" dirty="0"/>
                            <a:t>Parameters</a:t>
                          </a:r>
                        </a:p>
                        <a:p>
                          <a:pPr algn="ctr"/>
                          <a:endParaRPr lang="en-IN" dirty="0"/>
                        </a:p>
                      </a:txBody>
                      <a:tcPr/>
                    </a:tc>
                    <a:tc>
                      <a:txBody>
                        <a:bodyPr/>
                        <a:lstStyle/>
                        <a:p>
                          <a:pPr algn="ctr"/>
                          <a:r>
                            <a:rPr lang="en-IN" dirty="0"/>
                            <a:t>Estimate</a:t>
                          </a:r>
                        </a:p>
                      </a:txBody>
                      <a:tcPr/>
                    </a:tc>
                    <a:tc>
                      <a:txBody>
                        <a:bodyPr/>
                        <a:lstStyle/>
                        <a:p>
                          <a:pPr algn="ctr"/>
                          <a:r>
                            <a:rPr lang="en-IN" dirty="0"/>
                            <a:t>Std. Error</a:t>
                          </a:r>
                        </a:p>
                      </a:txBody>
                      <a:tcPr/>
                    </a:tc>
                    <a:tc>
                      <a:txBody>
                        <a:bodyPr/>
                        <a:lstStyle/>
                        <a:p>
                          <a:pPr algn="ctr"/>
                          <a:r>
                            <a:rPr lang="en-IN" dirty="0"/>
                            <a:t>t-value</a:t>
                          </a:r>
                        </a:p>
                      </a:txBody>
                      <a:tcPr/>
                    </a:tc>
                    <a:tc>
                      <a:txBody>
                        <a:bodyPr/>
                        <a:lstStyle/>
                        <a:p>
                          <a:pPr algn="ctr"/>
                          <a:r>
                            <a:rPr lang="en-IN" dirty="0" err="1"/>
                            <a:t>Pr</a:t>
                          </a:r>
                          <a:r>
                            <a:rPr lang="en-IN" dirty="0"/>
                            <a:t>(&gt;|t|)</a:t>
                          </a:r>
                        </a:p>
                      </a:txBody>
                      <a:tcPr/>
                    </a:tc>
                    <a:extLst>
                      <a:ext uri="{0D108BD9-81ED-4DB2-BD59-A6C34878D82A}">
                        <a16:rowId xmlns:a16="http://schemas.microsoft.com/office/drawing/2014/main" val="296969693"/>
                      </a:ext>
                    </a:extLst>
                  </a:tr>
                  <a:tr h="370840">
                    <a:tc>
                      <a:txBody>
                        <a:bodyPr/>
                        <a:lstStyle/>
                        <a:p>
                          <a:endParaRPr lang="en-US"/>
                        </a:p>
                      </a:txBody>
                      <a:tcPr>
                        <a:blipFill>
                          <a:blip r:embed="rId2"/>
                          <a:stretch>
                            <a:fillRect l="-355" t="-181967" r="-401773" b="-621311"/>
                          </a:stretch>
                        </a:blipFill>
                      </a:tcPr>
                    </a:tc>
                    <a:tc>
                      <a:txBody>
                        <a:bodyPr/>
                        <a:lstStyle/>
                        <a:p>
                          <a:pPr algn="ctr"/>
                          <a:r>
                            <a:rPr lang="en-IN" dirty="0"/>
                            <a:t>1180.3564660</a:t>
                          </a:r>
                        </a:p>
                      </a:txBody>
                      <a:tcPr/>
                    </a:tc>
                    <a:tc>
                      <a:txBody>
                        <a:bodyPr/>
                        <a:lstStyle/>
                        <a:p>
                          <a:pPr algn="ctr"/>
                          <a:r>
                            <a:rPr lang="en-IN" dirty="0"/>
                            <a:t>120.45217409</a:t>
                          </a:r>
                        </a:p>
                      </a:txBody>
                      <a:tcPr/>
                    </a:tc>
                    <a:tc>
                      <a:txBody>
                        <a:bodyPr/>
                        <a:lstStyle/>
                        <a:p>
                          <a:pPr algn="ctr"/>
                          <a:r>
                            <a:rPr lang="en-IN" dirty="0"/>
                            <a:t>9.799379</a:t>
                          </a:r>
                        </a:p>
                      </a:txBody>
                      <a:tcPr/>
                    </a:tc>
                    <a:tc>
                      <a:txBody>
                        <a:bodyPr/>
                        <a:lstStyle/>
                        <a:p>
                          <a:pPr algn="ctr"/>
                          <a:r>
                            <a:rPr lang="en-IN" dirty="0"/>
                            <a:t>1.700813e-13</a:t>
                          </a:r>
                        </a:p>
                      </a:txBody>
                      <a:tcPr/>
                    </a:tc>
                    <a:extLst>
                      <a:ext uri="{0D108BD9-81ED-4DB2-BD59-A6C34878D82A}">
                        <a16:rowId xmlns:a16="http://schemas.microsoft.com/office/drawing/2014/main" val="2879677698"/>
                      </a:ext>
                    </a:extLst>
                  </a:tr>
                  <a:tr h="370840">
                    <a:tc>
                      <a:txBody>
                        <a:bodyPr/>
                        <a:lstStyle/>
                        <a:p>
                          <a:endParaRPr lang="en-US"/>
                        </a:p>
                      </a:txBody>
                      <a:tcPr>
                        <a:blipFill>
                          <a:blip r:embed="rId2"/>
                          <a:stretch>
                            <a:fillRect l="-355" t="-281967" r="-401773" b="-521311"/>
                          </a:stretch>
                        </a:blipFill>
                      </a:tcPr>
                    </a:tc>
                    <a:tc>
                      <a:txBody>
                        <a:bodyPr/>
                        <a:lstStyle/>
                        <a:p>
                          <a:pPr algn="ctr"/>
                          <a:r>
                            <a:rPr lang="en-IN" dirty="0"/>
                            <a:t>1.7969773</a:t>
                          </a:r>
                        </a:p>
                      </a:txBody>
                      <a:tcPr/>
                    </a:tc>
                    <a:tc>
                      <a:txBody>
                        <a:bodyPr/>
                        <a:lstStyle/>
                        <a:p>
                          <a:pPr algn="ctr"/>
                          <a:r>
                            <a:rPr lang="en-IN" dirty="0"/>
                            <a:t>0.59896219</a:t>
                          </a:r>
                        </a:p>
                      </a:txBody>
                      <a:tcPr/>
                    </a:tc>
                    <a:tc>
                      <a:txBody>
                        <a:bodyPr/>
                        <a:lstStyle/>
                        <a:p>
                          <a:pPr algn="ctr"/>
                          <a:r>
                            <a:rPr lang="en-IN" dirty="0"/>
                            <a:t>3.000151</a:t>
                          </a:r>
                        </a:p>
                      </a:txBody>
                      <a:tcPr/>
                    </a:tc>
                    <a:tc>
                      <a:txBody>
                        <a:bodyPr/>
                        <a:lstStyle/>
                        <a:p>
                          <a:pPr algn="ctr"/>
                          <a:r>
                            <a:rPr lang="en-IN" dirty="0"/>
                            <a:t>4.105855e-03</a:t>
                          </a:r>
                        </a:p>
                      </a:txBody>
                      <a:tcPr/>
                    </a:tc>
                    <a:extLst>
                      <a:ext uri="{0D108BD9-81ED-4DB2-BD59-A6C34878D82A}">
                        <a16:rowId xmlns:a16="http://schemas.microsoft.com/office/drawing/2014/main" val="4155884218"/>
                      </a:ext>
                    </a:extLst>
                  </a:tr>
                  <a:tr h="370840">
                    <a:tc>
                      <a:txBody>
                        <a:bodyPr/>
                        <a:lstStyle/>
                        <a:p>
                          <a:endParaRPr lang="en-US"/>
                        </a:p>
                      </a:txBody>
                      <a:tcPr>
                        <a:blipFill>
                          <a:blip r:embed="rId2"/>
                          <a:stretch>
                            <a:fillRect l="-355" t="-381967" r="-401773" b="-421311"/>
                          </a:stretch>
                        </a:blipFill>
                      </a:tcPr>
                    </a:tc>
                    <a:tc>
                      <a:txBody>
                        <a:bodyPr/>
                        <a:lstStyle/>
                        <a:p>
                          <a:pPr algn="ctr"/>
                          <a:r>
                            <a:rPr lang="en-IN" dirty="0"/>
                            <a:t>-1.4835869</a:t>
                          </a:r>
                        </a:p>
                      </a:txBody>
                      <a:tcPr/>
                    </a:tc>
                    <a:tc>
                      <a:txBody>
                        <a:bodyPr/>
                        <a:lstStyle/>
                        <a:p>
                          <a:pPr algn="ctr"/>
                          <a:r>
                            <a:rPr lang="en-IN" dirty="0"/>
                            <a:t>0.51363486</a:t>
                          </a:r>
                        </a:p>
                      </a:txBody>
                      <a:tcPr/>
                    </a:tc>
                    <a:tc>
                      <a:txBody>
                        <a:bodyPr/>
                        <a:lstStyle/>
                        <a:p>
                          <a:pPr algn="ctr"/>
                          <a:r>
                            <a:rPr lang="en-IN" dirty="0"/>
                            <a:t>-2.888408</a:t>
                          </a:r>
                        </a:p>
                      </a:txBody>
                      <a:tcPr/>
                    </a:tc>
                    <a:tc>
                      <a:txBody>
                        <a:bodyPr/>
                        <a:lstStyle/>
                        <a:p>
                          <a:pPr algn="ctr"/>
                          <a:r>
                            <a:rPr lang="en-IN" dirty="0"/>
                            <a:t>5.595751e-03</a:t>
                          </a:r>
                        </a:p>
                      </a:txBody>
                      <a:tcPr/>
                    </a:tc>
                    <a:extLst>
                      <a:ext uri="{0D108BD9-81ED-4DB2-BD59-A6C34878D82A}">
                        <a16:rowId xmlns:a16="http://schemas.microsoft.com/office/drawing/2014/main" val="3996558568"/>
                      </a:ext>
                    </a:extLst>
                  </a:tr>
                  <a:tr h="370840">
                    <a:tc>
                      <a:txBody>
                        <a:bodyPr/>
                        <a:lstStyle/>
                        <a:p>
                          <a:endParaRPr lang="en-US"/>
                        </a:p>
                      </a:txBody>
                      <a:tcPr>
                        <a:blipFill>
                          <a:blip r:embed="rId2"/>
                          <a:stretch>
                            <a:fillRect l="-355" t="-481967" r="-401773" b="-321311"/>
                          </a:stretch>
                        </a:blipFill>
                      </a:tcPr>
                    </a:tc>
                    <a:tc>
                      <a:txBody>
                        <a:bodyPr/>
                        <a:lstStyle/>
                        <a:p>
                          <a:pPr algn="ctr"/>
                          <a:r>
                            <a:rPr lang="en-IN" dirty="0"/>
                            <a:t>-2.3553238</a:t>
                          </a:r>
                        </a:p>
                      </a:txBody>
                      <a:tcPr/>
                    </a:tc>
                    <a:tc>
                      <a:txBody>
                        <a:bodyPr/>
                        <a:lstStyle/>
                        <a:p>
                          <a:pPr algn="ctr"/>
                          <a:r>
                            <a:rPr lang="en-IN" dirty="0"/>
                            <a:t>1.24394410</a:t>
                          </a:r>
                        </a:p>
                      </a:txBody>
                      <a:tcPr/>
                    </a:tc>
                    <a:tc>
                      <a:txBody>
                        <a:bodyPr/>
                        <a:lstStyle/>
                        <a:p>
                          <a:pPr algn="ctr"/>
                          <a:r>
                            <a:rPr lang="en-IN" dirty="0"/>
                            <a:t>-1.893432</a:t>
                          </a:r>
                        </a:p>
                      </a:txBody>
                      <a:tcPr/>
                    </a:tc>
                    <a:tc>
                      <a:txBody>
                        <a:bodyPr/>
                        <a:lstStyle/>
                        <a:p>
                          <a:pPr algn="ctr"/>
                          <a:r>
                            <a:rPr lang="en-IN" dirty="0"/>
                            <a:t>6.376507e-02</a:t>
                          </a:r>
                        </a:p>
                      </a:txBody>
                      <a:tcPr/>
                    </a:tc>
                    <a:extLst>
                      <a:ext uri="{0D108BD9-81ED-4DB2-BD59-A6C34878D82A}">
                        <a16:rowId xmlns:a16="http://schemas.microsoft.com/office/drawing/2014/main" val="3033291975"/>
                      </a:ext>
                    </a:extLst>
                  </a:tr>
                  <a:tr h="370840">
                    <a:tc>
                      <a:txBody>
                        <a:bodyPr/>
                        <a:lstStyle/>
                        <a:p>
                          <a:endParaRPr lang="en-US"/>
                        </a:p>
                      </a:txBody>
                      <a:tcPr>
                        <a:blipFill>
                          <a:blip r:embed="rId2"/>
                          <a:stretch>
                            <a:fillRect l="-355" t="-581967" r="-401773" b="-221311"/>
                          </a:stretch>
                        </a:blipFill>
                      </a:tcPr>
                    </a:tc>
                    <a:tc>
                      <a:txBody>
                        <a:bodyPr/>
                        <a:lstStyle/>
                        <a:p>
                          <a:pPr algn="ctr"/>
                          <a:r>
                            <a:rPr lang="en-IN" dirty="0"/>
                            <a:t>-13.6190403</a:t>
                          </a:r>
                        </a:p>
                      </a:txBody>
                      <a:tcPr/>
                    </a:tc>
                    <a:tc>
                      <a:txBody>
                        <a:bodyPr/>
                        <a:lstStyle/>
                        <a:p>
                          <a:pPr algn="ctr"/>
                          <a:r>
                            <a:rPr lang="en-IN" dirty="0"/>
                            <a:t>6.43196019</a:t>
                          </a:r>
                        </a:p>
                      </a:txBody>
                      <a:tcPr/>
                    </a:tc>
                    <a:tc>
                      <a:txBody>
                        <a:bodyPr/>
                        <a:lstStyle/>
                        <a:p>
                          <a:pPr algn="ctr"/>
                          <a:r>
                            <a:rPr lang="en-IN" dirty="0"/>
                            <a:t>-2.117401</a:t>
                          </a:r>
                        </a:p>
                      </a:txBody>
                      <a:tcPr/>
                    </a:tc>
                    <a:tc>
                      <a:txBody>
                        <a:bodyPr/>
                        <a:lstStyle/>
                        <a:p>
                          <a:pPr algn="ctr"/>
                          <a:r>
                            <a:rPr lang="en-IN" dirty="0"/>
                            <a:t>3.893543e-02</a:t>
                          </a:r>
                        </a:p>
                      </a:txBody>
                      <a:tcPr/>
                    </a:tc>
                    <a:extLst>
                      <a:ext uri="{0D108BD9-81ED-4DB2-BD59-A6C34878D82A}">
                        <a16:rowId xmlns:a16="http://schemas.microsoft.com/office/drawing/2014/main" val="1958952605"/>
                      </a:ext>
                    </a:extLst>
                  </a:tr>
                  <a:tr h="370840">
                    <a:tc>
                      <a:txBody>
                        <a:bodyPr/>
                        <a:lstStyle/>
                        <a:p>
                          <a:endParaRPr lang="en-US"/>
                        </a:p>
                      </a:txBody>
                      <a:tcPr>
                        <a:blipFill>
                          <a:blip r:embed="rId2"/>
                          <a:stretch>
                            <a:fillRect l="-355" t="-681967" r="-401773" b="-121311"/>
                          </a:stretch>
                        </a:blipFill>
                      </a:tcPr>
                    </a:tc>
                    <a:tc>
                      <a:txBody>
                        <a:bodyPr/>
                        <a:lstStyle/>
                        <a:p>
                          <a:pPr algn="ctr"/>
                          <a:r>
                            <a:rPr lang="en-IN" dirty="0"/>
                            <a:t>4.5853483</a:t>
                          </a:r>
                        </a:p>
                      </a:txBody>
                      <a:tcPr/>
                    </a:tc>
                    <a:tc>
                      <a:txBody>
                        <a:bodyPr/>
                        <a:lstStyle/>
                        <a:p>
                          <a:pPr algn="ctr"/>
                          <a:r>
                            <a:rPr lang="en-IN" dirty="0"/>
                            <a:t>0.69629249</a:t>
                          </a:r>
                        </a:p>
                      </a:txBody>
                      <a:tcPr/>
                    </a:tc>
                    <a:tc>
                      <a:txBody>
                        <a:bodyPr/>
                        <a:lstStyle/>
                        <a:p>
                          <a:pPr algn="ctr"/>
                          <a:r>
                            <a:rPr lang="en-IN" dirty="0"/>
                            <a:t>6.585377</a:t>
                          </a:r>
                        </a:p>
                      </a:txBody>
                      <a:tcPr/>
                    </a:tc>
                    <a:tc>
                      <a:txBody>
                        <a:bodyPr/>
                        <a:lstStyle/>
                        <a:p>
                          <a:pPr algn="ctr"/>
                          <a:r>
                            <a:rPr lang="en-IN" dirty="0"/>
                            <a:t>2.094800e-08</a:t>
                          </a:r>
                        </a:p>
                      </a:txBody>
                      <a:tcPr/>
                    </a:tc>
                    <a:extLst>
                      <a:ext uri="{0D108BD9-81ED-4DB2-BD59-A6C34878D82A}">
                        <a16:rowId xmlns:a16="http://schemas.microsoft.com/office/drawing/2014/main" val="1807668618"/>
                      </a:ext>
                    </a:extLst>
                  </a:tr>
                  <a:tr h="370840">
                    <a:tc>
                      <a:txBody>
                        <a:bodyPr/>
                        <a:lstStyle/>
                        <a:p>
                          <a:endParaRPr lang="en-US"/>
                        </a:p>
                      </a:txBody>
                      <a:tcPr>
                        <a:blipFill>
                          <a:blip r:embed="rId2"/>
                          <a:stretch>
                            <a:fillRect l="-355" t="-781967" r="-401773" b="-21311"/>
                          </a:stretch>
                        </a:blipFill>
                      </a:tcPr>
                    </a:tc>
                    <a:tc>
                      <a:txBody>
                        <a:bodyPr/>
                        <a:lstStyle/>
                        <a:p>
                          <a:pPr algn="ctr"/>
                          <a:r>
                            <a:rPr lang="en-IN" dirty="0"/>
                            <a:t>0.2596076</a:t>
                          </a:r>
                        </a:p>
                      </a:txBody>
                      <a:tcPr/>
                    </a:tc>
                    <a:tc>
                      <a:txBody>
                        <a:bodyPr/>
                        <a:lstStyle/>
                        <a:p>
                          <a:pPr algn="ctr"/>
                          <a:r>
                            <a:rPr lang="en-IN" dirty="0"/>
                            <a:t>0.07837353</a:t>
                          </a:r>
                        </a:p>
                      </a:txBody>
                      <a:tcPr/>
                    </a:tc>
                    <a:tc>
                      <a:txBody>
                        <a:bodyPr/>
                        <a:lstStyle/>
                        <a:p>
                          <a:pPr algn="ctr"/>
                          <a:r>
                            <a:rPr lang="en-IN" dirty="0"/>
                            <a:t>3.312440</a:t>
                          </a:r>
                        </a:p>
                      </a:txBody>
                      <a:tcPr/>
                    </a:tc>
                    <a:tc>
                      <a:txBody>
                        <a:bodyPr/>
                        <a:lstStyle/>
                        <a:p>
                          <a:pPr algn="ctr"/>
                          <a:r>
                            <a:rPr lang="en-IN" dirty="0"/>
                            <a:t>1.670672e-03</a:t>
                          </a:r>
                        </a:p>
                      </a:txBody>
                      <a:tcPr/>
                    </a:tc>
                    <a:extLst>
                      <a:ext uri="{0D108BD9-81ED-4DB2-BD59-A6C34878D82A}">
                        <a16:rowId xmlns:a16="http://schemas.microsoft.com/office/drawing/2014/main" val="2568761061"/>
                      </a:ext>
                    </a:extLst>
                  </a:tr>
                </a:tbl>
              </a:graphicData>
            </a:graphic>
          </p:graphicFrame>
        </mc:Fallback>
      </mc:AlternateContent>
    </p:spTree>
    <p:extLst>
      <p:ext uri="{BB962C8B-B14F-4D97-AF65-F5344CB8AC3E}">
        <p14:creationId xmlns:p14="http://schemas.microsoft.com/office/powerpoint/2010/main" val="4120511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effectLst>
                  <a:outerShdw blurRad="38100" dist="38100" dir="2700000" algn="tl">
                    <a:srgbClr val="000000">
                      <a:alpha val="43137"/>
                    </a:srgbClr>
                  </a:outerShdw>
                </a:effectLst>
              </a:rPr>
              <a:t>FINAL FITTED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sz="2200" b="1" u="sng" dirty="0"/>
                  <a:t>Our final fitted model is :</a:t>
                </a:r>
              </a:p>
              <a:p>
                <a:pPr marL="0" indent="0">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𝑀𝑂𝑅𝑇</m:t>
                      </m:r>
                      <m:r>
                        <a:rPr lang="en-IN" sz="2000" i="1">
                          <a:latin typeface="Cambria Math" panose="02040503050406030204" pitchFamily="18" charset="0"/>
                        </a:rPr>
                        <m:t>=1180.356+1.797∙</m:t>
                      </m:r>
                      <m:r>
                        <a:rPr lang="en-IN" sz="2000" i="1">
                          <a:latin typeface="Cambria Math" panose="02040503050406030204" pitchFamily="18" charset="0"/>
                        </a:rPr>
                        <m:t>𝑃𝑅𝐸𝐶</m:t>
                      </m:r>
                      <m:r>
                        <a:rPr lang="en-IN" sz="2000" i="1">
                          <a:latin typeface="Cambria Math" panose="02040503050406030204" pitchFamily="18" charset="0"/>
                        </a:rPr>
                        <m:t>−1.484∙</m:t>
                      </m:r>
                      <m:r>
                        <a:rPr lang="en-IN" sz="2000" i="1">
                          <a:latin typeface="Cambria Math" panose="02040503050406030204" pitchFamily="18" charset="0"/>
                        </a:rPr>
                        <m:t>𝐽𝐴𝑁𝑇</m:t>
                      </m:r>
                      <m:r>
                        <a:rPr lang="en-IN" sz="2000" i="1">
                          <a:latin typeface="Cambria Math" panose="02040503050406030204" pitchFamily="18" charset="0"/>
                        </a:rPr>
                        <m:t>−2.355∙</m:t>
                      </m:r>
                      <m:r>
                        <a:rPr lang="en-IN" sz="2000" i="1">
                          <a:latin typeface="Cambria Math" panose="02040503050406030204" pitchFamily="18" charset="0"/>
                        </a:rPr>
                        <m:t>𝐽𝑈𝐿𝑇</m:t>
                      </m:r>
                      <m:r>
                        <a:rPr lang="en-IN" sz="2000" i="1">
                          <a:latin typeface="Cambria Math" panose="02040503050406030204" pitchFamily="18" charset="0"/>
                        </a:rPr>
                        <m:t>−13.619∙</m:t>
                      </m:r>
                      <m:r>
                        <a:rPr lang="en-IN" sz="2000" i="1">
                          <a:latin typeface="Cambria Math" panose="02040503050406030204" pitchFamily="18" charset="0"/>
                        </a:rPr>
                        <m:t>𝐸𝐷𝑈𝐶</m:t>
                      </m:r>
                    </m:oMath>
                  </m:oMathPara>
                </a14:m>
                <a:endParaRPr lang="en-IN" sz="2000" dirty="0"/>
              </a:p>
              <a:p>
                <a:pPr marL="0" indent="0">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+4.585∙</m:t>
                      </m:r>
                      <m:r>
                        <a:rPr lang="en-IN" sz="2000" i="1">
                          <a:latin typeface="Cambria Math" panose="02040503050406030204" pitchFamily="18" charset="0"/>
                        </a:rPr>
                        <m:t>𝑁𝑂𝑁𝑊</m:t>
                      </m:r>
                      <m:r>
                        <a:rPr lang="en-IN" sz="2000" i="1">
                          <a:latin typeface="Cambria Math" panose="02040503050406030204" pitchFamily="18" charset="0"/>
                        </a:rPr>
                        <m:t>+0.260∙</m:t>
                      </m:r>
                      <m:r>
                        <a:rPr lang="en-IN" sz="2000" i="1">
                          <a:latin typeface="Cambria Math" panose="02040503050406030204" pitchFamily="18" charset="0"/>
                        </a:rPr>
                        <m:t>𝑆𝑂</m:t>
                      </m:r>
                      <m:r>
                        <a:rPr lang="en-IN" sz="2000" i="1">
                          <a:latin typeface="Cambria Math" panose="02040503050406030204" pitchFamily="18" charset="0"/>
                        </a:rPr>
                        <m:t>2</m:t>
                      </m:r>
                    </m:oMath>
                  </m:oMathPara>
                </a14:m>
                <a:endParaRPr lang="en-IN" sz="2000" dirty="0"/>
              </a:p>
              <a:p>
                <a:endParaRPr lang="en-IN" sz="2000" b="1"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26" t="-1099"/>
                </a:stretch>
              </a:blipFill>
            </p:spPr>
            <p:txBody>
              <a:bodyPr/>
              <a:lstStyle/>
              <a:p>
                <a:r>
                  <a:rPr lang="en-IN">
                    <a:noFill/>
                  </a:rPr>
                  <a:t> </a:t>
                </a:r>
              </a:p>
            </p:txBody>
          </p:sp>
        </mc:Fallback>
      </mc:AlternateContent>
    </p:spTree>
    <p:extLst>
      <p:ext uri="{BB962C8B-B14F-4D97-AF65-F5344CB8AC3E}">
        <p14:creationId xmlns:p14="http://schemas.microsoft.com/office/powerpoint/2010/main" val="3632563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rPr>
              <a:t>Model Fitting Diagnostics of the Final Model:</a:t>
            </a:r>
            <a:endParaRPr lang="en-IN" sz="3200" b="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270000"/>
                <a:ext cx="8596668" cy="4547099"/>
              </a:xfrm>
            </p:spPr>
            <p:txBody>
              <a:bodyPr>
                <a:normAutofit fontScale="47500" lnSpcReduction="20000"/>
              </a:bodyPr>
              <a:lstStyle/>
              <a:p>
                <a:pPr marL="0" indent="0">
                  <a:buNone/>
                </a:pPr>
                <a:endParaRPr lang="en-IN" sz="1800" dirty="0"/>
              </a:p>
              <a:p>
                <a:pPr marL="0" indent="0">
                  <a:buNone/>
                </a:pPr>
                <a:r>
                  <a:rPr lang="en-IN" sz="6000" b="1" u="sng" dirty="0">
                    <a:effectLst>
                      <a:outerShdw blurRad="38100" dist="38100" dir="2700000" algn="tl">
                        <a:srgbClr val="000000">
                          <a:alpha val="43137"/>
                        </a:srgbClr>
                      </a:outerShdw>
                    </a:effectLst>
                  </a:rPr>
                  <a:t>Results</a:t>
                </a:r>
                <a:r>
                  <a:rPr lang="en-IN" sz="7200" b="1" u="sng" dirty="0">
                    <a:effectLst>
                      <a:outerShdw blurRad="38100" dist="38100" dir="2700000" algn="tl">
                        <a:srgbClr val="000000">
                          <a:alpha val="43137"/>
                        </a:srgbClr>
                      </a:outerShdw>
                    </a:effectLst>
                  </a:rPr>
                  <a:t>:</a:t>
                </a:r>
              </a:p>
              <a:p>
                <a:r>
                  <a:rPr lang="en-IN" sz="5600" dirty="0"/>
                  <a:t>Residual Standard Error : 33.8 ( with degrees of freedom 53 )</a:t>
                </a:r>
              </a:p>
              <a:p>
                <a:r>
                  <a:rPr lang="en-IN" sz="5600" dirty="0"/>
                  <a:t>Multiple R squared : 0.7348 ;                 </a:t>
                </a:r>
              </a:p>
              <a:p>
                <a:r>
                  <a:rPr lang="en-IN" sz="5600" dirty="0"/>
                  <a:t>Adjusted R squared : 0.7048</a:t>
                </a:r>
              </a:p>
              <a:p>
                <a:r>
                  <a:rPr lang="en-IN" sz="5600" dirty="0"/>
                  <a:t>F-statistic : 24.48 (with degrees of freedom 6,53);</a:t>
                </a:r>
              </a:p>
              <a:p>
                <a14:m>
                  <m:oMath xmlns:m="http://schemas.openxmlformats.org/officeDocument/2006/math">
                    <m:r>
                      <a:rPr lang="en-US" sz="5600" b="0" i="1" smtClean="0">
                        <a:latin typeface="Cambria Math" panose="02040503050406030204" pitchFamily="18" charset="0"/>
                      </a:rPr>
                      <m:t>𝑝</m:t>
                    </m:r>
                  </m:oMath>
                </a14:m>
                <a:r>
                  <a:rPr lang="en-IN" sz="5600" dirty="0"/>
                  <a:t>-value: </a:t>
                </a:r>
                <a14:m>
                  <m:oMath xmlns:m="http://schemas.openxmlformats.org/officeDocument/2006/math">
                    <m:r>
                      <a:rPr lang="en-US" sz="5600" b="0" i="1" smtClean="0">
                        <a:latin typeface="Cambria Math" panose="02040503050406030204" pitchFamily="18" charset="0"/>
                      </a:rPr>
                      <m:t>1</m:t>
                    </m:r>
                    <m:r>
                      <a:rPr lang="en-US" sz="5600" b="0" i="1" smtClean="0">
                        <a:latin typeface="Cambria Math" panose="02040503050406030204" pitchFamily="18" charset="0"/>
                      </a:rPr>
                      <m:t>.</m:t>
                    </m:r>
                    <m:r>
                      <a:rPr lang="en-US" sz="5600" b="0" i="1" smtClean="0">
                        <a:latin typeface="Cambria Math" panose="02040503050406030204" pitchFamily="18" charset="0"/>
                      </a:rPr>
                      <m:t>148</m:t>
                    </m:r>
                    <m:r>
                      <a:rPr lang="en-US" sz="5600" b="0" i="1" smtClean="0">
                        <a:latin typeface="Cambria Math" panose="02040503050406030204" pitchFamily="18" charset="0"/>
                      </a:rPr>
                      <m:t>×</m:t>
                    </m:r>
                    <m:sSup>
                      <m:sSupPr>
                        <m:ctrlPr>
                          <a:rPr lang="en-US" sz="5600" b="0" i="1" smtClean="0">
                            <a:latin typeface="Cambria Math" panose="02040503050406030204" pitchFamily="18" charset="0"/>
                          </a:rPr>
                        </m:ctrlPr>
                      </m:sSupPr>
                      <m:e>
                        <m:r>
                          <a:rPr lang="en-US" sz="5600" b="0" i="1" smtClean="0">
                            <a:latin typeface="Cambria Math" panose="02040503050406030204" pitchFamily="18" charset="0"/>
                          </a:rPr>
                          <m:t>10</m:t>
                        </m:r>
                      </m:e>
                      <m:sup>
                        <m:r>
                          <a:rPr lang="en-US" sz="5600" b="0" i="1" smtClean="0">
                            <a:latin typeface="Cambria Math" panose="02040503050406030204" pitchFamily="18" charset="0"/>
                          </a:rPr>
                          <m:t>−</m:t>
                        </m:r>
                        <m:r>
                          <a:rPr lang="en-US" sz="5600" b="0" i="1" smtClean="0">
                            <a:latin typeface="Cambria Math" panose="02040503050406030204" pitchFamily="18" charset="0"/>
                          </a:rPr>
                          <m:t>13</m:t>
                        </m:r>
                      </m:sup>
                    </m:sSup>
                  </m:oMath>
                </a14:m>
                <a:endParaRPr lang="en-IN" sz="5600" dirty="0"/>
              </a:p>
              <a:p>
                <a14:m>
                  <m:oMath xmlns:m="http://schemas.openxmlformats.org/officeDocument/2006/math">
                    <m:sSub>
                      <m:sSubPr>
                        <m:ctrlPr>
                          <a:rPr lang="en-US" sz="5600" b="0" i="1" smtClean="0">
                            <a:latin typeface="Cambria Math" panose="02040503050406030204" pitchFamily="18" charset="0"/>
                          </a:rPr>
                        </m:ctrlPr>
                      </m:sSubPr>
                      <m:e>
                        <m:r>
                          <a:rPr lang="en-US" sz="5600" b="0" i="1" smtClean="0">
                            <a:latin typeface="Cambria Math" panose="02040503050406030204" pitchFamily="18" charset="0"/>
                          </a:rPr>
                          <m:t>𝐹</m:t>
                        </m:r>
                      </m:e>
                      <m:sub>
                        <m:r>
                          <a:rPr lang="en-US" sz="5600" b="0" i="1" smtClean="0">
                            <a:latin typeface="Cambria Math" panose="02040503050406030204" pitchFamily="18" charset="0"/>
                          </a:rPr>
                          <m:t>0</m:t>
                        </m:r>
                        <m:r>
                          <a:rPr lang="en-US" sz="5600" b="0" i="1" smtClean="0">
                            <a:latin typeface="Cambria Math" panose="02040503050406030204" pitchFamily="18" charset="0"/>
                          </a:rPr>
                          <m:t>.</m:t>
                        </m:r>
                        <m:r>
                          <a:rPr lang="en-US" sz="5600" b="0" i="1" smtClean="0">
                            <a:latin typeface="Cambria Math" panose="02040503050406030204" pitchFamily="18" charset="0"/>
                          </a:rPr>
                          <m:t>95</m:t>
                        </m:r>
                        <m:r>
                          <a:rPr lang="en-US" sz="5600" b="0" i="1" smtClean="0">
                            <a:latin typeface="Cambria Math" panose="02040503050406030204" pitchFamily="18" charset="0"/>
                          </a:rPr>
                          <m:t>;</m:t>
                        </m:r>
                        <m:r>
                          <a:rPr lang="en-US" sz="5600" b="0" i="1" smtClean="0">
                            <a:latin typeface="Cambria Math" panose="02040503050406030204" pitchFamily="18" charset="0"/>
                          </a:rPr>
                          <m:t>6</m:t>
                        </m:r>
                        <m:r>
                          <a:rPr lang="en-US" sz="5600" b="0" i="1" smtClean="0">
                            <a:latin typeface="Cambria Math" panose="02040503050406030204" pitchFamily="18" charset="0"/>
                          </a:rPr>
                          <m:t>,</m:t>
                        </m:r>
                        <m:r>
                          <a:rPr lang="en-US" sz="5600" b="0" i="1" smtClean="0">
                            <a:latin typeface="Cambria Math" panose="02040503050406030204" pitchFamily="18" charset="0"/>
                          </a:rPr>
                          <m:t>53</m:t>
                        </m:r>
                      </m:sub>
                    </m:sSub>
                    <m:r>
                      <a:rPr lang="en-US" sz="5600" b="0" i="1" smtClean="0">
                        <a:latin typeface="Cambria Math" panose="02040503050406030204" pitchFamily="18" charset="0"/>
                      </a:rPr>
                      <m:t>=</m:t>
                    </m:r>
                    <m:r>
                      <a:rPr lang="en-US" sz="5600" b="0" i="1" smtClean="0">
                        <a:latin typeface="Cambria Math" panose="02040503050406030204" pitchFamily="18" charset="0"/>
                      </a:rPr>
                      <m:t>2</m:t>
                    </m:r>
                    <m:r>
                      <a:rPr lang="en-US" sz="5600" b="0" i="1" smtClean="0">
                        <a:latin typeface="Cambria Math" panose="02040503050406030204" pitchFamily="18" charset="0"/>
                      </a:rPr>
                      <m:t>.</m:t>
                    </m:r>
                    <m:r>
                      <a:rPr lang="en-US" sz="5600" b="0" i="1" smtClean="0">
                        <a:latin typeface="Cambria Math" panose="02040503050406030204" pitchFamily="18" charset="0"/>
                      </a:rPr>
                      <m:t>275</m:t>
                    </m:r>
                    <m:r>
                      <a:rPr lang="en-US" sz="5600" b="0" i="1" smtClean="0">
                        <a:latin typeface="Cambria Math" panose="02040503050406030204" pitchFamily="18" charset="0"/>
                      </a:rPr>
                      <m:t> </m:t>
                    </m:r>
                  </m:oMath>
                </a14:m>
                <a:r>
                  <a:rPr lang="en-IN" sz="5600" dirty="0"/>
                  <a:t>(upper 5% point of F distribution with df 6, 53)</a:t>
                </a:r>
                <a:endParaRPr lang="en-IN" sz="5600" baseline="30000" dirty="0"/>
              </a:p>
              <a:p>
                <a:pPr marL="0" indent="0">
                  <a:buNone/>
                </a:pPr>
                <a:endParaRPr lang="en-IN" sz="5600" baseline="30000" dirty="0"/>
              </a:p>
              <a:p>
                <a:pPr marL="0" indent="0">
                  <a:buNone/>
                </a:pPr>
                <a:endParaRPr lang="en-IN" sz="9000" b="1" u="sng" baseline="30000" dirty="0">
                  <a:effectLst>
                    <a:outerShdw blurRad="38100" dist="38100" dir="2700000" algn="tl">
                      <a:srgbClr val="000000">
                        <a:alpha val="43137"/>
                      </a:srgbClr>
                    </a:outerShdw>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270000"/>
                <a:ext cx="8596668" cy="4547099"/>
              </a:xfrm>
              <a:blipFill>
                <a:blip r:embed="rId2"/>
                <a:stretch>
                  <a:fillRect l="-1560"/>
                </a:stretch>
              </a:blipFill>
            </p:spPr>
            <p:txBody>
              <a:bodyPr/>
              <a:lstStyle/>
              <a:p>
                <a:r>
                  <a:rPr lang="en-IN">
                    <a:noFill/>
                  </a:rPr>
                  <a:t> </a:t>
                </a:r>
              </a:p>
            </p:txBody>
          </p:sp>
        </mc:Fallback>
      </mc:AlternateContent>
    </p:spTree>
    <p:extLst>
      <p:ext uri="{BB962C8B-B14F-4D97-AF65-F5344CB8AC3E}">
        <p14:creationId xmlns:p14="http://schemas.microsoft.com/office/powerpoint/2010/main" val="1957049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rPr>
              <a:t>Model Fitting Diagnostics of the Final Model:</a:t>
            </a:r>
            <a:endParaRPr lang="en-IN" sz="3200" b="1" u="sng"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270000"/>
                <a:ext cx="8596668" cy="4547099"/>
              </a:xfrm>
            </p:spPr>
            <p:txBody>
              <a:bodyPr>
                <a:normAutofit fontScale="55000" lnSpcReduction="20000"/>
              </a:bodyPr>
              <a:lstStyle/>
              <a:p>
                <a:pPr marL="0" indent="0">
                  <a:buNone/>
                </a:pPr>
                <a:endParaRPr lang="en-IN" sz="1800" dirty="0"/>
              </a:p>
              <a:p>
                <a:pPr marL="0" indent="0">
                  <a:buNone/>
                </a:pPr>
                <a:r>
                  <a:rPr lang="en-IN" sz="5100" b="1" u="sng" dirty="0">
                    <a:effectLst>
                      <a:outerShdw blurRad="38100" dist="38100" dir="2700000" algn="tl">
                        <a:srgbClr val="000000">
                          <a:alpha val="43137"/>
                        </a:srgbClr>
                      </a:outerShdw>
                    </a:effectLst>
                  </a:rPr>
                  <a:t>Conclusion</a:t>
                </a:r>
                <a:r>
                  <a:rPr lang="en-IN" sz="5800" b="1" u="sng" dirty="0">
                    <a:effectLst>
                      <a:outerShdw blurRad="38100" dist="38100" dir="2700000" algn="tl">
                        <a:srgbClr val="000000">
                          <a:alpha val="43137"/>
                        </a:srgbClr>
                      </a:outerShdw>
                    </a:effectLst>
                  </a:rPr>
                  <a:t>:</a:t>
                </a:r>
                <a:endParaRPr lang="en-IN" sz="4400" dirty="0"/>
              </a:p>
              <a:p>
                <a:r>
                  <a:rPr lang="en-IN" sz="4400" dirty="0"/>
                  <a:t>Observed </a:t>
                </a:r>
                <a14:m>
                  <m:oMath xmlns:m="http://schemas.openxmlformats.org/officeDocument/2006/math">
                    <m:d>
                      <m:dPr>
                        <m:begChr m:val="|"/>
                        <m:endChr m:val="|"/>
                        <m:ctrlPr>
                          <a:rPr lang="en-US" sz="4400" b="0" i="1" smtClean="0">
                            <a:latin typeface="Cambria Math" panose="02040503050406030204" pitchFamily="18" charset="0"/>
                          </a:rPr>
                        </m:ctrlPr>
                      </m:dP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𝑇</m:t>
                            </m:r>
                          </m:e>
                          <m:sub>
                            <m:r>
                              <a:rPr lang="en-US" sz="4400" b="0" i="1" smtClean="0">
                                <a:latin typeface="Cambria Math" panose="02040503050406030204" pitchFamily="18" charset="0"/>
                              </a:rPr>
                              <m:t>𝑗</m:t>
                            </m:r>
                          </m:sub>
                        </m:sSub>
                      </m:e>
                    </m:d>
                    <m:r>
                      <a:rPr lang="en-US" sz="4400" b="0" i="1" smtClean="0">
                        <a:latin typeface="Cambria Math" panose="02040503050406030204" pitchFamily="18" charset="0"/>
                      </a:rPr>
                      <m:t>&gt;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𝑡</m:t>
                        </m:r>
                      </m:e>
                      <m:sub>
                        <m:r>
                          <a:rPr lang="en-US" sz="4400" b="0" i="1" smtClean="0">
                            <a:latin typeface="Cambria Math" panose="02040503050406030204" pitchFamily="18" charset="0"/>
                          </a:rPr>
                          <m:t>0.95;53</m:t>
                        </m:r>
                      </m:sub>
                    </m:sSub>
                  </m:oMath>
                </a14:m>
                <a:r>
                  <a:rPr lang="en-IN" sz="4400" dirty="0"/>
                  <a:t> for all </a:t>
                </a:r>
                <a14:m>
                  <m:oMath xmlns:m="http://schemas.openxmlformats.org/officeDocument/2006/math">
                    <m:r>
                      <a:rPr lang="en-US" sz="4400" b="0" i="1" smtClean="0">
                        <a:latin typeface="Cambria Math" panose="02040503050406030204" pitchFamily="18" charset="0"/>
                      </a:rPr>
                      <m:t>𝑗</m:t>
                    </m:r>
                  </m:oMath>
                </a14:m>
                <a:r>
                  <a:rPr lang="en-IN" sz="4400" dirty="0"/>
                  <a:t> except </a:t>
                </a:r>
                <a14:m>
                  <m:oMath xmlns:m="http://schemas.openxmlformats.org/officeDocument/2006/math">
                    <m:r>
                      <a:rPr lang="en-US" sz="4400" b="0" i="1" smtClean="0">
                        <a:latin typeface="Cambria Math" panose="02040503050406030204" pitchFamily="18" charset="0"/>
                      </a:rPr>
                      <m:t>𝑗</m:t>
                    </m:r>
                    <m:r>
                      <a:rPr lang="en-US" sz="4400" b="0" i="1" smtClean="0">
                        <a:latin typeface="Cambria Math" panose="02040503050406030204" pitchFamily="18" charset="0"/>
                      </a:rPr>
                      <m:t>=3</m:t>
                    </m:r>
                  </m:oMath>
                </a14:m>
                <a:r>
                  <a:rPr lang="en-IN" sz="4400" dirty="0"/>
                  <a:t>. Hence we accept </a:t>
                </a:r>
                <a14:m>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𝐻</m:t>
                        </m:r>
                      </m:e>
                      <m:sub>
                        <m:r>
                          <a:rPr lang="en-US" sz="4400" b="0" i="1" smtClean="0">
                            <a:latin typeface="Cambria Math" panose="02040503050406030204" pitchFamily="18" charset="0"/>
                          </a:rPr>
                          <m:t>03</m:t>
                        </m:r>
                      </m:sub>
                    </m:sSub>
                  </m:oMath>
                </a14:m>
                <a:r>
                  <a:rPr lang="en-IN" sz="4400" dirty="0"/>
                  <a:t> and conclude that at 5% level of significance the regressor </a:t>
                </a:r>
                <a14:m>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𝑋</m:t>
                        </m:r>
                      </m:e>
                      <m:sub>
                        <m:r>
                          <a:rPr lang="en-US" sz="4400" b="0" i="1" smtClean="0">
                            <a:latin typeface="Cambria Math" panose="02040503050406030204" pitchFamily="18" charset="0"/>
                          </a:rPr>
                          <m:t>3</m:t>
                        </m:r>
                      </m:sub>
                    </m:sSub>
                  </m:oMath>
                </a14:m>
                <a:r>
                  <a:rPr lang="en-IN" sz="4400" dirty="0"/>
                  <a:t> is insignificant.</a:t>
                </a:r>
              </a:p>
              <a:p>
                <a:r>
                  <a:rPr lang="en-IN" sz="4400" dirty="0"/>
                  <a:t>Again, observed </a:t>
                </a:r>
                <a14:m>
                  <m:oMath xmlns:m="http://schemas.openxmlformats.org/officeDocument/2006/math">
                    <m:r>
                      <a:rPr lang="en-IN" sz="4400" i="1">
                        <a:latin typeface="Cambria Math" panose="02040503050406030204" pitchFamily="18" charset="0"/>
                      </a:rPr>
                      <m:t>𝐹</m:t>
                    </m:r>
                    <m:r>
                      <a:rPr lang="en-IN" sz="4400" i="1">
                        <a:latin typeface="Cambria Math" panose="02040503050406030204" pitchFamily="18" charset="0"/>
                      </a:rPr>
                      <m:t>&gt;</m:t>
                    </m:r>
                    <m:sSub>
                      <m:sSubPr>
                        <m:ctrlPr>
                          <a:rPr lang="en-IN" sz="4400" i="1">
                            <a:latin typeface="Cambria Math" panose="02040503050406030204" pitchFamily="18" charset="0"/>
                          </a:rPr>
                        </m:ctrlPr>
                      </m:sSubPr>
                      <m:e>
                        <m:r>
                          <a:rPr lang="en-IN" sz="4400" i="1">
                            <a:latin typeface="Cambria Math" panose="02040503050406030204" pitchFamily="18" charset="0"/>
                          </a:rPr>
                          <m:t>𝐹</m:t>
                        </m:r>
                      </m:e>
                      <m:sub>
                        <m:r>
                          <a:rPr lang="en-IN" sz="4400" b="0" i="1" smtClean="0">
                            <a:latin typeface="Cambria Math" panose="02040503050406030204" pitchFamily="18" charset="0"/>
                          </a:rPr>
                          <m:t>0.95</m:t>
                        </m:r>
                        <m:r>
                          <a:rPr lang="en-IN" sz="4400" i="1">
                            <a:latin typeface="Cambria Math" panose="02040503050406030204" pitchFamily="18" charset="0"/>
                          </a:rPr>
                          <m:t>;</m:t>
                        </m:r>
                        <m:r>
                          <a:rPr lang="en-IN" sz="4400" b="0" i="1" smtClean="0">
                            <a:latin typeface="Cambria Math" panose="02040503050406030204" pitchFamily="18" charset="0"/>
                          </a:rPr>
                          <m:t>6</m:t>
                        </m:r>
                        <m:r>
                          <a:rPr lang="en-IN" sz="4400" i="1">
                            <a:latin typeface="Cambria Math" panose="02040503050406030204" pitchFamily="18" charset="0"/>
                          </a:rPr>
                          <m:t>,</m:t>
                        </m:r>
                        <m:r>
                          <a:rPr lang="en-IN" sz="4400" b="0" i="1" smtClean="0">
                            <a:latin typeface="Cambria Math" panose="02040503050406030204" pitchFamily="18" charset="0"/>
                          </a:rPr>
                          <m:t>53</m:t>
                        </m:r>
                      </m:sub>
                    </m:sSub>
                    <m:r>
                      <a:rPr lang="en-IN" sz="4400" b="0" i="0" smtClean="0">
                        <a:latin typeface="Cambria Math" panose="02040503050406030204" pitchFamily="18" charset="0"/>
                      </a:rPr>
                      <m:t>.</m:t>
                    </m:r>
                  </m:oMath>
                </a14:m>
                <a:r>
                  <a:rPr lang="en-IN" sz="4400" dirty="0"/>
                  <a:t> Hence we reject </a:t>
                </a:r>
                <a14:m>
                  <m:oMath xmlns:m="http://schemas.openxmlformats.org/officeDocument/2006/math">
                    <m:sSub>
                      <m:sSubPr>
                        <m:ctrlPr>
                          <a:rPr lang="en-IN" sz="4400" i="1">
                            <a:latin typeface="Cambria Math" panose="02040503050406030204" pitchFamily="18" charset="0"/>
                          </a:rPr>
                        </m:ctrlPr>
                      </m:sSubPr>
                      <m:e>
                        <m:r>
                          <a:rPr lang="en-IN" sz="4400" i="1">
                            <a:latin typeface="Cambria Math" panose="02040503050406030204" pitchFamily="18" charset="0"/>
                          </a:rPr>
                          <m:t>𝐻</m:t>
                        </m:r>
                      </m:e>
                      <m:sub>
                        <m:r>
                          <a:rPr lang="en-IN" sz="4400" i="1">
                            <a:latin typeface="Cambria Math" panose="02040503050406030204" pitchFamily="18" charset="0"/>
                          </a:rPr>
                          <m:t>0</m:t>
                        </m:r>
                      </m:sub>
                    </m:sSub>
                    <m:r>
                      <a:rPr lang="en-IN" sz="4400" i="1">
                        <a:latin typeface="Cambria Math" panose="02040503050406030204" pitchFamily="18" charset="0"/>
                      </a:rPr>
                      <m:t> </m:t>
                    </m:r>
                  </m:oMath>
                </a14:m>
                <a:r>
                  <a:rPr lang="en-IN" sz="4400" dirty="0"/>
                  <a:t>and conclude that the regression model is significant.</a:t>
                </a:r>
              </a:p>
              <a:p>
                <a:r>
                  <a:rPr lang="en-IN" sz="4400" dirty="0"/>
                  <a:t>Here the value of </a:t>
                </a:r>
                <a14:m>
                  <m:oMath xmlns:m="http://schemas.openxmlformats.org/officeDocument/2006/math">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𝑅</m:t>
                        </m:r>
                      </m:e>
                      <m:sup>
                        <m:r>
                          <a:rPr lang="en-US" sz="4400" b="0" i="1" smtClean="0">
                            <a:latin typeface="Cambria Math" panose="02040503050406030204" pitchFamily="18" charset="0"/>
                          </a:rPr>
                          <m:t>2</m:t>
                        </m:r>
                      </m:sup>
                    </m:sSup>
                  </m:oMath>
                </a14:m>
                <a:r>
                  <a:rPr lang="en-IN" sz="4400" dirty="0"/>
                  <a:t> is 0.7348 implying that more than 70% of the response can be explained by this linear model.</a:t>
                </a:r>
              </a:p>
              <a:p>
                <a:pPr marL="0" indent="0">
                  <a:buNone/>
                </a:pPr>
                <a:endParaRPr lang="en-IN" sz="5600" baseline="30000" dirty="0"/>
              </a:p>
              <a:p>
                <a:pPr marL="0" indent="0">
                  <a:buNone/>
                </a:pPr>
                <a:endParaRPr lang="en-IN" sz="9000" b="1" u="sng" baseline="30000" dirty="0">
                  <a:effectLst>
                    <a:outerShdw blurRad="38100" dist="38100" dir="2700000" algn="tl">
                      <a:srgbClr val="000000">
                        <a:alpha val="43137"/>
                      </a:srgbClr>
                    </a:outerShdw>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270000"/>
                <a:ext cx="8596668" cy="4547099"/>
              </a:xfrm>
              <a:blipFill>
                <a:blip r:embed="rId2"/>
                <a:stretch>
                  <a:fillRect l="-1489" r="-1064"/>
                </a:stretch>
              </a:blipFill>
            </p:spPr>
            <p:txBody>
              <a:bodyPr/>
              <a:lstStyle/>
              <a:p>
                <a:r>
                  <a:rPr lang="en-IN">
                    <a:noFill/>
                  </a:rPr>
                  <a:t> </a:t>
                </a:r>
              </a:p>
            </p:txBody>
          </p:sp>
        </mc:Fallback>
      </mc:AlternateContent>
    </p:spTree>
    <p:extLst>
      <p:ext uri="{BB962C8B-B14F-4D97-AF65-F5344CB8AC3E}">
        <p14:creationId xmlns:p14="http://schemas.microsoft.com/office/powerpoint/2010/main" val="3970045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u="sng" dirty="0">
                <a:effectLst>
                  <a:outerShdw blurRad="38100" dist="38100" dir="2700000" algn="tl">
                    <a:srgbClr val="000000">
                      <a:alpha val="43137"/>
                    </a:srgbClr>
                  </a:outerShdw>
                </a:effectLst>
              </a:rPr>
              <a:t>ANOVA TABLE &amp; MODEL SUMMARY</a:t>
            </a:r>
            <a:br>
              <a:rPr lang="en-IN" sz="2800" b="1" u="sng" dirty="0">
                <a:effectLst>
                  <a:outerShdw blurRad="38100" dist="38100" dir="2700000" algn="tl">
                    <a:srgbClr val="000000">
                      <a:alpha val="43137"/>
                    </a:srgbClr>
                  </a:outerShdw>
                </a:effectLst>
              </a:rPr>
            </a:br>
            <a:endParaRPr lang="en-IN" sz="28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endParaRPr lang="en-IN" sz="1800" dirty="0"/>
          </a:p>
          <a:p>
            <a:endParaRPr lang="en-IN" sz="18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27570137"/>
                  </p:ext>
                </p:extLst>
              </p:nvPr>
            </p:nvGraphicFramePr>
            <p:xfrm>
              <a:off x="474654" y="2160589"/>
              <a:ext cx="10306878" cy="2926080"/>
            </p:xfrm>
            <a:graphic>
              <a:graphicData uri="http://schemas.openxmlformats.org/drawingml/2006/table">
                <a:tbl>
                  <a:tblPr firstRow="1" bandRow="1">
                    <a:tableStyleId>{93296810-A885-4BE3-A3E7-6D5BEEA58F35}</a:tableStyleId>
                  </a:tblPr>
                  <a:tblGrid>
                    <a:gridCol w="1717813">
                      <a:extLst>
                        <a:ext uri="{9D8B030D-6E8A-4147-A177-3AD203B41FA5}">
                          <a16:colId xmlns:a16="http://schemas.microsoft.com/office/drawing/2014/main" val="445220013"/>
                        </a:ext>
                      </a:extLst>
                    </a:gridCol>
                    <a:gridCol w="1717813">
                      <a:extLst>
                        <a:ext uri="{9D8B030D-6E8A-4147-A177-3AD203B41FA5}">
                          <a16:colId xmlns:a16="http://schemas.microsoft.com/office/drawing/2014/main" val="4240768579"/>
                        </a:ext>
                      </a:extLst>
                    </a:gridCol>
                    <a:gridCol w="1717813">
                      <a:extLst>
                        <a:ext uri="{9D8B030D-6E8A-4147-A177-3AD203B41FA5}">
                          <a16:colId xmlns:a16="http://schemas.microsoft.com/office/drawing/2014/main" val="4284135277"/>
                        </a:ext>
                      </a:extLst>
                    </a:gridCol>
                    <a:gridCol w="1717813">
                      <a:extLst>
                        <a:ext uri="{9D8B030D-6E8A-4147-A177-3AD203B41FA5}">
                          <a16:colId xmlns:a16="http://schemas.microsoft.com/office/drawing/2014/main" val="420965043"/>
                        </a:ext>
                      </a:extLst>
                    </a:gridCol>
                    <a:gridCol w="1717813">
                      <a:extLst>
                        <a:ext uri="{9D8B030D-6E8A-4147-A177-3AD203B41FA5}">
                          <a16:colId xmlns:a16="http://schemas.microsoft.com/office/drawing/2014/main" val="3302032119"/>
                        </a:ext>
                      </a:extLst>
                    </a:gridCol>
                    <a:gridCol w="1717813">
                      <a:extLst>
                        <a:ext uri="{9D8B030D-6E8A-4147-A177-3AD203B41FA5}">
                          <a16:colId xmlns:a16="http://schemas.microsoft.com/office/drawing/2014/main" val="2366286609"/>
                        </a:ext>
                      </a:extLst>
                    </a:gridCol>
                  </a:tblGrid>
                  <a:tr h="349112">
                    <a:tc>
                      <a:txBody>
                        <a:bodyPr/>
                        <a:lstStyle/>
                        <a:p>
                          <a:r>
                            <a:rPr lang="en-IN" dirty="0"/>
                            <a:t>Parameter</a:t>
                          </a:r>
                        </a:p>
                      </a:txBody>
                      <a:tcPr/>
                    </a:tc>
                    <a:tc>
                      <a:txBody>
                        <a:bodyPr/>
                        <a:lstStyle/>
                        <a:p>
                          <a:r>
                            <a:rPr lang="en-IN" dirty="0"/>
                            <a:t>Df</a:t>
                          </a:r>
                        </a:p>
                      </a:txBody>
                      <a:tcPr/>
                    </a:tc>
                    <a:tc>
                      <a:txBody>
                        <a:bodyPr/>
                        <a:lstStyle/>
                        <a:p>
                          <a:r>
                            <a:rPr lang="en-IN" dirty="0"/>
                            <a:t>Sum </a:t>
                          </a:r>
                          <a:r>
                            <a:rPr lang="en-IN" dirty="0" err="1"/>
                            <a:t>Sq</a:t>
                          </a:r>
                          <a:endParaRPr lang="en-IN" dirty="0"/>
                        </a:p>
                      </a:txBody>
                      <a:tcPr/>
                    </a:tc>
                    <a:tc>
                      <a:txBody>
                        <a:bodyPr/>
                        <a:lstStyle/>
                        <a:p>
                          <a:r>
                            <a:rPr lang="en-IN" dirty="0"/>
                            <a:t>Mean </a:t>
                          </a:r>
                          <a:r>
                            <a:rPr lang="en-IN" dirty="0" err="1"/>
                            <a:t>sq</a:t>
                          </a:r>
                          <a:endParaRPr lang="en-IN" dirty="0"/>
                        </a:p>
                      </a:txBody>
                      <a:tcPr/>
                    </a:tc>
                    <a:tc>
                      <a:txBody>
                        <a:bodyPr/>
                        <a:lstStyle/>
                        <a:p>
                          <a:r>
                            <a:rPr lang="en-IN" dirty="0"/>
                            <a:t>F-value</a:t>
                          </a:r>
                        </a:p>
                      </a:txBody>
                      <a:tcPr/>
                    </a:tc>
                    <a:tc>
                      <a:txBody>
                        <a:bodyPr/>
                        <a:lstStyle/>
                        <a:p>
                          <a:r>
                            <a:rPr lang="en-IN" dirty="0" err="1"/>
                            <a:t>Pr</a:t>
                          </a:r>
                          <a:r>
                            <a:rPr lang="en-IN" dirty="0"/>
                            <a:t>(&gt;F)</a:t>
                          </a:r>
                        </a:p>
                      </a:txBody>
                      <a:tcPr/>
                    </a:tc>
                    <a:extLst>
                      <a:ext uri="{0D108BD9-81ED-4DB2-BD59-A6C34878D82A}">
                        <a16:rowId xmlns:a16="http://schemas.microsoft.com/office/drawing/2014/main" val="1379700371"/>
                      </a:ext>
                    </a:extLst>
                  </a:tr>
                  <a:tr h="349112">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1</m:t>
                                    </m:r>
                                  </m:sub>
                                </m:sSub>
                              </m:oMath>
                            </m:oMathPara>
                          </a14:m>
                          <a:endParaRPr lang="en-IN" dirty="0"/>
                        </a:p>
                      </a:txBody>
                      <a:tcPr/>
                    </a:tc>
                    <a:tc>
                      <a:txBody>
                        <a:bodyPr/>
                        <a:lstStyle/>
                        <a:p>
                          <a:r>
                            <a:rPr lang="en-IN" dirty="0"/>
                            <a:t>1</a:t>
                          </a:r>
                        </a:p>
                      </a:txBody>
                      <a:tcPr/>
                    </a:tc>
                    <a:tc>
                      <a:txBody>
                        <a:bodyPr/>
                        <a:lstStyle/>
                        <a:p>
                          <a:r>
                            <a:rPr lang="en-IN" dirty="0"/>
                            <a:t>59266</a:t>
                          </a:r>
                        </a:p>
                      </a:txBody>
                      <a:tcPr/>
                    </a:tc>
                    <a:tc>
                      <a:txBody>
                        <a:bodyPr/>
                        <a:lstStyle/>
                        <a:p>
                          <a:r>
                            <a:rPr lang="en-IN" dirty="0"/>
                            <a:t>59266</a:t>
                          </a:r>
                        </a:p>
                      </a:txBody>
                      <a:tcPr/>
                    </a:tc>
                    <a:tc>
                      <a:txBody>
                        <a:bodyPr/>
                        <a:lstStyle/>
                        <a:p>
                          <a:r>
                            <a:rPr lang="en-IN" dirty="0"/>
                            <a:t>51.886</a:t>
                          </a:r>
                        </a:p>
                      </a:txBody>
                      <a:tcPr/>
                    </a:tc>
                    <a:tc>
                      <a:txBody>
                        <a:bodyPr/>
                        <a:lstStyle/>
                        <a:p>
                          <a:r>
                            <a:rPr lang="en-IN" dirty="0"/>
                            <a:t>2.12e-09</a:t>
                          </a:r>
                        </a:p>
                      </a:txBody>
                      <a:tcPr/>
                    </a:tc>
                    <a:extLst>
                      <a:ext uri="{0D108BD9-81ED-4DB2-BD59-A6C34878D82A}">
                        <a16:rowId xmlns:a16="http://schemas.microsoft.com/office/drawing/2014/main" val="2727575366"/>
                      </a:ext>
                    </a:extLst>
                  </a:tr>
                  <a:tr h="349112">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2</m:t>
                                    </m:r>
                                  </m:sub>
                                </m:sSub>
                              </m:oMath>
                            </m:oMathPara>
                          </a14:m>
                          <a:endParaRPr lang="en-IN" dirty="0"/>
                        </a:p>
                      </a:txBody>
                      <a:tcPr/>
                    </a:tc>
                    <a:tc>
                      <a:txBody>
                        <a:bodyPr/>
                        <a:lstStyle/>
                        <a:p>
                          <a:r>
                            <a:rPr lang="en-IN" dirty="0"/>
                            <a:t>1</a:t>
                          </a:r>
                        </a:p>
                      </a:txBody>
                      <a:tcPr/>
                    </a:tc>
                    <a:tc>
                      <a:txBody>
                        <a:bodyPr/>
                        <a:lstStyle/>
                        <a:p>
                          <a:r>
                            <a:rPr lang="en-IN" dirty="0"/>
                            <a:t>1365</a:t>
                          </a:r>
                        </a:p>
                      </a:txBody>
                      <a:tcPr/>
                    </a:tc>
                    <a:tc>
                      <a:txBody>
                        <a:bodyPr/>
                        <a:lstStyle/>
                        <a:p>
                          <a:r>
                            <a:rPr lang="en-IN" dirty="0"/>
                            <a:t>1365</a:t>
                          </a:r>
                        </a:p>
                      </a:txBody>
                      <a:tcPr/>
                    </a:tc>
                    <a:tc>
                      <a:txBody>
                        <a:bodyPr/>
                        <a:lstStyle/>
                        <a:p>
                          <a:r>
                            <a:rPr lang="en-IN" dirty="0"/>
                            <a:t>1.195</a:t>
                          </a:r>
                        </a:p>
                      </a:txBody>
                      <a:tcPr/>
                    </a:tc>
                    <a:tc>
                      <a:txBody>
                        <a:bodyPr/>
                        <a:lstStyle/>
                        <a:p>
                          <a:r>
                            <a:rPr lang="en-IN" dirty="0"/>
                            <a:t>0.279222</a:t>
                          </a:r>
                        </a:p>
                      </a:txBody>
                      <a:tcPr/>
                    </a:tc>
                    <a:extLst>
                      <a:ext uri="{0D108BD9-81ED-4DB2-BD59-A6C34878D82A}">
                        <a16:rowId xmlns:a16="http://schemas.microsoft.com/office/drawing/2014/main" val="2180675750"/>
                      </a:ext>
                    </a:extLst>
                  </a:tr>
                  <a:tr h="349112">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3</m:t>
                                    </m:r>
                                  </m:sub>
                                </m:sSub>
                              </m:oMath>
                            </m:oMathPara>
                          </a14:m>
                          <a:endParaRPr lang="en-IN" dirty="0"/>
                        </a:p>
                      </a:txBody>
                      <a:tcPr/>
                    </a:tc>
                    <a:tc>
                      <a:txBody>
                        <a:bodyPr/>
                        <a:lstStyle/>
                        <a:p>
                          <a:r>
                            <a:rPr lang="en-IN" dirty="0"/>
                            <a:t>1</a:t>
                          </a:r>
                        </a:p>
                      </a:txBody>
                      <a:tcPr/>
                    </a:tc>
                    <a:tc>
                      <a:txBody>
                        <a:bodyPr/>
                        <a:lstStyle/>
                        <a:p>
                          <a:r>
                            <a:rPr lang="en-IN" dirty="0"/>
                            <a:t>670</a:t>
                          </a:r>
                        </a:p>
                      </a:txBody>
                      <a:tcPr/>
                    </a:tc>
                    <a:tc>
                      <a:txBody>
                        <a:bodyPr/>
                        <a:lstStyle/>
                        <a:p>
                          <a:r>
                            <a:rPr lang="en-IN" dirty="0"/>
                            <a:t>670</a:t>
                          </a:r>
                        </a:p>
                      </a:txBody>
                      <a:tcPr/>
                    </a:tc>
                    <a:tc>
                      <a:txBody>
                        <a:bodyPr/>
                        <a:lstStyle/>
                        <a:p>
                          <a:r>
                            <a:rPr lang="en-IN" dirty="0"/>
                            <a:t>0.587</a:t>
                          </a:r>
                        </a:p>
                      </a:txBody>
                      <a:tcPr/>
                    </a:tc>
                    <a:tc>
                      <a:txBody>
                        <a:bodyPr/>
                        <a:lstStyle/>
                        <a:p>
                          <a:r>
                            <a:rPr lang="en-IN" dirty="0"/>
                            <a:t>0.447063</a:t>
                          </a:r>
                        </a:p>
                      </a:txBody>
                      <a:tcPr/>
                    </a:tc>
                    <a:extLst>
                      <a:ext uri="{0D108BD9-81ED-4DB2-BD59-A6C34878D82A}">
                        <a16:rowId xmlns:a16="http://schemas.microsoft.com/office/drawing/2014/main" val="1698050585"/>
                      </a:ext>
                    </a:extLst>
                  </a:tr>
                  <a:tr h="349112">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6</m:t>
                                    </m:r>
                                  </m:sub>
                                </m:sSub>
                              </m:oMath>
                            </m:oMathPara>
                          </a14:m>
                          <a:endParaRPr lang="en-IN" dirty="0"/>
                        </a:p>
                      </a:txBody>
                      <a:tcPr/>
                    </a:tc>
                    <a:tc>
                      <a:txBody>
                        <a:bodyPr/>
                        <a:lstStyle/>
                        <a:p>
                          <a:r>
                            <a:rPr lang="en-IN" dirty="0"/>
                            <a:t>1</a:t>
                          </a:r>
                        </a:p>
                      </a:txBody>
                      <a:tcPr/>
                    </a:tc>
                    <a:tc>
                      <a:txBody>
                        <a:bodyPr/>
                        <a:lstStyle/>
                        <a:p>
                          <a:r>
                            <a:rPr lang="en-IN" dirty="0"/>
                            <a:t>18887</a:t>
                          </a:r>
                        </a:p>
                      </a:txBody>
                      <a:tcPr/>
                    </a:tc>
                    <a:tc>
                      <a:txBody>
                        <a:bodyPr/>
                        <a:lstStyle/>
                        <a:p>
                          <a:r>
                            <a:rPr lang="en-IN" dirty="0"/>
                            <a:t>18887</a:t>
                          </a:r>
                        </a:p>
                      </a:txBody>
                      <a:tcPr/>
                    </a:tc>
                    <a:tc>
                      <a:txBody>
                        <a:bodyPr/>
                        <a:lstStyle/>
                        <a:p>
                          <a:r>
                            <a:rPr lang="en-IN" dirty="0"/>
                            <a:t>16.535</a:t>
                          </a:r>
                        </a:p>
                      </a:txBody>
                      <a:tcPr/>
                    </a:tc>
                    <a:tc>
                      <a:txBody>
                        <a:bodyPr/>
                        <a:lstStyle/>
                        <a:p>
                          <a:r>
                            <a:rPr lang="en-IN" dirty="0"/>
                            <a:t>0.000159</a:t>
                          </a:r>
                        </a:p>
                      </a:txBody>
                      <a:tcPr/>
                    </a:tc>
                    <a:extLst>
                      <a:ext uri="{0D108BD9-81ED-4DB2-BD59-A6C34878D82A}">
                        <a16:rowId xmlns:a16="http://schemas.microsoft.com/office/drawing/2014/main" val="3022481014"/>
                      </a:ext>
                    </a:extLst>
                  </a:tr>
                  <a:tr h="349112">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9</m:t>
                                    </m:r>
                                  </m:sub>
                                </m:sSub>
                              </m:oMath>
                            </m:oMathPara>
                          </a14:m>
                          <a:endParaRPr lang="en-IN" dirty="0"/>
                        </a:p>
                      </a:txBody>
                      <a:tcPr/>
                    </a:tc>
                    <a:tc>
                      <a:txBody>
                        <a:bodyPr/>
                        <a:lstStyle/>
                        <a:p>
                          <a:r>
                            <a:rPr lang="en-IN" dirty="0"/>
                            <a:t>1</a:t>
                          </a:r>
                        </a:p>
                      </a:txBody>
                      <a:tcPr/>
                    </a:tc>
                    <a:tc>
                      <a:txBody>
                        <a:bodyPr/>
                        <a:lstStyle/>
                        <a:p>
                          <a:r>
                            <a:rPr lang="en-IN" dirty="0"/>
                            <a:t>75047</a:t>
                          </a:r>
                        </a:p>
                      </a:txBody>
                      <a:tcPr/>
                    </a:tc>
                    <a:tc>
                      <a:txBody>
                        <a:bodyPr/>
                        <a:lstStyle/>
                        <a:p>
                          <a:r>
                            <a:rPr lang="en-IN" dirty="0"/>
                            <a:t>75047</a:t>
                          </a:r>
                        </a:p>
                      </a:txBody>
                      <a:tcPr/>
                    </a:tc>
                    <a:tc>
                      <a:txBody>
                        <a:bodyPr/>
                        <a:lstStyle/>
                        <a:p>
                          <a:r>
                            <a:rPr lang="en-IN" dirty="0"/>
                            <a:t>65.702</a:t>
                          </a:r>
                        </a:p>
                      </a:txBody>
                      <a:tcPr/>
                    </a:tc>
                    <a:tc>
                      <a:txBody>
                        <a:bodyPr/>
                        <a:lstStyle/>
                        <a:p>
                          <a:r>
                            <a:rPr lang="en-IN" dirty="0"/>
                            <a:t>7.59e-11</a:t>
                          </a:r>
                        </a:p>
                      </a:txBody>
                      <a:tcPr/>
                    </a:tc>
                    <a:extLst>
                      <a:ext uri="{0D108BD9-81ED-4DB2-BD59-A6C34878D82A}">
                        <a16:rowId xmlns:a16="http://schemas.microsoft.com/office/drawing/2014/main" val="3617965461"/>
                      </a:ext>
                    </a:extLst>
                  </a:tr>
                  <a:tr h="349112">
                    <a:tc>
                      <a:txBody>
                        <a:bodyPr/>
                        <a:lstStyle/>
                        <a:p>
                          <a:pPr algn="ct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14</m:t>
                                    </m:r>
                                  </m:sub>
                                </m:sSub>
                              </m:oMath>
                            </m:oMathPara>
                          </a14:m>
                          <a:endParaRPr lang="en-IN" dirty="0"/>
                        </a:p>
                      </a:txBody>
                      <a:tcPr/>
                    </a:tc>
                    <a:tc>
                      <a:txBody>
                        <a:bodyPr/>
                        <a:lstStyle/>
                        <a:p>
                          <a:r>
                            <a:rPr lang="en-IN" dirty="0"/>
                            <a:t>1</a:t>
                          </a:r>
                        </a:p>
                      </a:txBody>
                      <a:tcPr/>
                    </a:tc>
                    <a:tc>
                      <a:txBody>
                        <a:bodyPr/>
                        <a:lstStyle/>
                        <a:p>
                          <a:r>
                            <a:rPr lang="en-IN" dirty="0"/>
                            <a:t>12533</a:t>
                          </a:r>
                        </a:p>
                      </a:txBody>
                      <a:tcPr/>
                    </a:tc>
                    <a:tc>
                      <a:txBody>
                        <a:bodyPr/>
                        <a:lstStyle/>
                        <a:p>
                          <a:r>
                            <a:rPr lang="en-IN" dirty="0"/>
                            <a:t>12533</a:t>
                          </a:r>
                        </a:p>
                      </a:txBody>
                      <a:tcPr/>
                    </a:tc>
                    <a:tc>
                      <a:txBody>
                        <a:bodyPr/>
                        <a:lstStyle/>
                        <a:p>
                          <a:r>
                            <a:rPr lang="en-IN" dirty="0"/>
                            <a:t>10.972</a:t>
                          </a:r>
                        </a:p>
                      </a:txBody>
                      <a:tcPr/>
                    </a:tc>
                    <a:tc>
                      <a:txBody>
                        <a:bodyPr/>
                        <a:lstStyle/>
                        <a:p>
                          <a:r>
                            <a:rPr lang="en-IN" dirty="0"/>
                            <a:t>0.001671</a:t>
                          </a:r>
                        </a:p>
                      </a:txBody>
                      <a:tcPr/>
                    </a:tc>
                    <a:extLst>
                      <a:ext uri="{0D108BD9-81ED-4DB2-BD59-A6C34878D82A}">
                        <a16:rowId xmlns:a16="http://schemas.microsoft.com/office/drawing/2014/main" val="3499752345"/>
                      </a:ext>
                    </a:extLst>
                  </a:tr>
                  <a:tr h="349112">
                    <a:tc>
                      <a:txBody>
                        <a:bodyPr/>
                        <a:lstStyle/>
                        <a:p>
                          <a:r>
                            <a:rPr lang="en-IN" dirty="0"/>
                            <a:t>Residuals</a:t>
                          </a:r>
                        </a:p>
                      </a:txBody>
                      <a:tcPr/>
                    </a:tc>
                    <a:tc>
                      <a:txBody>
                        <a:bodyPr/>
                        <a:lstStyle/>
                        <a:p>
                          <a:r>
                            <a:rPr lang="en-IN" dirty="0"/>
                            <a:t>53</a:t>
                          </a:r>
                        </a:p>
                      </a:txBody>
                      <a:tcPr/>
                    </a:tc>
                    <a:tc>
                      <a:txBody>
                        <a:bodyPr/>
                        <a:lstStyle/>
                        <a:p>
                          <a:r>
                            <a:rPr lang="en-IN" dirty="0"/>
                            <a:t>60539</a:t>
                          </a:r>
                        </a:p>
                      </a:txBody>
                      <a:tcPr/>
                    </a:tc>
                    <a:tc>
                      <a:txBody>
                        <a:bodyPr/>
                        <a:lstStyle/>
                        <a:p>
                          <a:r>
                            <a:rPr lang="en-IN" dirty="0"/>
                            <a:t>1142</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19952315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27570137"/>
                  </p:ext>
                </p:extLst>
              </p:nvPr>
            </p:nvGraphicFramePr>
            <p:xfrm>
              <a:off x="474654" y="2160589"/>
              <a:ext cx="10306878" cy="2926080"/>
            </p:xfrm>
            <a:graphic>
              <a:graphicData uri="http://schemas.openxmlformats.org/drawingml/2006/table">
                <a:tbl>
                  <a:tblPr firstRow="1" bandRow="1">
                    <a:tableStyleId>{93296810-A885-4BE3-A3E7-6D5BEEA58F35}</a:tableStyleId>
                  </a:tblPr>
                  <a:tblGrid>
                    <a:gridCol w="1717813">
                      <a:extLst>
                        <a:ext uri="{9D8B030D-6E8A-4147-A177-3AD203B41FA5}">
                          <a16:colId xmlns:a16="http://schemas.microsoft.com/office/drawing/2014/main" val="445220013"/>
                        </a:ext>
                      </a:extLst>
                    </a:gridCol>
                    <a:gridCol w="1717813">
                      <a:extLst>
                        <a:ext uri="{9D8B030D-6E8A-4147-A177-3AD203B41FA5}">
                          <a16:colId xmlns:a16="http://schemas.microsoft.com/office/drawing/2014/main" val="4240768579"/>
                        </a:ext>
                      </a:extLst>
                    </a:gridCol>
                    <a:gridCol w="1717813">
                      <a:extLst>
                        <a:ext uri="{9D8B030D-6E8A-4147-A177-3AD203B41FA5}">
                          <a16:colId xmlns:a16="http://schemas.microsoft.com/office/drawing/2014/main" val="4284135277"/>
                        </a:ext>
                      </a:extLst>
                    </a:gridCol>
                    <a:gridCol w="1717813">
                      <a:extLst>
                        <a:ext uri="{9D8B030D-6E8A-4147-A177-3AD203B41FA5}">
                          <a16:colId xmlns:a16="http://schemas.microsoft.com/office/drawing/2014/main" val="420965043"/>
                        </a:ext>
                      </a:extLst>
                    </a:gridCol>
                    <a:gridCol w="1717813">
                      <a:extLst>
                        <a:ext uri="{9D8B030D-6E8A-4147-A177-3AD203B41FA5}">
                          <a16:colId xmlns:a16="http://schemas.microsoft.com/office/drawing/2014/main" val="3302032119"/>
                        </a:ext>
                      </a:extLst>
                    </a:gridCol>
                    <a:gridCol w="1717813">
                      <a:extLst>
                        <a:ext uri="{9D8B030D-6E8A-4147-A177-3AD203B41FA5}">
                          <a16:colId xmlns:a16="http://schemas.microsoft.com/office/drawing/2014/main" val="2366286609"/>
                        </a:ext>
                      </a:extLst>
                    </a:gridCol>
                  </a:tblGrid>
                  <a:tr h="365760">
                    <a:tc>
                      <a:txBody>
                        <a:bodyPr/>
                        <a:lstStyle/>
                        <a:p>
                          <a:r>
                            <a:rPr lang="en-IN" dirty="0"/>
                            <a:t>Parameter</a:t>
                          </a:r>
                        </a:p>
                      </a:txBody>
                      <a:tcPr/>
                    </a:tc>
                    <a:tc>
                      <a:txBody>
                        <a:bodyPr/>
                        <a:lstStyle/>
                        <a:p>
                          <a:r>
                            <a:rPr lang="en-IN" dirty="0" err="1"/>
                            <a:t>Df</a:t>
                          </a:r>
                          <a:endParaRPr lang="en-IN" dirty="0"/>
                        </a:p>
                      </a:txBody>
                      <a:tcPr/>
                    </a:tc>
                    <a:tc>
                      <a:txBody>
                        <a:bodyPr/>
                        <a:lstStyle/>
                        <a:p>
                          <a:r>
                            <a:rPr lang="en-IN" dirty="0"/>
                            <a:t>Sum </a:t>
                          </a:r>
                          <a:r>
                            <a:rPr lang="en-IN" dirty="0" err="1"/>
                            <a:t>Sq</a:t>
                          </a:r>
                          <a:endParaRPr lang="en-IN" dirty="0"/>
                        </a:p>
                      </a:txBody>
                      <a:tcPr/>
                    </a:tc>
                    <a:tc>
                      <a:txBody>
                        <a:bodyPr/>
                        <a:lstStyle/>
                        <a:p>
                          <a:r>
                            <a:rPr lang="en-IN" dirty="0"/>
                            <a:t>Mean </a:t>
                          </a:r>
                          <a:r>
                            <a:rPr lang="en-IN" dirty="0" err="1"/>
                            <a:t>sq</a:t>
                          </a:r>
                          <a:endParaRPr lang="en-IN" dirty="0"/>
                        </a:p>
                      </a:txBody>
                      <a:tcPr/>
                    </a:tc>
                    <a:tc>
                      <a:txBody>
                        <a:bodyPr/>
                        <a:lstStyle/>
                        <a:p>
                          <a:r>
                            <a:rPr lang="en-IN" dirty="0"/>
                            <a:t>F-value</a:t>
                          </a:r>
                        </a:p>
                      </a:txBody>
                      <a:tcPr/>
                    </a:tc>
                    <a:tc>
                      <a:txBody>
                        <a:bodyPr/>
                        <a:lstStyle/>
                        <a:p>
                          <a:r>
                            <a:rPr lang="en-IN" dirty="0" err="1"/>
                            <a:t>Pr</a:t>
                          </a:r>
                          <a:r>
                            <a:rPr lang="en-IN" dirty="0"/>
                            <a:t>(&gt;F)</a:t>
                          </a:r>
                        </a:p>
                      </a:txBody>
                      <a:tcPr/>
                    </a:tc>
                    <a:extLst>
                      <a:ext uri="{0D108BD9-81ED-4DB2-BD59-A6C34878D82A}">
                        <a16:rowId xmlns:a16="http://schemas.microsoft.com/office/drawing/2014/main" val="1379700371"/>
                      </a:ext>
                    </a:extLst>
                  </a:tr>
                  <a:tr h="365760">
                    <a:tc>
                      <a:txBody>
                        <a:bodyPr/>
                        <a:lstStyle/>
                        <a:p>
                          <a:endParaRPr lang="en-US"/>
                        </a:p>
                      </a:txBody>
                      <a:tcPr>
                        <a:blipFill>
                          <a:blip r:embed="rId2"/>
                          <a:stretch>
                            <a:fillRect l="-355" t="-110000" r="-501418" b="-625000"/>
                          </a:stretch>
                        </a:blipFill>
                      </a:tcPr>
                    </a:tc>
                    <a:tc>
                      <a:txBody>
                        <a:bodyPr/>
                        <a:lstStyle/>
                        <a:p>
                          <a:r>
                            <a:rPr lang="en-IN" dirty="0"/>
                            <a:t>1</a:t>
                          </a:r>
                        </a:p>
                      </a:txBody>
                      <a:tcPr/>
                    </a:tc>
                    <a:tc>
                      <a:txBody>
                        <a:bodyPr/>
                        <a:lstStyle/>
                        <a:p>
                          <a:r>
                            <a:rPr lang="en-IN" dirty="0"/>
                            <a:t>59266</a:t>
                          </a:r>
                        </a:p>
                      </a:txBody>
                      <a:tcPr/>
                    </a:tc>
                    <a:tc>
                      <a:txBody>
                        <a:bodyPr/>
                        <a:lstStyle/>
                        <a:p>
                          <a:r>
                            <a:rPr lang="en-IN" dirty="0"/>
                            <a:t>59266</a:t>
                          </a:r>
                        </a:p>
                      </a:txBody>
                      <a:tcPr/>
                    </a:tc>
                    <a:tc>
                      <a:txBody>
                        <a:bodyPr/>
                        <a:lstStyle/>
                        <a:p>
                          <a:r>
                            <a:rPr lang="en-IN" dirty="0"/>
                            <a:t>51.886</a:t>
                          </a:r>
                        </a:p>
                      </a:txBody>
                      <a:tcPr/>
                    </a:tc>
                    <a:tc>
                      <a:txBody>
                        <a:bodyPr/>
                        <a:lstStyle/>
                        <a:p>
                          <a:r>
                            <a:rPr lang="en-IN" dirty="0"/>
                            <a:t>2.12e-09</a:t>
                          </a:r>
                        </a:p>
                      </a:txBody>
                      <a:tcPr/>
                    </a:tc>
                    <a:extLst>
                      <a:ext uri="{0D108BD9-81ED-4DB2-BD59-A6C34878D82A}">
                        <a16:rowId xmlns:a16="http://schemas.microsoft.com/office/drawing/2014/main" val="2727575366"/>
                      </a:ext>
                    </a:extLst>
                  </a:tr>
                  <a:tr h="365760">
                    <a:tc>
                      <a:txBody>
                        <a:bodyPr/>
                        <a:lstStyle/>
                        <a:p>
                          <a:endParaRPr lang="en-US"/>
                        </a:p>
                      </a:txBody>
                      <a:tcPr>
                        <a:blipFill>
                          <a:blip r:embed="rId2"/>
                          <a:stretch>
                            <a:fillRect l="-355" t="-210000" r="-501418" b="-525000"/>
                          </a:stretch>
                        </a:blipFill>
                      </a:tcPr>
                    </a:tc>
                    <a:tc>
                      <a:txBody>
                        <a:bodyPr/>
                        <a:lstStyle/>
                        <a:p>
                          <a:r>
                            <a:rPr lang="en-IN" dirty="0"/>
                            <a:t>1</a:t>
                          </a:r>
                        </a:p>
                      </a:txBody>
                      <a:tcPr/>
                    </a:tc>
                    <a:tc>
                      <a:txBody>
                        <a:bodyPr/>
                        <a:lstStyle/>
                        <a:p>
                          <a:r>
                            <a:rPr lang="en-IN" dirty="0"/>
                            <a:t>1365</a:t>
                          </a:r>
                        </a:p>
                      </a:txBody>
                      <a:tcPr/>
                    </a:tc>
                    <a:tc>
                      <a:txBody>
                        <a:bodyPr/>
                        <a:lstStyle/>
                        <a:p>
                          <a:r>
                            <a:rPr lang="en-IN" dirty="0"/>
                            <a:t>1365</a:t>
                          </a:r>
                        </a:p>
                      </a:txBody>
                      <a:tcPr/>
                    </a:tc>
                    <a:tc>
                      <a:txBody>
                        <a:bodyPr/>
                        <a:lstStyle/>
                        <a:p>
                          <a:r>
                            <a:rPr lang="en-IN" dirty="0"/>
                            <a:t>1.195</a:t>
                          </a:r>
                        </a:p>
                      </a:txBody>
                      <a:tcPr/>
                    </a:tc>
                    <a:tc>
                      <a:txBody>
                        <a:bodyPr/>
                        <a:lstStyle/>
                        <a:p>
                          <a:r>
                            <a:rPr lang="en-IN" dirty="0"/>
                            <a:t>0.279222</a:t>
                          </a:r>
                        </a:p>
                      </a:txBody>
                      <a:tcPr/>
                    </a:tc>
                    <a:extLst>
                      <a:ext uri="{0D108BD9-81ED-4DB2-BD59-A6C34878D82A}">
                        <a16:rowId xmlns:a16="http://schemas.microsoft.com/office/drawing/2014/main" val="2180675750"/>
                      </a:ext>
                    </a:extLst>
                  </a:tr>
                  <a:tr h="365760">
                    <a:tc>
                      <a:txBody>
                        <a:bodyPr/>
                        <a:lstStyle/>
                        <a:p>
                          <a:endParaRPr lang="en-US"/>
                        </a:p>
                      </a:txBody>
                      <a:tcPr>
                        <a:blipFill>
                          <a:blip r:embed="rId2"/>
                          <a:stretch>
                            <a:fillRect l="-355" t="-304918" r="-501418" b="-416393"/>
                          </a:stretch>
                        </a:blipFill>
                      </a:tcPr>
                    </a:tc>
                    <a:tc>
                      <a:txBody>
                        <a:bodyPr/>
                        <a:lstStyle/>
                        <a:p>
                          <a:r>
                            <a:rPr lang="en-IN" dirty="0"/>
                            <a:t>1</a:t>
                          </a:r>
                        </a:p>
                      </a:txBody>
                      <a:tcPr/>
                    </a:tc>
                    <a:tc>
                      <a:txBody>
                        <a:bodyPr/>
                        <a:lstStyle/>
                        <a:p>
                          <a:r>
                            <a:rPr lang="en-IN" dirty="0"/>
                            <a:t>670</a:t>
                          </a:r>
                        </a:p>
                      </a:txBody>
                      <a:tcPr/>
                    </a:tc>
                    <a:tc>
                      <a:txBody>
                        <a:bodyPr/>
                        <a:lstStyle/>
                        <a:p>
                          <a:r>
                            <a:rPr lang="en-IN" dirty="0"/>
                            <a:t>670</a:t>
                          </a:r>
                        </a:p>
                      </a:txBody>
                      <a:tcPr/>
                    </a:tc>
                    <a:tc>
                      <a:txBody>
                        <a:bodyPr/>
                        <a:lstStyle/>
                        <a:p>
                          <a:r>
                            <a:rPr lang="en-IN" dirty="0"/>
                            <a:t>0.587</a:t>
                          </a:r>
                        </a:p>
                      </a:txBody>
                      <a:tcPr/>
                    </a:tc>
                    <a:tc>
                      <a:txBody>
                        <a:bodyPr/>
                        <a:lstStyle/>
                        <a:p>
                          <a:r>
                            <a:rPr lang="en-IN" dirty="0"/>
                            <a:t>0.447063</a:t>
                          </a:r>
                        </a:p>
                      </a:txBody>
                      <a:tcPr/>
                    </a:tc>
                    <a:extLst>
                      <a:ext uri="{0D108BD9-81ED-4DB2-BD59-A6C34878D82A}">
                        <a16:rowId xmlns:a16="http://schemas.microsoft.com/office/drawing/2014/main" val="1698050585"/>
                      </a:ext>
                    </a:extLst>
                  </a:tr>
                  <a:tr h="365760">
                    <a:tc>
                      <a:txBody>
                        <a:bodyPr/>
                        <a:lstStyle/>
                        <a:p>
                          <a:endParaRPr lang="en-US"/>
                        </a:p>
                      </a:txBody>
                      <a:tcPr>
                        <a:blipFill>
                          <a:blip r:embed="rId2"/>
                          <a:stretch>
                            <a:fillRect l="-355" t="-411667" r="-501418" b="-323333"/>
                          </a:stretch>
                        </a:blipFill>
                      </a:tcPr>
                    </a:tc>
                    <a:tc>
                      <a:txBody>
                        <a:bodyPr/>
                        <a:lstStyle/>
                        <a:p>
                          <a:r>
                            <a:rPr lang="en-IN" dirty="0"/>
                            <a:t>1</a:t>
                          </a:r>
                        </a:p>
                      </a:txBody>
                      <a:tcPr/>
                    </a:tc>
                    <a:tc>
                      <a:txBody>
                        <a:bodyPr/>
                        <a:lstStyle/>
                        <a:p>
                          <a:r>
                            <a:rPr lang="en-IN" dirty="0"/>
                            <a:t>18887</a:t>
                          </a:r>
                        </a:p>
                      </a:txBody>
                      <a:tcPr/>
                    </a:tc>
                    <a:tc>
                      <a:txBody>
                        <a:bodyPr/>
                        <a:lstStyle/>
                        <a:p>
                          <a:r>
                            <a:rPr lang="en-IN" dirty="0"/>
                            <a:t>18887</a:t>
                          </a:r>
                        </a:p>
                      </a:txBody>
                      <a:tcPr/>
                    </a:tc>
                    <a:tc>
                      <a:txBody>
                        <a:bodyPr/>
                        <a:lstStyle/>
                        <a:p>
                          <a:r>
                            <a:rPr lang="en-IN" dirty="0"/>
                            <a:t>16.535</a:t>
                          </a:r>
                        </a:p>
                      </a:txBody>
                      <a:tcPr/>
                    </a:tc>
                    <a:tc>
                      <a:txBody>
                        <a:bodyPr/>
                        <a:lstStyle/>
                        <a:p>
                          <a:r>
                            <a:rPr lang="en-IN" dirty="0"/>
                            <a:t>0.000159</a:t>
                          </a:r>
                        </a:p>
                      </a:txBody>
                      <a:tcPr/>
                    </a:tc>
                    <a:extLst>
                      <a:ext uri="{0D108BD9-81ED-4DB2-BD59-A6C34878D82A}">
                        <a16:rowId xmlns:a16="http://schemas.microsoft.com/office/drawing/2014/main" val="3022481014"/>
                      </a:ext>
                    </a:extLst>
                  </a:tr>
                  <a:tr h="365760">
                    <a:tc>
                      <a:txBody>
                        <a:bodyPr/>
                        <a:lstStyle/>
                        <a:p>
                          <a:endParaRPr lang="en-US"/>
                        </a:p>
                      </a:txBody>
                      <a:tcPr>
                        <a:blipFill>
                          <a:blip r:embed="rId2"/>
                          <a:stretch>
                            <a:fillRect l="-355" t="-511667" r="-501418" b="-223333"/>
                          </a:stretch>
                        </a:blipFill>
                      </a:tcPr>
                    </a:tc>
                    <a:tc>
                      <a:txBody>
                        <a:bodyPr/>
                        <a:lstStyle/>
                        <a:p>
                          <a:r>
                            <a:rPr lang="en-IN" dirty="0"/>
                            <a:t>1</a:t>
                          </a:r>
                        </a:p>
                      </a:txBody>
                      <a:tcPr/>
                    </a:tc>
                    <a:tc>
                      <a:txBody>
                        <a:bodyPr/>
                        <a:lstStyle/>
                        <a:p>
                          <a:r>
                            <a:rPr lang="en-IN" dirty="0"/>
                            <a:t>75047</a:t>
                          </a:r>
                        </a:p>
                      </a:txBody>
                      <a:tcPr/>
                    </a:tc>
                    <a:tc>
                      <a:txBody>
                        <a:bodyPr/>
                        <a:lstStyle/>
                        <a:p>
                          <a:r>
                            <a:rPr lang="en-IN" dirty="0"/>
                            <a:t>75047</a:t>
                          </a:r>
                        </a:p>
                      </a:txBody>
                      <a:tcPr/>
                    </a:tc>
                    <a:tc>
                      <a:txBody>
                        <a:bodyPr/>
                        <a:lstStyle/>
                        <a:p>
                          <a:r>
                            <a:rPr lang="en-IN" dirty="0"/>
                            <a:t>65.702</a:t>
                          </a:r>
                        </a:p>
                      </a:txBody>
                      <a:tcPr/>
                    </a:tc>
                    <a:tc>
                      <a:txBody>
                        <a:bodyPr/>
                        <a:lstStyle/>
                        <a:p>
                          <a:r>
                            <a:rPr lang="en-IN" dirty="0"/>
                            <a:t>7.59e-11</a:t>
                          </a:r>
                        </a:p>
                      </a:txBody>
                      <a:tcPr/>
                    </a:tc>
                    <a:extLst>
                      <a:ext uri="{0D108BD9-81ED-4DB2-BD59-A6C34878D82A}">
                        <a16:rowId xmlns:a16="http://schemas.microsoft.com/office/drawing/2014/main" val="3617965461"/>
                      </a:ext>
                    </a:extLst>
                  </a:tr>
                  <a:tr h="365760">
                    <a:tc>
                      <a:txBody>
                        <a:bodyPr/>
                        <a:lstStyle/>
                        <a:p>
                          <a:endParaRPr lang="en-US"/>
                        </a:p>
                      </a:txBody>
                      <a:tcPr>
                        <a:blipFill>
                          <a:blip r:embed="rId2"/>
                          <a:stretch>
                            <a:fillRect l="-355" t="-611667" r="-501418" b="-123333"/>
                          </a:stretch>
                        </a:blipFill>
                      </a:tcPr>
                    </a:tc>
                    <a:tc>
                      <a:txBody>
                        <a:bodyPr/>
                        <a:lstStyle/>
                        <a:p>
                          <a:r>
                            <a:rPr lang="en-IN" dirty="0"/>
                            <a:t>1</a:t>
                          </a:r>
                        </a:p>
                      </a:txBody>
                      <a:tcPr/>
                    </a:tc>
                    <a:tc>
                      <a:txBody>
                        <a:bodyPr/>
                        <a:lstStyle/>
                        <a:p>
                          <a:r>
                            <a:rPr lang="en-IN" dirty="0"/>
                            <a:t>12533</a:t>
                          </a:r>
                        </a:p>
                      </a:txBody>
                      <a:tcPr/>
                    </a:tc>
                    <a:tc>
                      <a:txBody>
                        <a:bodyPr/>
                        <a:lstStyle/>
                        <a:p>
                          <a:r>
                            <a:rPr lang="en-IN" dirty="0"/>
                            <a:t>12533</a:t>
                          </a:r>
                        </a:p>
                      </a:txBody>
                      <a:tcPr/>
                    </a:tc>
                    <a:tc>
                      <a:txBody>
                        <a:bodyPr/>
                        <a:lstStyle/>
                        <a:p>
                          <a:r>
                            <a:rPr lang="en-IN" dirty="0"/>
                            <a:t>10.972</a:t>
                          </a:r>
                        </a:p>
                      </a:txBody>
                      <a:tcPr/>
                    </a:tc>
                    <a:tc>
                      <a:txBody>
                        <a:bodyPr/>
                        <a:lstStyle/>
                        <a:p>
                          <a:r>
                            <a:rPr lang="en-IN" dirty="0"/>
                            <a:t>0.001671</a:t>
                          </a:r>
                        </a:p>
                      </a:txBody>
                      <a:tcPr/>
                    </a:tc>
                    <a:extLst>
                      <a:ext uri="{0D108BD9-81ED-4DB2-BD59-A6C34878D82A}">
                        <a16:rowId xmlns:a16="http://schemas.microsoft.com/office/drawing/2014/main" val="3499752345"/>
                      </a:ext>
                    </a:extLst>
                  </a:tr>
                  <a:tr h="365760">
                    <a:tc>
                      <a:txBody>
                        <a:bodyPr/>
                        <a:lstStyle/>
                        <a:p>
                          <a:r>
                            <a:rPr lang="en-IN" dirty="0"/>
                            <a:t>Residuals</a:t>
                          </a:r>
                        </a:p>
                      </a:txBody>
                      <a:tcPr/>
                    </a:tc>
                    <a:tc>
                      <a:txBody>
                        <a:bodyPr/>
                        <a:lstStyle/>
                        <a:p>
                          <a:r>
                            <a:rPr lang="en-IN" dirty="0"/>
                            <a:t>53</a:t>
                          </a:r>
                        </a:p>
                      </a:txBody>
                      <a:tcPr/>
                    </a:tc>
                    <a:tc>
                      <a:txBody>
                        <a:bodyPr/>
                        <a:lstStyle/>
                        <a:p>
                          <a:r>
                            <a:rPr lang="en-IN" dirty="0"/>
                            <a:t>60539</a:t>
                          </a:r>
                        </a:p>
                      </a:txBody>
                      <a:tcPr/>
                    </a:tc>
                    <a:tc>
                      <a:txBody>
                        <a:bodyPr/>
                        <a:lstStyle/>
                        <a:p>
                          <a:r>
                            <a:rPr lang="en-IN" dirty="0"/>
                            <a:t>1142</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199523156"/>
                      </a:ext>
                    </a:extLst>
                  </a:tr>
                </a:tbl>
              </a:graphicData>
            </a:graphic>
          </p:graphicFrame>
        </mc:Fallback>
      </mc:AlternateContent>
    </p:spTree>
    <p:extLst>
      <p:ext uri="{BB962C8B-B14F-4D97-AF65-F5344CB8AC3E}">
        <p14:creationId xmlns:p14="http://schemas.microsoft.com/office/powerpoint/2010/main" val="4168213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AAE6-57A2-4E01-B28F-96071A814F55}"/>
              </a:ext>
            </a:extLst>
          </p:cNvPr>
          <p:cNvSpPr>
            <a:spLocks noGrp="1"/>
          </p:cNvSpPr>
          <p:nvPr>
            <p:ph type="title"/>
          </p:nvPr>
        </p:nvSpPr>
        <p:spPr/>
        <p:txBody>
          <a:bodyPr>
            <a:normAutofit fontScale="90000"/>
          </a:bodyPr>
          <a:lstStyle/>
          <a:p>
            <a:r>
              <a:rPr lang="en-IN" sz="3600" b="1" u="sng" dirty="0"/>
              <a:t>Evaluation of the Final </a:t>
            </a:r>
            <a:r>
              <a:rPr lang="en-IN" b="1" u="sng" dirty="0"/>
              <a:t>M</a:t>
            </a:r>
            <a:r>
              <a:rPr lang="en-IN" sz="3600" b="1" u="sng" dirty="0"/>
              <a:t>odel : </a:t>
            </a:r>
            <a:br>
              <a:rPr lang="en-IN" sz="3600" b="1" u="sng" dirty="0"/>
            </a:br>
            <a:br>
              <a:rPr lang="en-IN" sz="3600" b="1" u="sng" dirty="0"/>
            </a:br>
            <a:r>
              <a:rPr lang="en-IN" sz="3100" dirty="0">
                <a:solidFill>
                  <a:srgbClr val="FF0000"/>
                </a:solidFill>
              </a:rPr>
              <a:t>the PRESS Statistic:</a:t>
            </a:r>
            <a:br>
              <a:rPr lang="en-IN" sz="3600" b="1" u="sng"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D13F9A-D45B-424B-B8C2-507A6845964B}"/>
                  </a:ext>
                </a:extLst>
              </p:cNvPr>
              <p:cNvSpPr>
                <a:spLocks noGrp="1"/>
              </p:cNvSpPr>
              <p:nvPr>
                <p:ph idx="1"/>
              </p:nvPr>
            </p:nvSpPr>
            <p:spPr/>
            <p:txBody>
              <a:bodyPr/>
              <a:lstStyle/>
              <a:p>
                <a:r>
                  <a:rPr lang="en-IN" sz="1800" dirty="0"/>
                  <a:t>The PRESS statistic is given by </a:t>
                </a:r>
                <a14:m>
                  <m:oMath xmlns:m="http://schemas.openxmlformats.org/officeDocument/2006/math">
                    <m:r>
                      <a:rPr lang="en-IN" sz="1800" i="1">
                        <a:latin typeface="Cambria Math" panose="02040503050406030204" pitchFamily="18" charset="0"/>
                      </a:rPr>
                      <m:t>𝑃𝑅𝐸𝑆𝑆</m:t>
                    </m:r>
                    <m:r>
                      <a:rPr lang="en-IN" sz="1800" i="1">
                        <a:latin typeface="Cambria Math" panose="02040503050406030204" pitchFamily="18" charset="0"/>
                      </a:rPr>
                      <m:t>=</m:t>
                    </m:r>
                    <m:nary>
                      <m:naryPr>
                        <m:chr m:val="∑"/>
                        <m:limLoc m:val="undOvr"/>
                        <m:ctrlPr>
                          <a:rPr lang="en-IN" sz="1800" i="1" smtClean="0">
                            <a:latin typeface="Cambria Math" panose="02040503050406030204" pitchFamily="18" charset="0"/>
                          </a:rPr>
                        </m:ctrlPr>
                      </m:naryPr>
                      <m:sub>
                        <m: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𝑛</m:t>
                        </m:r>
                      </m:sup>
                      <m:e>
                        <m:sSup>
                          <m:sSupPr>
                            <m:ctrlPr>
                              <a:rPr lang="en-US" sz="1800" b="0" i="1" smtClean="0">
                                <a:latin typeface="Cambria Math" panose="02040503050406030204" pitchFamily="18" charset="0"/>
                              </a:rPr>
                            </m:ctrlPr>
                          </m:sSupPr>
                          <m:e>
                            <m:d>
                              <m:dPr>
                                <m:ctrlPr>
                                  <a:rPr lang="en-IN" sz="1800" i="1">
                                    <a:latin typeface="Cambria Math" panose="02040503050406030204" pitchFamily="18" charset="0"/>
                                  </a:rPr>
                                </m:ctrlPr>
                              </m:dPr>
                              <m:e>
                                <m:f>
                                  <m:fPr>
                                    <m:ctrlPr>
                                      <a:rPr lang="en-IN" i="1">
                                        <a:latin typeface="Cambria Math" panose="02040503050406030204" pitchFamily="18" charset="0"/>
                                      </a:rPr>
                                    </m:ctrlPr>
                                  </m:fPr>
                                  <m:num>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𝜖</m:t>
                                            </m:r>
                                          </m:e>
                                          <m:sub>
                                            <m:r>
                                              <a:rPr lang="en-IN" i="1">
                                                <a:latin typeface="Cambria Math" panose="02040503050406030204" pitchFamily="18" charset="0"/>
                                              </a:rPr>
                                              <m:t>𝑖</m:t>
                                            </m:r>
                                          </m:sub>
                                        </m:sSub>
                                      </m:e>
                                    </m:acc>
                                  </m:num>
                                  <m:den>
                                    <m:r>
                                      <a:rPr lang="en-IN" i="1">
                                        <a:latin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𝑖𝑖</m:t>
                                        </m:r>
                                      </m:sub>
                                    </m:sSub>
                                  </m:den>
                                </m:f>
                              </m:e>
                            </m:d>
                          </m:e>
                          <m:sup>
                            <m:r>
                              <a:rPr lang="en-US" b="0" i="1" smtClean="0">
                                <a:latin typeface="Cambria Math" panose="02040503050406030204" pitchFamily="18" charset="0"/>
                              </a:rPr>
                              <m:t>2</m:t>
                            </m:r>
                          </m:sup>
                        </m:sSup>
                      </m:e>
                    </m:nary>
                    <m:r>
                      <a:rPr lang="en-IN" sz="1800" b="0" i="0" smtClean="0">
                        <a:latin typeface="Cambria Math" panose="02040503050406030204" pitchFamily="18" charset="0"/>
                      </a:rPr>
                      <m:t>, </m:t>
                    </m:r>
                  </m:oMath>
                </a14:m>
                <a:r>
                  <a:rPr lang="en-IN" sz="1800" dirty="0"/>
                  <a:t>where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𝑖𝑖</m:t>
                        </m:r>
                      </m:sub>
                    </m:sSub>
                  </m:oMath>
                </a14:m>
                <a:r>
                  <a:rPr lang="en-IN" sz="1800" dirty="0"/>
                  <a:t> is the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𝑖</m:t>
                        </m:r>
                      </m:e>
                      <m:sup>
                        <m:r>
                          <a:rPr lang="en-US" sz="1800" b="0" i="1" smtClean="0">
                            <a:latin typeface="Cambria Math" panose="02040503050406030204" pitchFamily="18" charset="0"/>
                          </a:rPr>
                          <m:t>𝑡h</m:t>
                        </m:r>
                      </m:sup>
                    </m:sSup>
                  </m:oMath>
                </a14:m>
                <a:r>
                  <a:rPr lang="en-IN" sz="1800" dirty="0"/>
                  <a:t> diagonal element of the matrix </a:t>
                </a:r>
                <a14:m>
                  <m:oMath xmlns:m="http://schemas.openxmlformats.org/officeDocument/2006/math">
                    <m:r>
                      <a:rPr lang="en-IN" sz="1800" i="1">
                        <a:latin typeface="Cambria Math" panose="02040503050406030204" pitchFamily="18" charset="0"/>
                      </a:rPr>
                      <m:t>𝐻</m:t>
                    </m:r>
                    <m:r>
                      <a:rPr lang="en-IN" sz="1800" i="1">
                        <a:latin typeface="Cambria Math" panose="02040503050406030204" pitchFamily="18" charset="0"/>
                      </a:rPr>
                      <m:t>=</m:t>
                    </m:r>
                    <m:r>
                      <a:rPr lang="en-IN" sz="1800" i="1">
                        <a:latin typeface="Cambria Math" panose="02040503050406030204" pitchFamily="18" charset="0"/>
                      </a:rPr>
                      <m:t>𝑋</m:t>
                    </m:r>
                    <m:r>
                      <a:rPr lang="en-IN"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𝑋</m:t>
                        </m:r>
                      </m:e>
                      <m:sup>
                        <m:r>
                          <a:rPr lang="en-IN" sz="1800" i="1">
                            <a:latin typeface="Cambria Math" panose="02040503050406030204" pitchFamily="18" charset="0"/>
                          </a:rPr>
                          <m:t>′</m:t>
                        </m:r>
                      </m:sup>
                    </m:sSup>
                    <m:r>
                      <a:rPr lang="en-IN" sz="1800" i="1">
                        <a:latin typeface="Cambria Math" panose="02040503050406030204" pitchFamily="18" charset="0"/>
                      </a:rPr>
                      <m:t>𝑋</m:t>
                    </m:r>
                    <m:sSup>
                      <m:sSupPr>
                        <m:ctrlPr>
                          <a:rPr lang="en-IN" sz="1800" i="1">
                            <a:latin typeface="Cambria Math" panose="02040503050406030204" pitchFamily="18" charset="0"/>
                          </a:rPr>
                        </m:ctrlPr>
                      </m:sSupPr>
                      <m:e>
                        <m:r>
                          <a:rPr lang="en-IN" sz="1800" i="1">
                            <a:latin typeface="Cambria Math" panose="02040503050406030204" pitchFamily="18" charset="0"/>
                          </a:rPr>
                          <m:t>)</m:t>
                        </m:r>
                      </m:e>
                      <m:sup>
                        <m:r>
                          <a:rPr lang="en-IN" sz="1800" i="1">
                            <a:latin typeface="Cambria Math" panose="02040503050406030204" pitchFamily="18" charset="0"/>
                          </a:rPr>
                          <m:t>−1</m:t>
                        </m:r>
                      </m:sup>
                    </m:sSup>
                    <m:sSup>
                      <m:sSupPr>
                        <m:ctrlPr>
                          <a:rPr lang="en-IN" sz="1800" i="1">
                            <a:latin typeface="Cambria Math" panose="02040503050406030204" pitchFamily="18" charset="0"/>
                          </a:rPr>
                        </m:ctrlPr>
                      </m:sSupPr>
                      <m:e>
                        <m:r>
                          <a:rPr lang="en-IN" sz="1800" i="1">
                            <a:latin typeface="Cambria Math" panose="02040503050406030204" pitchFamily="18" charset="0"/>
                          </a:rPr>
                          <m:t>𝑋</m:t>
                        </m:r>
                      </m:e>
                      <m:sup>
                        <m:r>
                          <a:rPr lang="en-IN" sz="1800" i="1">
                            <a:latin typeface="Cambria Math" panose="02040503050406030204" pitchFamily="18" charset="0"/>
                          </a:rPr>
                          <m:t>′</m:t>
                        </m:r>
                      </m:sup>
                    </m:sSup>
                  </m:oMath>
                </a14:m>
                <a:r>
                  <a:rPr lang="en-IN" sz="1800" dirty="0"/>
                  <a:t>. Then the </a:t>
                </a:r>
                <a14:m>
                  <m:oMath xmlns:m="http://schemas.openxmlformats.org/officeDocument/2006/math">
                    <m:sSup>
                      <m:sSupPr>
                        <m:ctrlPr>
                          <a:rPr lang="en-IN" sz="1800" i="1" dirty="0" smtClean="0">
                            <a:latin typeface="Cambria Math" panose="02040503050406030204" pitchFamily="18" charset="0"/>
                          </a:rPr>
                        </m:ctrlPr>
                      </m:sSupPr>
                      <m:e>
                        <m:r>
                          <a:rPr lang="en-IN" sz="1800" i="1" dirty="0" smtClean="0">
                            <a:latin typeface="Cambria Math" panose="02040503050406030204" pitchFamily="18" charset="0"/>
                          </a:rPr>
                          <m:t>𝑅</m:t>
                        </m:r>
                      </m:e>
                      <m:sup>
                        <m:r>
                          <a:rPr lang="en-IN" sz="1800" i="1" dirty="0" smtClean="0">
                            <a:latin typeface="Cambria Math" panose="02040503050406030204" pitchFamily="18" charset="0"/>
                          </a:rPr>
                          <m:t>2</m:t>
                        </m:r>
                      </m:sup>
                    </m:sSup>
                  </m:oMath>
                </a14:m>
                <a:r>
                  <a:rPr lang="en-IN" sz="1800" dirty="0"/>
                  <a:t> for prediction based on the PRESS statistic is given by </a:t>
                </a:r>
                <a14:m>
                  <m:oMath xmlns:m="http://schemas.openxmlformats.org/officeDocument/2006/math">
                    <m:sSubSup>
                      <m:sSubSupPr>
                        <m:ctrlPr>
                          <a:rPr lang="en-IN" sz="1800" i="1">
                            <a:latin typeface="Cambria Math" panose="02040503050406030204" pitchFamily="18" charset="0"/>
                          </a:rPr>
                        </m:ctrlPr>
                      </m:sSubSupPr>
                      <m:e>
                        <m:r>
                          <a:rPr lang="en-IN" sz="1800" i="1">
                            <a:latin typeface="Cambria Math" panose="02040503050406030204" pitchFamily="18" charset="0"/>
                          </a:rPr>
                          <m:t>𝑅</m:t>
                        </m:r>
                      </m:e>
                      <m:sub>
                        <m:r>
                          <a:rPr lang="en-IN" sz="1800" i="1">
                            <a:latin typeface="Cambria Math" panose="02040503050406030204" pitchFamily="18" charset="0"/>
                          </a:rPr>
                          <m:t>𝑃𝑅𝐸𝐷</m:t>
                        </m:r>
                      </m:sub>
                      <m:sup>
                        <m:r>
                          <a:rPr lang="en-IN" sz="1800" i="1">
                            <a:latin typeface="Cambria Math" panose="02040503050406030204" pitchFamily="18" charset="0"/>
                          </a:rPr>
                          <m:t>2</m:t>
                        </m:r>
                      </m:sup>
                    </m:sSubSup>
                    <m:r>
                      <a:rPr lang="en-IN" sz="1800" i="1">
                        <a:latin typeface="Cambria Math" panose="02040503050406030204" pitchFamily="18" charset="0"/>
                      </a:rPr>
                      <m:t>=1−</m:t>
                    </m:r>
                    <m:f>
                      <m:fPr>
                        <m:ctrlPr>
                          <a:rPr lang="en-IN" sz="1800" i="1">
                            <a:latin typeface="Cambria Math" panose="02040503050406030204" pitchFamily="18" charset="0"/>
                          </a:rPr>
                        </m:ctrlPr>
                      </m:fPr>
                      <m:num>
                        <m:r>
                          <a:rPr lang="en-IN" sz="1800" i="1">
                            <a:latin typeface="Cambria Math" panose="02040503050406030204" pitchFamily="18" charset="0"/>
                          </a:rPr>
                          <m:t>𝑃𝑅𝐸𝑆𝑆</m:t>
                        </m:r>
                      </m:num>
                      <m:den>
                        <m:r>
                          <a:rPr lang="en-IN" sz="1800" i="1">
                            <a:latin typeface="Cambria Math" panose="02040503050406030204" pitchFamily="18" charset="0"/>
                          </a:rPr>
                          <m:t>𝑆𝑆𝑇</m:t>
                        </m:r>
                      </m:den>
                    </m:f>
                  </m:oMath>
                </a14:m>
                <a:r>
                  <a:rPr lang="en-IN" sz="1800" dirty="0"/>
                  <a:t>. So a model with small PRESS statistic value is desired to maximized </a:t>
                </a:r>
                <a14:m>
                  <m:oMath xmlns:m="http://schemas.openxmlformats.org/officeDocument/2006/math">
                    <m:sSubSup>
                      <m:sSubSupPr>
                        <m:ctrlPr>
                          <a:rPr lang="en-IN" sz="1800" i="1">
                            <a:latin typeface="Cambria Math" panose="02040503050406030204" pitchFamily="18" charset="0"/>
                          </a:rPr>
                        </m:ctrlPr>
                      </m:sSubSupPr>
                      <m:e>
                        <m:r>
                          <a:rPr lang="en-IN" sz="1800" i="1">
                            <a:latin typeface="Cambria Math" panose="02040503050406030204" pitchFamily="18" charset="0"/>
                          </a:rPr>
                          <m:t>𝑅</m:t>
                        </m:r>
                      </m:e>
                      <m:sub>
                        <m:r>
                          <a:rPr lang="en-IN" sz="1800" i="1">
                            <a:latin typeface="Cambria Math" panose="02040503050406030204" pitchFamily="18" charset="0"/>
                          </a:rPr>
                          <m:t>𝑃𝑅𝐸𝐷</m:t>
                        </m:r>
                      </m:sub>
                      <m:sup>
                        <m:r>
                          <a:rPr lang="en-IN" sz="1800" i="1">
                            <a:latin typeface="Cambria Math" panose="02040503050406030204" pitchFamily="18" charset="0"/>
                          </a:rPr>
                          <m:t>2</m:t>
                        </m:r>
                      </m:sup>
                    </m:sSubSup>
                  </m:oMath>
                </a14:m>
                <a:r>
                  <a:rPr lang="en-IN" sz="1800" dirty="0"/>
                  <a:t>.</a:t>
                </a:r>
              </a:p>
              <a:p>
                <a:pPr marL="0" indent="0">
                  <a:buNone/>
                </a:pPr>
                <a:r>
                  <a:rPr lang="en-IN" sz="1800" dirty="0"/>
                  <a:t>      In our model the value of the PRESS statistic is 72051.9 and the value of </a:t>
                </a:r>
                <a14:m>
                  <m:oMath xmlns:m="http://schemas.openxmlformats.org/officeDocument/2006/math">
                    <m:sSubSup>
                      <m:sSubSupPr>
                        <m:ctrlPr>
                          <a:rPr lang="en-IN" sz="1800" i="1">
                            <a:latin typeface="Cambria Math" panose="02040503050406030204" pitchFamily="18" charset="0"/>
                          </a:rPr>
                        </m:ctrlPr>
                      </m:sSubSupPr>
                      <m:e>
                        <m:r>
                          <a:rPr lang="en-IN" sz="1800" i="1">
                            <a:latin typeface="Cambria Math" panose="02040503050406030204" pitchFamily="18" charset="0"/>
                          </a:rPr>
                          <m:t>𝑅</m:t>
                        </m:r>
                      </m:e>
                      <m:sub>
                        <m:r>
                          <a:rPr lang="en-IN" sz="1800" i="1">
                            <a:latin typeface="Cambria Math" panose="02040503050406030204" pitchFamily="18" charset="0"/>
                          </a:rPr>
                          <m:t>𝑃𝑅𝐸𝐷</m:t>
                        </m:r>
                      </m:sub>
                      <m:sup>
                        <m:r>
                          <a:rPr lang="en-IN" sz="1800" i="1">
                            <a:latin typeface="Cambria Math" panose="02040503050406030204" pitchFamily="18" charset="0"/>
                          </a:rPr>
                          <m:t>2</m:t>
                        </m:r>
                      </m:sup>
                    </m:sSubSup>
                  </m:oMath>
                </a14:m>
                <a:r>
                  <a:rPr lang="en-IN" sz="1800" dirty="0"/>
                  <a:t> is 0.6844. Therefore, we can expect this model to explain about 68% of the variability in predicting new observations, as compared to the approximately 73% of the variability in the original data explained by the least-square fit.</a:t>
                </a:r>
              </a:p>
              <a:p>
                <a:pPr marL="0" indent="0">
                  <a:buNone/>
                </a:pPr>
                <a:endParaRPr lang="en-IN" sz="1800" dirty="0"/>
              </a:p>
              <a:p>
                <a:endParaRPr lang="en-IN" dirty="0"/>
              </a:p>
            </p:txBody>
          </p:sp>
        </mc:Choice>
        <mc:Fallback xmlns="">
          <p:sp>
            <p:nvSpPr>
              <p:cNvPr id="3" name="Content Placeholder 2">
                <a:extLst>
                  <a:ext uri="{FF2B5EF4-FFF2-40B4-BE49-F238E27FC236}">
                    <a16:creationId xmlns:a16="http://schemas.microsoft.com/office/drawing/2014/main" id="{85D13F9A-D45B-424B-B8C2-507A6845964B}"/>
                  </a:ext>
                </a:extLst>
              </p:cNvPr>
              <p:cNvSpPr>
                <a:spLocks noGrp="1" noRot="1" noChangeAspect="1" noMove="1" noResize="1" noEditPoints="1" noAdjustHandles="1" noChangeArrowheads="1" noChangeShapeType="1" noTextEdit="1"/>
              </p:cNvSpPr>
              <p:nvPr>
                <p:ph idx="1"/>
              </p:nvPr>
            </p:nvSpPr>
            <p:spPr>
              <a:blipFill>
                <a:blip r:embed="rId2"/>
                <a:stretch>
                  <a:fillRect l="-567" r="-1348"/>
                </a:stretch>
              </a:blipFill>
            </p:spPr>
            <p:txBody>
              <a:bodyPr/>
              <a:lstStyle/>
              <a:p>
                <a:r>
                  <a:rPr lang="en-IN">
                    <a:noFill/>
                  </a:rPr>
                  <a:t> </a:t>
                </a:r>
              </a:p>
            </p:txBody>
          </p:sp>
        </mc:Fallback>
      </mc:AlternateContent>
    </p:spTree>
    <p:extLst>
      <p:ext uri="{BB962C8B-B14F-4D97-AF65-F5344CB8AC3E}">
        <p14:creationId xmlns:p14="http://schemas.microsoft.com/office/powerpoint/2010/main" val="825772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normAutofit/>
          </a:bodyPr>
          <a:lstStyle/>
          <a:p>
            <a:r>
              <a:rPr lang="en-US" sz="1800" dirty="0"/>
              <a:t>Based on the final model we can conclude that,</a:t>
            </a:r>
          </a:p>
          <a:p>
            <a:pPr marL="514350" indent="-514350">
              <a:buFont typeface="+mj-lt"/>
              <a:buAutoNum type="arabicPeriod"/>
            </a:pPr>
            <a:r>
              <a:rPr lang="en-US" sz="1800" dirty="0"/>
              <a:t> Average annual precipitation</a:t>
            </a:r>
          </a:p>
          <a:p>
            <a:pPr marL="514350" indent="-514350">
              <a:buFont typeface="+mj-lt"/>
              <a:buAutoNum type="arabicPeriod"/>
            </a:pPr>
            <a:r>
              <a:rPr lang="en-US" sz="1800" dirty="0"/>
              <a:t>Average temperature in January and July</a:t>
            </a:r>
          </a:p>
          <a:p>
            <a:pPr marL="514350" indent="-514350">
              <a:buFont typeface="+mj-lt"/>
              <a:buAutoNum type="arabicPeriod"/>
            </a:pPr>
            <a:r>
              <a:rPr lang="en-IN" sz="1800" dirty="0"/>
              <a:t>Median School years completed</a:t>
            </a:r>
          </a:p>
          <a:p>
            <a:pPr marL="514350" indent="-514350">
              <a:buFont typeface="+mj-lt"/>
              <a:buAutoNum type="arabicPeriod"/>
            </a:pPr>
            <a:r>
              <a:rPr lang="en-US" sz="1800" dirty="0"/>
              <a:t>Percentage of non-white population in urbanized area</a:t>
            </a:r>
          </a:p>
          <a:p>
            <a:pPr marL="514350" indent="-514350">
              <a:buFont typeface="+mj-lt"/>
              <a:buAutoNum type="arabicPeriod"/>
            </a:pPr>
            <a:r>
              <a:rPr lang="en-IN" sz="1800" dirty="0"/>
              <a:t>Relative pollution potential of SO</a:t>
            </a:r>
            <a:r>
              <a:rPr lang="en-IN" sz="1800" baseline="-25000" dirty="0"/>
              <a:t>2</a:t>
            </a:r>
          </a:p>
          <a:p>
            <a:pPr marL="0" indent="0">
              <a:buNone/>
            </a:pPr>
            <a:r>
              <a:rPr lang="en-US" baseline="-25000" dirty="0"/>
              <a:t>has significant linear effect in predicting the mortality rate of the persons living in that area. Moreover it is quite natural that this socio economic factors will surely affect the life of a person in a linear fashion.</a:t>
            </a:r>
          </a:p>
          <a:p>
            <a:pPr marL="0" indent="0">
              <a:buNone/>
            </a:pPr>
            <a:r>
              <a:rPr lang="en-US" baseline="-25000" dirty="0"/>
              <a:t> For example if annual precipitation is on the higher side then the area will be more homogenous place to live in but excess or lower rainfall will make lifestyle harder thus affecting lives. Same is true for the temperature or the pollution level in the air. So based on our study we could predict the age adjusted mortality rate given the factors with an accuracy of nearly 68%.</a:t>
            </a:r>
            <a:endParaRPr lang="en-IN" baseline="-25000" dirty="0"/>
          </a:p>
        </p:txBody>
      </p:sp>
    </p:spTree>
    <p:extLst>
      <p:ext uri="{BB962C8B-B14F-4D97-AF65-F5344CB8AC3E}">
        <p14:creationId xmlns:p14="http://schemas.microsoft.com/office/powerpoint/2010/main" val="2479954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u="sng" dirty="0">
                <a:effectLst>
                  <a:outerShdw blurRad="38100" dist="38100" dir="2700000" algn="tl">
                    <a:srgbClr val="000000">
                      <a:alpha val="43137"/>
                    </a:srgbClr>
                  </a:outerShdw>
                </a:effectLst>
              </a:rPr>
              <a:t>REFERENCE</a:t>
            </a:r>
          </a:p>
        </p:txBody>
      </p:sp>
      <p:sp>
        <p:nvSpPr>
          <p:cNvPr id="3" name="Content Placeholder 2"/>
          <p:cNvSpPr>
            <a:spLocks noGrp="1"/>
          </p:cNvSpPr>
          <p:nvPr>
            <p:ph idx="1"/>
          </p:nvPr>
        </p:nvSpPr>
        <p:spPr/>
        <p:txBody>
          <a:bodyPr>
            <a:normAutofit/>
          </a:bodyPr>
          <a:lstStyle/>
          <a:p>
            <a:pPr marL="0" indent="0">
              <a:buNone/>
            </a:pPr>
            <a:r>
              <a:rPr lang="en-IN" sz="2000" dirty="0"/>
              <a:t>1. Introduction to linear regression analysis by Douglas c. Montgomery,  Elizbeth A . </a:t>
            </a:r>
            <a:r>
              <a:rPr lang="en-IN" sz="2000" dirty="0" err="1"/>
              <a:t>peck,G</a:t>
            </a:r>
            <a:r>
              <a:rPr lang="en-IN" sz="2000" dirty="0"/>
              <a:t>. Geoffrey vining.</a:t>
            </a:r>
          </a:p>
          <a:p>
            <a:pPr marL="0" indent="0">
              <a:buNone/>
            </a:pPr>
            <a:r>
              <a:rPr lang="en-IN" sz="2000" dirty="0"/>
              <a:t>2. Class Notes by </a:t>
            </a:r>
            <a:r>
              <a:rPr lang="en-IN" sz="2000" dirty="0" err="1"/>
              <a:t>Prof.</a:t>
            </a:r>
            <a:r>
              <a:rPr lang="en-IN" sz="2000" dirty="0"/>
              <a:t> </a:t>
            </a:r>
            <a:r>
              <a:rPr lang="en-IN" sz="2000" dirty="0" err="1"/>
              <a:t>Sharmishta</a:t>
            </a:r>
            <a:r>
              <a:rPr lang="en-IN" sz="2000" dirty="0"/>
              <a:t> </a:t>
            </a:r>
            <a:r>
              <a:rPr lang="en-IN" sz="2000" dirty="0" err="1"/>
              <a:t>Mitra</a:t>
            </a:r>
            <a:r>
              <a:rPr lang="en-IN" sz="2000" dirty="0"/>
              <a:t> at IIT Kanpur, Dept. of  Mathematics and Statistics</a:t>
            </a:r>
          </a:p>
          <a:p>
            <a:pPr marL="0" indent="0">
              <a:buNone/>
            </a:pPr>
            <a:r>
              <a:rPr lang="en-IN" sz="2000" dirty="0"/>
              <a:t>4. Wikipedia</a:t>
            </a:r>
          </a:p>
          <a:p>
            <a:pPr marL="0" indent="0">
              <a:buNone/>
            </a:pPr>
            <a:r>
              <a:rPr lang="en-IN" sz="2000" dirty="0"/>
              <a:t>5. Numerous blogposts related to statistics. </a:t>
            </a:r>
            <a:r>
              <a:rPr lang="en-IN" sz="2000" dirty="0" err="1"/>
              <a:t>Eg</a:t>
            </a:r>
            <a:r>
              <a:rPr lang="en-IN" sz="2000" dirty="0"/>
              <a:t>. - R-</a:t>
            </a:r>
            <a:r>
              <a:rPr lang="en-IN" sz="2000" dirty="0" err="1"/>
              <a:t>bloggers,STHDA</a:t>
            </a:r>
            <a:r>
              <a:rPr lang="en-IN" sz="2000" dirty="0"/>
              <a:t> etc.</a:t>
            </a:r>
          </a:p>
        </p:txBody>
      </p:sp>
    </p:spTree>
    <p:extLst>
      <p:ext uri="{BB962C8B-B14F-4D97-AF65-F5344CB8AC3E}">
        <p14:creationId xmlns:p14="http://schemas.microsoft.com/office/powerpoint/2010/main" val="1298159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8506" y="800392"/>
            <a:ext cx="7949967" cy="1212102"/>
          </a:xfrm>
        </p:spPr>
        <p:txBody>
          <a:bodyPr>
            <a:normAutofit/>
          </a:bodyPr>
          <a:lstStyle/>
          <a:p>
            <a:pPr algn="ctr"/>
            <a:r>
              <a:rPr lang="en-IN" sz="4000" b="1" u="sng" dirty="0">
                <a:effectLst>
                  <a:outerShdw blurRad="38100" dist="38100" dir="2700000" algn="tl">
                    <a:srgbClr val="000000">
                      <a:alpha val="43137"/>
                    </a:srgbClr>
                  </a:outerShdw>
                </a:effectLst>
              </a:rPr>
              <a:t>ACKNOWLEDGEMENT</a:t>
            </a:r>
          </a:p>
        </p:txBody>
      </p:sp>
      <p:sp>
        <p:nvSpPr>
          <p:cNvPr id="3" name="Content Placeholder 2"/>
          <p:cNvSpPr>
            <a:spLocks noGrp="1"/>
          </p:cNvSpPr>
          <p:nvPr>
            <p:ph idx="1"/>
          </p:nvPr>
        </p:nvSpPr>
        <p:spPr>
          <a:xfrm>
            <a:off x="1367624" y="2490436"/>
            <a:ext cx="9708995" cy="3567173"/>
          </a:xfrm>
        </p:spPr>
        <p:txBody>
          <a:bodyPr anchor="ctr">
            <a:normAutofit lnSpcReduction="10000"/>
          </a:bodyPr>
          <a:lstStyle/>
          <a:p>
            <a:r>
              <a:rPr lang="en-US" sz="2000"/>
              <a:t>Our journey of accomplishing this project really involves many ones to whom we are highly obliged. We would like to express our deepest appreciation to all those who have provided us the possibility to complete this project. We give a special gratitude to our respected instructor Dr. Sharmishtha Mitra, Department of Mathematics and Statistics, IITKANPUR, whose contribution in stimulating suggestion, valuable guidance, constructive criticism and encouragement help us to coordinate our project.</a:t>
            </a:r>
          </a:p>
          <a:p>
            <a:r>
              <a:rPr lang="en-US" sz="2000"/>
              <a:t>We take the privilege to thank the authors and publishers of the various books we have consulted. Also thanks to the Wikipedia and various other free website from which we got help. At last we would like to thank our seniors and batch mates for their co-operation throughout the project. Without their guidance and supervision this project would not have been completed.</a:t>
            </a:r>
            <a:endParaRPr lang="en-IN" sz="2000" dirty="0"/>
          </a:p>
        </p:txBody>
      </p:sp>
    </p:spTree>
    <p:extLst>
      <p:ext uri="{BB962C8B-B14F-4D97-AF65-F5344CB8AC3E}">
        <p14:creationId xmlns:p14="http://schemas.microsoft.com/office/powerpoint/2010/main" val="1679090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518929">
            <a:off x="4905610" y="2459504"/>
            <a:ext cx="2380781" cy="1938992"/>
          </a:xfrm>
          <a:prstGeom prst="rect">
            <a:avLst/>
          </a:prstGeom>
          <a:noFill/>
        </p:spPr>
        <p:txBody>
          <a:bodyPr wrap="none" lIns="91440" tIns="45720" rIns="91440" bIns="45720">
            <a:spAutoFit/>
          </a:bodyPr>
          <a:lstStyle/>
          <a:p>
            <a:pPr marL="0" indent="0" algn="ctr">
              <a:buNone/>
            </a:pPr>
            <a:r>
              <a:rPr lang="en-IN" sz="6000" dirty="0">
                <a:ln w="0">
                  <a:solidFill>
                    <a:srgbClr val="00B050"/>
                  </a:solidFill>
                </a:ln>
                <a:solidFill>
                  <a:srgbClr val="00B0F0"/>
                </a:solidFill>
                <a:effectLst>
                  <a:reflection blurRad="6350" stA="53000" endA="300" endPos="35500" dir="5400000" sy="-90000" algn="bl" rotWithShape="0"/>
                </a:effectLst>
              </a:rPr>
              <a:t>THANK</a:t>
            </a:r>
          </a:p>
          <a:p>
            <a:pPr marL="0" indent="0" algn="ctr">
              <a:buNone/>
            </a:pPr>
            <a:r>
              <a:rPr lang="en-IN" sz="6000" dirty="0">
                <a:ln w="0">
                  <a:solidFill>
                    <a:srgbClr val="00B050"/>
                  </a:solidFill>
                </a:ln>
                <a:solidFill>
                  <a:srgbClr val="00B0F0"/>
                </a:solidFill>
                <a:effectLst>
                  <a:reflection blurRad="6350" stA="53000" endA="300" endPos="35500" dir="5400000" sy="-90000" algn="bl" rotWithShape="0"/>
                </a:effectLst>
              </a:rPr>
              <a:t>YOU</a:t>
            </a:r>
          </a:p>
        </p:txBody>
      </p:sp>
    </p:spTree>
    <p:extLst>
      <p:ext uri="{BB962C8B-B14F-4D97-AF65-F5344CB8AC3E}">
        <p14:creationId xmlns:p14="http://schemas.microsoft.com/office/powerpoint/2010/main" val="306141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u="sng" dirty="0">
                <a:effectLst>
                  <a:outerShdw blurRad="38100" dist="38100" dir="2700000" algn="tl">
                    <a:srgbClr val="000000">
                      <a:alpha val="43137"/>
                    </a:srgbClr>
                  </a:outerShdw>
                </a:effectLst>
              </a:rPr>
              <a:t>DEPENDENT VARIABLE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930400"/>
                <a:ext cx="8596668" cy="3880773"/>
              </a:xfrm>
            </p:spPr>
            <p:txBody>
              <a:bodyPr>
                <a:normAutofit/>
              </a:bodyPr>
              <a:lstStyle/>
              <a:p>
                <a:r>
                  <a:rPr lang="en-US" sz="2400" dirty="0"/>
                  <a:t>The dependent variable is the mortality rates in those 60 areas.</a:t>
                </a:r>
              </a:p>
              <a:p>
                <a:r>
                  <a:rPr lang="en-US" sz="2400" dirty="0"/>
                  <a:t>MORT (y): Total age-adjusted mortality rate per 100,000.</a:t>
                </a:r>
              </a:p>
              <a:p>
                <a:pPr marL="0" indent="0">
                  <a:buNone/>
                </a:pPr>
                <a:endParaRPr lang="en-US" sz="2400" dirty="0"/>
              </a:p>
              <a:p>
                <a:pPr marL="0" indent="0">
                  <a:buNone/>
                </a:pPr>
                <a:endParaRPr lang="en-US" sz="2400" dirty="0"/>
              </a:p>
              <a:p>
                <a:pPr marL="0" indent="0">
                  <a:buNone/>
                </a:pPr>
                <a:r>
                  <a:rPr lang="en-US" sz="2400" dirty="0"/>
                  <a:t>We denote the 15 explanatory variables as </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panose="02040503050406030204" pitchFamily="18" charset="0"/>
                          </a:rPr>
                          <m:t>𝑋</m:t>
                        </m:r>
                      </m:e>
                      <m:sub>
                        <m:r>
                          <a:rPr lang="en-IN" sz="2400" i="0" dirty="0">
                            <a:latin typeface="Cambria Math" panose="02040503050406030204" pitchFamily="18" charset="0"/>
                          </a:rPr>
                          <m:t>1</m:t>
                        </m:r>
                      </m:sub>
                    </m:sSub>
                  </m:oMath>
                </a14:m>
                <a:r>
                  <a:rPr lang="en-US" sz="2400" dirty="0"/>
                  <a:t>, </a:t>
                </a:r>
                <a:r>
                  <a:rPr lang="en-IN" sz="2400" dirty="0"/>
                  <a:t>X</a:t>
                </a:r>
                <a:r>
                  <a:rPr lang="en-IN" sz="2400" baseline="-25000" dirty="0"/>
                  <a:t>2, …,</a:t>
                </a:r>
                <a:r>
                  <a:rPr lang="en-IN" sz="2400" dirty="0"/>
                  <a:t> X</a:t>
                </a:r>
                <a:r>
                  <a:rPr lang="en-IN" sz="2400" baseline="-25000" dirty="0"/>
                  <a:t>15 </a:t>
                </a:r>
                <a:r>
                  <a:rPr lang="en-US" sz="2400" dirty="0"/>
                  <a:t> and the dependent variable as y.</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l="-1064" t="-1258"/>
                </a:stretch>
              </a:blipFill>
            </p:spPr>
            <p:txBody>
              <a:bodyPr/>
              <a:lstStyle/>
              <a:p>
                <a:r>
                  <a:rPr lang="en-IN">
                    <a:noFill/>
                  </a:rPr>
                  <a:t> </a:t>
                </a:r>
              </a:p>
            </p:txBody>
          </p:sp>
        </mc:Fallback>
      </mc:AlternateContent>
    </p:spTree>
    <p:extLst>
      <p:ext uri="{BB962C8B-B14F-4D97-AF65-F5344CB8AC3E}">
        <p14:creationId xmlns:p14="http://schemas.microsoft.com/office/powerpoint/2010/main" val="3881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effectLst>
                  <a:outerShdw blurRad="38100" dist="38100" dir="2700000" algn="tl">
                    <a:srgbClr val="000000">
                      <a:alpha val="43137"/>
                    </a:srgbClr>
                  </a:outerShdw>
                </a:effectLst>
              </a:rPr>
              <a:t>MODEL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9023257" cy="3880773"/>
              </a:xfrm>
            </p:spPr>
            <p:txBody>
              <a:bodyPr>
                <a:normAutofit fontScale="92500"/>
              </a:bodyPr>
              <a:lstStyle/>
              <a:p>
                <a:r>
                  <a:rPr lang="en-US" sz="2400" dirty="0"/>
                  <a:t>Our multiple linear regression model assumption is,</a:t>
                </a:r>
              </a:p>
              <a:p>
                <a:pPr marL="0" indent="0">
                  <a:buNone/>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𝑖</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𝛽</m:t>
                          </m:r>
                        </m:e>
                        <m:sub>
                          <m:r>
                            <a:rPr lang="en-IN" sz="2400" i="1">
                              <a:latin typeface="Cambria Math" panose="02040503050406030204" pitchFamily="18" charset="0"/>
                            </a:rPr>
                            <m:t>0</m:t>
                          </m:r>
                        </m:sub>
                      </m:sSub>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𝑗</m:t>
                          </m:r>
                          <m:r>
                            <a:rPr lang="en-IN" sz="2400" i="1">
                              <a:latin typeface="Cambria Math" panose="02040503050406030204" pitchFamily="18" charset="0"/>
                            </a:rPr>
                            <m:t>=1</m:t>
                          </m:r>
                        </m:sub>
                        <m:sup>
                          <m:r>
                            <a:rPr lang="en-IN" sz="2400" i="1">
                              <a:latin typeface="Cambria Math" panose="02040503050406030204" pitchFamily="18" charset="0"/>
                            </a:rPr>
                            <m:t>15</m:t>
                          </m:r>
                        </m:sup>
                        <m:e>
                          <m:sSub>
                            <m:sSubPr>
                              <m:ctrlPr>
                                <a:rPr lang="en-IN" sz="2400" i="1">
                                  <a:latin typeface="Cambria Math" panose="02040503050406030204" pitchFamily="18" charset="0"/>
                                </a:rPr>
                              </m:ctrlPr>
                            </m:sSubPr>
                            <m:e>
                              <m:r>
                                <a:rPr lang="en-IN" sz="2400" i="1">
                                  <a:latin typeface="Cambria Math" panose="02040503050406030204" pitchFamily="18" charset="0"/>
                                </a:rPr>
                                <m:t>𝛽</m:t>
                              </m:r>
                            </m:e>
                            <m:sub>
                              <m:r>
                                <a:rPr lang="en-IN" sz="2400" i="1">
                                  <a:latin typeface="Cambria Math" panose="02040503050406030204" pitchFamily="18" charset="0"/>
                                </a:rPr>
                                <m:t>𝑗</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𝑖𝑗</m:t>
                              </m:r>
                            </m:sub>
                          </m:sSub>
                          <m:r>
                            <a:rPr lang="en-IN" sz="2400" i="1">
                              <a:latin typeface="Cambria Math" panose="02040503050406030204" pitchFamily="18" charset="0"/>
                            </a:rPr>
                            <m:t> + </m:t>
                          </m:r>
                          <m:sSub>
                            <m:sSubPr>
                              <m:ctrlPr>
                                <a:rPr lang="en-IN" sz="2400" i="1">
                                  <a:latin typeface="Cambria Math" panose="02040503050406030204" pitchFamily="18" charset="0"/>
                                </a:rPr>
                              </m:ctrlPr>
                            </m:sSubPr>
                            <m:e>
                              <m:r>
                                <a:rPr lang="en-IN" sz="2400" i="1">
                                  <a:latin typeface="Cambria Math" panose="02040503050406030204" pitchFamily="18" charset="0"/>
                                </a:rPr>
                                <m:t>𝜀</m:t>
                              </m:r>
                            </m:e>
                            <m:sub>
                              <m:r>
                                <a:rPr lang="en-IN" sz="2400" i="1">
                                  <a:latin typeface="Cambria Math" panose="02040503050406030204" pitchFamily="18" charset="0"/>
                                </a:rPr>
                                <m:t>𝑖</m:t>
                              </m:r>
                            </m:sub>
                          </m:sSub>
                          <m:r>
                            <a:rPr lang="en-IN" sz="2400" i="1">
                              <a:latin typeface="Cambria Math" panose="02040503050406030204" pitchFamily="18" charset="0"/>
                            </a:rPr>
                            <m:t>      ∀</m:t>
                          </m:r>
                          <m:r>
                            <a:rPr lang="en-IN" sz="2400" i="1">
                              <a:latin typeface="Cambria Math" panose="02040503050406030204" pitchFamily="18" charset="0"/>
                            </a:rPr>
                            <m:t>𝑖</m:t>
                          </m:r>
                          <m:r>
                            <a:rPr lang="en-IN" sz="2400" i="1">
                              <a:latin typeface="Cambria Math" panose="02040503050406030204" pitchFamily="18" charset="0"/>
                            </a:rPr>
                            <m:t>=1</m:t>
                          </m:r>
                          <m:d>
                            <m:dPr>
                              <m:ctrlPr>
                                <a:rPr lang="en-IN" sz="2400" i="1">
                                  <a:latin typeface="Cambria Math" panose="02040503050406030204" pitchFamily="18" charset="0"/>
                                </a:rPr>
                              </m:ctrlPr>
                            </m:dPr>
                            <m:e>
                              <m:r>
                                <a:rPr lang="en-IN" sz="2400" i="1">
                                  <a:latin typeface="Cambria Math" panose="02040503050406030204" pitchFamily="18" charset="0"/>
                                </a:rPr>
                                <m:t>1</m:t>
                              </m:r>
                            </m:e>
                          </m:d>
                          <m:r>
                            <a:rPr lang="en-IN" sz="2400" i="1">
                              <a:latin typeface="Cambria Math" panose="02040503050406030204" pitchFamily="18" charset="0"/>
                            </a:rPr>
                            <m:t>𝑛</m:t>
                          </m:r>
                        </m:e>
                      </m:nary>
                    </m:oMath>
                  </m:oMathPara>
                </a14:m>
                <a:endParaRPr lang="en-IN" sz="2400" dirty="0"/>
              </a:p>
              <a:p>
                <a:pPr marL="0" indent="0">
                  <a:buNone/>
                </a:pPr>
                <a:r>
                  <a:rPr lang="en-IN" sz="2200" dirty="0"/>
                  <a:t> Where,</a:t>
                </a:r>
              </a:p>
              <a:p>
                <a14:m>
                  <m:oMath xmlns:m="http://schemas.openxmlformats.org/officeDocument/2006/math">
                    <m:sSub>
                      <m:sSubPr>
                        <m:ctrlPr>
                          <a:rPr lang="en-IN" sz="2200" i="1">
                            <a:latin typeface="Cambria Math" panose="02040503050406030204" pitchFamily="18" charset="0"/>
                          </a:rPr>
                        </m:ctrlPr>
                      </m:sSubPr>
                      <m:e>
                        <m:r>
                          <a:rPr lang="en-IN" sz="2200" i="1">
                            <a:latin typeface="Cambria Math" panose="02040503050406030204" pitchFamily="18" charset="0"/>
                          </a:rPr>
                          <m:t>𝑦</m:t>
                        </m:r>
                      </m:e>
                      <m:sub>
                        <m:r>
                          <a:rPr lang="en-IN" sz="2200" i="1">
                            <a:latin typeface="Cambria Math" panose="02040503050406030204" pitchFamily="18" charset="0"/>
                          </a:rPr>
                          <m:t>𝑖</m:t>
                        </m:r>
                      </m:sub>
                    </m:sSub>
                    <m:r>
                      <a:rPr lang="en-IN" sz="2200" i="1">
                        <a:latin typeface="Cambria Math" panose="02040503050406030204" pitchFamily="18" charset="0"/>
                      </a:rPr>
                      <m:t> :</m:t>
                    </m:r>
                    <m:r>
                      <m:rPr>
                        <m:nor/>
                      </m:rPr>
                      <a:rPr lang="en-IN" sz="2200" i="0"/>
                      <m:t>Age</m:t>
                    </m:r>
                    <m:r>
                      <m:rPr>
                        <m:nor/>
                      </m:rPr>
                      <a:rPr lang="en-IN" sz="2200" i="0"/>
                      <m:t>−</m:t>
                    </m:r>
                    <m:r>
                      <m:rPr>
                        <m:nor/>
                      </m:rPr>
                      <a:rPr lang="en-IN" sz="2200" i="0"/>
                      <m:t>adjusted</m:t>
                    </m:r>
                    <m:r>
                      <m:rPr>
                        <m:nor/>
                      </m:rPr>
                      <a:rPr lang="en-IN" sz="2200" i="0"/>
                      <m:t> </m:t>
                    </m:r>
                    <m:r>
                      <m:rPr>
                        <m:nor/>
                      </m:rPr>
                      <a:rPr lang="en-IN" sz="2200" i="0"/>
                      <m:t>mortality</m:t>
                    </m:r>
                    <m:r>
                      <m:rPr>
                        <m:nor/>
                      </m:rPr>
                      <a:rPr lang="en-IN" sz="2200" i="0"/>
                      <m:t> </m:t>
                    </m:r>
                    <m:r>
                      <m:rPr>
                        <m:nor/>
                      </m:rPr>
                      <a:rPr lang="en-IN" sz="2200" i="0"/>
                      <m:t>rate</m:t>
                    </m:r>
                    <m:r>
                      <m:rPr>
                        <m:nor/>
                      </m:rPr>
                      <a:rPr lang="en-IN" sz="2200" i="0"/>
                      <m:t> </m:t>
                    </m:r>
                    <m:r>
                      <m:rPr>
                        <m:nor/>
                      </m:rPr>
                      <a:rPr lang="en-IN" sz="2200" i="0"/>
                      <m:t>of</m:t>
                    </m:r>
                    <m:r>
                      <m:rPr>
                        <m:nor/>
                      </m:rPr>
                      <a:rPr lang="en-IN" sz="2200" i="0"/>
                      <m:t> </m:t>
                    </m:r>
                    <m:r>
                      <m:rPr>
                        <m:nor/>
                      </m:rPr>
                      <a:rPr lang="en-IN" sz="2200" i="0"/>
                      <m:t>the</m:t>
                    </m:r>
                    <m:r>
                      <a:rPr lang="en-IN" sz="2200" i="1">
                        <a:latin typeface="Cambria Math" panose="02040503050406030204" pitchFamily="18" charset="0"/>
                      </a:rPr>
                      <m:t> </m:t>
                    </m:r>
                    <m:sSup>
                      <m:sSupPr>
                        <m:ctrlPr>
                          <a:rPr lang="en-IN" sz="2200" i="1">
                            <a:latin typeface="Cambria Math" panose="02040503050406030204" pitchFamily="18" charset="0"/>
                          </a:rPr>
                        </m:ctrlPr>
                      </m:sSupPr>
                      <m:e>
                        <m:r>
                          <a:rPr lang="en-IN" sz="2200" i="1">
                            <a:latin typeface="Cambria Math" panose="02040503050406030204" pitchFamily="18" charset="0"/>
                          </a:rPr>
                          <m:t>𝑖</m:t>
                        </m:r>
                      </m:e>
                      <m:sup>
                        <m:r>
                          <a:rPr lang="en-US" sz="2200" b="0" i="1" smtClean="0">
                            <a:latin typeface="Cambria Math" panose="02040503050406030204" pitchFamily="18" charset="0"/>
                          </a:rPr>
                          <m:t>𝑡h</m:t>
                        </m:r>
                      </m:sup>
                    </m:sSup>
                    <m:r>
                      <a:rPr lang="en-IN" sz="2200" i="1">
                        <a:latin typeface="Cambria Math" panose="02040503050406030204" pitchFamily="18" charset="0"/>
                      </a:rPr>
                      <m:t> </m:t>
                    </m:r>
                    <m:r>
                      <m:rPr>
                        <m:nor/>
                      </m:rPr>
                      <a:rPr lang="en-IN" sz="2200" i="0"/>
                      <m:t>area</m:t>
                    </m:r>
                    <m:r>
                      <a:rPr lang="en-IN" sz="2200" i="1">
                        <a:latin typeface="Cambria Math" panose="02040503050406030204" pitchFamily="18" charset="0"/>
                      </a:rPr>
                      <m:t>.</m:t>
                    </m:r>
                  </m:oMath>
                </a14:m>
                <a:endParaRPr lang="en-IN" sz="2200" dirty="0"/>
              </a:p>
              <a:p>
                <a14:m>
                  <m:oMath xmlns:m="http://schemas.openxmlformats.org/officeDocument/2006/math">
                    <m:sSub>
                      <m:sSubPr>
                        <m:ctrlPr>
                          <a:rPr lang="en-IN" sz="2200" i="1">
                            <a:latin typeface="Cambria Math" panose="02040503050406030204" pitchFamily="18" charset="0"/>
                          </a:rPr>
                        </m:ctrlPr>
                      </m:sSubPr>
                      <m:e>
                        <m:r>
                          <a:rPr lang="en-IN" sz="2200" i="1">
                            <a:latin typeface="Cambria Math" panose="02040503050406030204" pitchFamily="18" charset="0"/>
                          </a:rPr>
                          <m:t>𝑥</m:t>
                        </m:r>
                      </m:e>
                      <m:sub>
                        <m:r>
                          <a:rPr lang="en-IN" sz="2200" i="1">
                            <a:latin typeface="Cambria Math" panose="02040503050406030204" pitchFamily="18" charset="0"/>
                          </a:rPr>
                          <m:t>𝑖𝑗</m:t>
                        </m:r>
                      </m:sub>
                    </m:sSub>
                    <m:r>
                      <a:rPr lang="en-IN" sz="2200" i="1">
                        <a:latin typeface="Cambria Math" panose="02040503050406030204" pitchFamily="18" charset="0"/>
                      </a:rPr>
                      <m:t> :</m:t>
                    </m:r>
                    <m:r>
                      <m:rPr>
                        <m:nor/>
                      </m:rPr>
                      <a:rPr lang="en-IN" sz="2200" i="0"/>
                      <m:t>Value</m:t>
                    </m:r>
                    <m:r>
                      <m:rPr>
                        <m:nor/>
                      </m:rPr>
                      <a:rPr lang="en-IN" sz="2200" i="0"/>
                      <m:t> </m:t>
                    </m:r>
                    <m:r>
                      <m:rPr>
                        <m:nor/>
                      </m:rPr>
                      <a:rPr lang="en-IN" sz="2200" i="0"/>
                      <m:t>of</m:t>
                    </m:r>
                    <m:r>
                      <m:rPr>
                        <m:nor/>
                      </m:rPr>
                      <a:rPr lang="en-IN" sz="2200" i="0"/>
                      <m:t> </m:t>
                    </m:r>
                    <m:r>
                      <m:rPr>
                        <m:nor/>
                      </m:rPr>
                      <a:rPr lang="en-IN" sz="2200" i="0"/>
                      <m:t>the</m:t>
                    </m:r>
                    <m:r>
                      <a:rPr lang="en-IN" sz="2200" i="1">
                        <a:latin typeface="Cambria Math" panose="02040503050406030204" pitchFamily="18" charset="0"/>
                      </a:rPr>
                      <m:t> </m:t>
                    </m:r>
                    <m:sSup>
                      <m:sSupPr>
                        <m:ctrlPr>
                          <a:rPr lang="en-IN" sz="2200" i="1">
                            <a:latin typeface="Cambria Math" panose="02040503050406030204" pitchFamily="18" charset="0"/>
                          </a:rPr>
                        </m:ctrlPr>
                      </m:sSupPr>
                      <m:e>
                        <m:r>
                          <a:rPr lang="en-IN" sz="2200" i="1">
                            <a:latin typeface="Cambria Math" panose="02040503050406030204" pitchFamily="18" charset="0"/>
                          </a:rPr>
                          <m:t>𝑗</m:t>
                        </m:r>
                      </m:e>
                      <m:sup>
                        <m:r>
                          <a:rPr lang="en-US" sz="2200" b="0" i="1" smtClean="0">
                            <a:latin typeface="Cambria Math" panose="02040503050406030204" pitchFamily="18" charset="0"/>
                          </a:rPr>
                          <m:t>𝑡h</m:t>
                        </m:r>
                      </m:sup>
                    </m:sSup>
                    <m:r>
                      <a:rPr lang="en-IN" sz="2200" i="1">
                        <a:latin typeface="Cambria Math" panose="02040503050406030204" pitchFamily="18" charset="0"/>
                      </a:rPr>
                      <m:t> </m:t>
                    </m:r>
                    <m:r>
                      <m:rPr>
                        <m:nor/>
                      </m:rPr>
                      <a:rPr lang="en-US" sz="2200" b="0" i="0" smtClean="0"/>
                      <m:t>pedictor</m:t>
                    </m:r>
                    <m:r>
                      <m:rPr>
                        <m:nor/>
                      </m:rPr>
                      <a:rPr lang="en-US" sz="2200" b="0" i="0" smtClean="0"/>
                      <m:t> </m:t>
                    </m:r>
                    <m:r>
                      <m:rPr>
                        <m:nor/>
                      </m:rPr>
                      <a:rPr lang="en-IN" sz="2200" i="0"/>
                      <m:t>variable</m:t>
                    </m:r>
                    <m:r>
                      <m:rPr>
                        <m:nor/>
                      </m:rPr>
                      <a:rPr lang="en-IN" sz="2200" i="0"/>
                      <m:t> </m:t>
                    </m:r>
                    <m:r>
                      <m:rPr>
                        <m:nor/>
                      </m:rPr>
                      <a:rPr lang="en-IN" sz="2200" i="0"/>
                      <m:t>of</m:t>
                    </m:r>
                    <m:r>
                      <m:rPr>
                        <m:nor/>
                      </m:rPr>
                      <a:rPr lang="en-IN" sz="2200" i="0"/>
                      <m:t> </m:t>
                    </m:r>
                    <m:r>
                      <m:rPr>
                        <m:nor/>
                      </m:rPr>
                      <a:rPr lang="en-IN" sz="2200" i="0"/>
                      <m:t>the</m:t>
                    </m:r>
                    <m:r>
                      <a:rPr lang="en-IN" sz="2200" i="1">
                        <a:latin typeface="Cambria Math" panose="02040503050406030204" pitchFamily="18" charset="0"/>
                      </a:rPr>
                      <m:t> </m:t>
                    </m:r>
                    <m:sSup>
                      <m:sSupPr>
                        <m:ctrlPr>
                          <a:rPr lang="en-IN" sz="2200" i="1">
                            <a:latin typeface="Cambria Math" panose="02040503050406030204" pitchFamily="18" charset="0"/>
                          </a:rPr>
                        </m:ctrlPr>
                      </m:sSupPr>
                      <m:e>
                        <m:r>
                          <a:rPr lang="en-IN" sz="2200" i="1">
                            <a:latin typeface="Cambria Math" panose="02040503050406030204" pitchFamily="18" charset="0"/>
                          </a:rPr>
                          <m:t>𝑖</m:t>
                        </m:r>
                      </m:e>
                      <m:sup>
                        <m:r>
                          <a:rPr lang="en-US" sz="2200" b="0" i="1" smtClean="0">
                            <a:latin typeface="Cambria Math" panose="02040503050406030204" pitchFamily="18" charset="0"/>
                          </a:rPr>
                          <m:t>𝑡h</m:t>
                        </m:r>
                      </m:sup>
                    </m:sSup>
                    <m:r>
                      <a:rPr lang="en-IN" sz="2200" i="1">
                        <a:latin typeface="Cambria Math" panose="02040503050406030204" pitchFamily="18" charset="0"/>
                      </a:rPr>
                      <m:t> </m:t>
                    </m:r>
                    <m:r>
                      <m:rPr>
                        <m:nor/>
                      </m:rPr>
                      <a:rPr lang="en-IN" sz="2200" i="0"/>
                      <m:t>area</m:t>
                    </m:r>
                    <m:r>
                      <a:rPr lang="en-IN" sz="2200" i="1">
                        <a:latin typeface="Cambria Math" panose="02040503050406030204" pitchFamily="18" charset="0"/>
                      </a:rPr>
                      <m:t>.</m:t>
                    </m:r>
                  </m:oMath>
                </a14:m>
                <a:endParaRPr lang="en-IN" sz="2200" dirty="0"/>
              </a:p>
              <a:p>
                <a14:m>
                  <m:oMath xmlns:m="http://schemas.openxmlformats.org/officeDocument/2006/math">
                    <m:r>
                      <a:rPr lang="en-IN" sz="2200" i="1">
                        <a:latin typeface="Cambria Math" panose="02040503050406030204" pitchFamily="18" charset="0"/>
                      </a:rPr>
                      <m:t>𝛽</m:t>
                    </m:r>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i="1">
                            <a:latin typeface="Cambria Math" panose="02040503050406030204" pitchFamily="18" charset="0"/>
                          </a:rPr>
                          <m:t>𝛽</m:t>
                        </m:r>
                      </m:e>
                      <m:sub>
                        <m:r>
                          <a:rPr lang="en-IN" sz="2200" i="1">
                            <a:latin typeface="Cambria Math" panose="02040503050406030204" pitchFamily="18" charset="0"/>
                          </a:rPr>
                          <m:t>1</m:t>
                        </m:r>
                      </m:sub>
                    </m:sSub>
                    <m:r>
                      <a:rPr lang="en-IN" sz="2200" i="1">
                        <a:latin typeface="Cambria Math" panose="02040503050406030204" pitchFamily="18" charset="0"/>
                      </a:rPr>
                      <m:t>, </m:t>
                    </m:r>
                    <m:sSub>
                      <m:sSubPr>
                        <m:ctrlPr>
                          <a:rPr lang="en-IN" sz="2200" i="1">
                            <a:latin typeface="Cambria Math" panose="02040503050406030204" pitchFamily="18" charset="0"/>
                          </a:rPr>
                        </m:ctrlPr>
                      </m:sSubPr>
                      <m:e>
                        <m:r>
                          <a:rPr lang="en-IN" sz="2200" i="1">
                            <a:latin typeface="Cambria Math" panose="02040503050406030204" pitchFamily="18" charset="0"/>
                          </a:rPr>
                          <m:t>𝛽</m:t>
                        </m:r>
                      </m:e>
                      <m:sub>
                        <m:r>
                          <a:rPr lang="en-IN" sz="2200" i="1">
                            <a:latin typeface="Cambria Math" panose="02040503050406030204" pitchFamily="18" charset="0"/>
                          </a:rPr>
                          <m:t>2</m:t>
                        </m:r>
                      </m:sub>
                    </m:sSub>
                    <m:r>
                      <a:rPr lang="en-IN" sz="2200" i="1">
                        <a:latin typeface="Cambria Math" panose="02040503050406030204" pitchFamily="18" charset="0"/>
                      </a:rPr>
                      <m:t>, …,</m:t>
                    </m:r>
                    <m:sSub>
                      <m:sSubPr>
                        <m:ctrlPr>
                          <a:rPr lang="en-IN" sz="2200" i="1">
                            <a:latin typeface="Cambria Math" panose="02040503050406030204" pitchFamily="18" charset="0"/>
                          </a:rPr>
                        </m:ctrlPr>
                      </m:sSubPr>
                      <m:e>
                        <m:r>
                          <a:rPr lang="en-IN" sz="2200" i="1">
                            <a:latin typeface="Cambria Math" panose="02040503050406030204" pitchFamily="18" charset="0"/>
                          </a:rPr>
                          <m:t>𝛽</m:t>
                        </m:r>
                      </m:e>
                      <m:sub>
                        <m:r>
                          <a:rPr lang="en-IN" sz="2200" i="1">
                            <a:latin typeface="Cambria Math" panose="02040503050406030204" pitchFamily="18" charset="0"/>
                          </a:rPr>
                          <m:t>15</m:t>
                        </m:r>
                      </m:sub>
                    </m:sSub>
                    <m:sSup>
                      <m:sSupPr>
                        <m:ctrlPr>
                          <a:rPr lang="en-IN" sz="2200" i="1">
                            <a:latin typeface="Cambria Math" panose="02040503050406030204" pitchFamily="18" charset="0"/>
                          </a:rPr>
                        </m:ctrlPr>
                      </m:sSupPr>
                      <m:e>
                        <m:r>
                          <a:rPr lang="en-IN" sz="2200" i="1">
                            <a:latin typeface="Cambria Math" panose="02040503050406030204" pitchFamily="18" charset="0"/>
                          </a:rPr>
                          <m:t>)</m:t>
                        </m:r>
                      </m:e>
                      <m:sup>
                        <m:r>
                          <a:rPr lang="en-IN" sz="2200" i="1">
                            <a:latin typeface="Cambria Math" panose="02040503050406030204" pitchFamily="18" charset="0"/>
                          </a:rPr>
                          <m:t>′</m:t>
                        </m:r>
                      </m:sup>
                    </m:sSup>
                    <m:r>
                      <a:rPr lang="en-IN" sz="2200" i="1">
                        <a:latin typeface="Cambria Math" panose="02040503050406030204" pitchFamily="18" charset="0"/>
                      </a:rPr>
                      <m:t> :</m:t>
                    </m:r>
                    <m:r>
                      <m:rPr>
                        <m:nor/>
                      </m:rPr>
                      <a:rPr lang="en-IN" sz="2200" i="0"/>
                      <m:t>Vector</m:t>
                    </m:r>
                    <m:r>
                      <m:rPr>
                        <m:nor/>
                      </m:rPr>
                      <a:rPr lang="en-IN" sz="2200" i="0"/>
                      <m:t> </m:t>
                    </m:r>
                    <m:r>
                      <m:rPr>
                        <m:nor/>
                      </m:rPr>
                      <a:rPr lang="en-IN" sz="2200" i="0"/>
                      <m:t>of</m:t>
                    </m:r>
                    <m:r>
                      <m:rPr>
                        <m:nor/>
                      </m:rPr>
                      <a:rPr lang="en-IN" sz="2200" i="0"/>
                      <m:t> </m:t>
                    </m:r>
                    <m:r>
                      <m:rPr>
                        <m:nor/>
                      </m:rPr>
                      <a:rPr lang="en-IN" sz="2200" i="0"/>
                      <m:t>unknown</m:t>
                    </m:r>
                    <m:r>
                      <m:rPr>
                        <m:nor/>
                      </m:rPr>
                      <a:rPr lang="en-IN" sz="2200" i="0"/>
                      <m:t> </m:t>
                    </m:r>
                    <m:r>
                      <m:rPr>
                        <m:nor/>
                      </m:rPr>
                      <a:rPr lang="en-IN" sz="2200" i="0"/>
                      <m:t>parameters</m:t>
                    </m:r>
                    <m:r>
                      <a:rPr lang="en-IN" sz="2200" i="1">
                        <a:latin typeface="Cambria Math" panose="02040503050406030204" pitchFamily="18" charset="0"/>
                      </a:rPr>
                      <m:t>.</m:t>
                    </m:r>
                  </m:oMath>
                </a14:m>
                <a:endParaRPr lang="en-IN" sz="2200" dirty="0"/>
              </a:p>
              <a:p>
                <a14:m>
                  <m:oMath xmlns:m="http://schemas.openxmlformats.org/officeDocument/2006/math">
                    <m:r>
                      <a:rPr lang="en-IN" sz="2200" i="1">
                        <a:latin typeface="Cambria Math" panose="02040503050406030204" pitchFamily="18" charset="0"/>
                      </a:rPr>
                      <m:t>𝜀</m:t>
                    </m:r>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i="1">
                            <a:latin typeface="Cambria Math" panose="02040503050406030204" pitchFamily="18" charset="0"/>
                          </a:rPr>
                          <m:t>𝜀</m:t>
                        </m:r>
                      </m:e>
                      <m:sub>
                        <m:r>
                          <a:rPr lang="en-IN" sz="2200" i="1">
                            <a:latin typeface="Cambria Math" panose="02040503050406030204" pitchFamily="18" charset="0"/>
                          </a:rPr>
                          <m:t>1</m:t>
                        </m:r>
                      </m:sub>
                    </m:sSub>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i="1">
                            <a:latin typeface="Cambria Math" panose="02040503050406030204" pitchFamily="18" charset="0"/>
                          </a:rPr>
                          <m:t>𝜀</m:t>
                        </m:r>
                      </m:e>
                      <m:sub>
                        <m:r>
                          <a:rPr lang="en-IN" sz="2200" i="1">
                            <a:latin typeface="Cambria Math" panose="02040503050406030204" pitchFamily="18" charset="0"/>
                          </a:rPr>
                          <m:t>2</m:t>
                        </m:r>
                      </m:sub>
                    </m:sSub>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i="1">
                            <a:latin typeface="Cambria Math" panose="02040503050406030204" pitchFamily="18" charset="0"/>
                          </a:rPr>
                          <m:t>𝜀</m:t>
                        </m:r>
                      </m:e>
                      <m:sub>
                        <m:r>
                          <a:rPr lang="en-IN" sz="2200" i="1">
                            <a:latin typeface="Cambria Math" panose="02040503050406030204" pitchFamily="18" charset="0"/>
                          </a:rPr>
                          <m:t>𝑛</m:t>
                        </m:r>
                      </m:sub>
                    </m:sSub>
                    <m:sSup>
                      <m:sSupPr>
                        <m:ctrlPr>
                          <a:rPr lang="en-IN" sz="2200" i="1">
                            <a:latin typeface="Cambria Math" panose="02040503050406030204" pitchFamily="18" charset="0"/>
                          </a:rPr>
                        </m:ctrlPr>
                      </m:sSupPr>
                      <m:e>
                        <m:r>
                          <a:rPr lang="en-IN" sz="2200" i="1">
                            <a:latin typeface="Cambria Math" panose="02040503050406030204" pitchFamily="18" charset="0"/>
                          </a:rPr>
                          <m:t>)</m:t>
                        </m:r>
                      </m:e>
                      <m:sup>
                        <m:r>
                          <a:rPr lang="en-IN" sz="2200" i="1">
                            <a:latin typeface="Cambria Math" panose="02040503050406030204" pitchFamily="18" charset="0"/>
                          </a:rPr>
                          <m:t>′</m:t>
                        </m:r>
                      </m:sup>
                    </m:sSup>
                    <m:r>
                      <a:rPr lang="en-IN" sz="2200" i="1">
                        <a:latin typeface="Cambria Math" panose="02040503050406030204" pitchFamily="18" charset="0"/>
                      </a:rPr>
                      <m:t> :</m:t>
                    </m:r>
                    <m:r>
                      <m:rPr>
                        <m:nor/>
                      </m:rPr>
                      <a:rPr lang="en-IN" sz="2200" i="0"/>
                      <m:t>Vector</m:t>
                    </m:r>
                    <m:r>
                      <m:rPr>
                        <m:nor/>
                      </m:rPr>
                      <a:rPr lang="en-IN" sz="2200" i="0"/>
                      <m:t> </m:t>
                    </m:r>
                    <m:r>
                      <m:rPr>
                        <m:nor/>
                      </m:rPr>
                      <a:rPr lang="en-IN" sz="2200" i="0"/>
                      <m:t>of</m:t>
                    </m:r>
                    <m:r>
                      <m:rPr>
                        <m:nor/>
                      </m:rPr>
                      <a:rPr lang="en-IN" sz="2200" i="0"/>
                      <m:t> </m:t>
                    </m:r>
                    <m:r>
                      <m:rPr>
                        <m:nor/>
                      </m:rPr>
                      <a:rPr lang="en-IN" sz="2200" i="0"/>
                      <m:t>random</m:t>
                    </m:r>
                    <m:r>
                      <m:rPr>
                        <m:nor/>
                      </m:rPr>
                      <a:rPr lang="en-IN" sz="2200" i="0"/>
                      <m:t> </m:t>
                    </m:r>
                    <m:r>
                      <m:rPr>
                        <m:nor/>
                      </m:rPr>
                      <a:rPr lang="en-IN" sz="2200" i="0"/>
                      <m:t>error</m:t>
                    </m:r>
                    <m:r>
                      <m:rPr>
                        <m:nor/>
                      </m:rPr>
                      <a:rPr lang="en-US" sz="2200" b="0" i="0" smtClean="0"/>
                      <m:t>s</m:t>
                    </m:r>
                    <m:r>
                      <m:rPr>
                        <m:nor/>
                      </m:rPr>
                      <a:rPr lang="en-US" sz="2200" b="0" i="0" smtClean="0"/>
                      <m:t> </m:t>
                    </m:r>
                    <m:r>
                      <m:rPr>
                        <m:nor/>
                      </m:rPr>
                      <a:rPr lang="en-US" sz="2200" b="0" i="0" smtClean="0"/>
                      <m:t>such</m:t>
                    </m:r>
                    <m:r>
                      <m:rPr>
                        <m:nor/>
                      </m:rPr>
                      <a:rPr lang="en-US" sz="2200" b="0" i="0" smtClean="0"/>
                      <m:t> </m:t>
                    </m:r>
                    <m:r>
                      <m:rPr>
                        <m:nor/>
                      </m:rPr>
                      <a:rPr lang="en-US" sz="2200" b="0" i="0" smtClean="0"/>
                      <m:t>that</m:t>
                    </m:r>
                    <m:r>
                      <m:rPr>
                        <m:nor/>
                      </m:rPr>
                      <a:rPr lang="en-US" sz="2200" b="0" i="0" smtClean="0"/>
                      <m:t> </m:t>
                    </m:r>
                    <m:r>
                      <a:rPr lang="en-IN" sz="2200" i="1">
                        <a:latin typeface="Cambria Math" panose="02040503050406030204" pitchFamily="18" charset="0"/>
                      </a:rPr>
                      <m:t>𝜀</m:t>
                    </m:r>
                    <m:r>
                      <a:rPr lang="en-US" sz="2200" b="0" i="1" dirty="0" smtClean="0">
                        <a:latin typeface="Cambria Math" panose="02040503050406030204" pitchFamily="18" charset="0"/>
                      </a:rPr>
                      <m:t>∼</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𝑁</m:t>
                        </m:r>
                      </m:e>
                      <m:sub>
                        <m:r>
                          <a:rPr lang="en-US" sz="2200" b="0" i="1" dirty="0" smtClean="0">
                            <a:latin typeface="Cambria Math" panose="02040503050406030204" pitchFamily="18" charset="0"/>
                          </a:rPr>
                          <m:t>𝑛</m:t>
                        </m:r>
                      </m:sub>
                    </m:sSub>
                    <m:r>
                      <a:rPr lang="en-US" sz="2200" b="0" i="1" dirty="0" smtClean="0">
                        <a:latin typeface="Cambria Math" panose="02040503050406030204" pitchFamily="18" charset="0"/>
                      </a:rPr>
                      <m:t>(0, </m:t>
                    </m:r>
                    <m:sSup>
                      <m:sSupPr>
                        <m:ctrlPr>
                          <a:rPr lang="en-US" sz="2200" b="0" i="1" dirty="0" smtClean="0">
                            <a:latin typeface="Cambria Math" panose="02040503050406030204" pitchFamily="18" charset="0"/>
                          </a:rPr>
                        </m:ctrlPr>
                      </m:sSupPr>
                      <m:e>
                        <m:r>
                          <a:rPr lang="en-US" sz="2200" b="0" i="1" dirty="0" smtClean="0">
                            <a:latin typeface="Cambria Math" panose="02040503050406030204" pitchFamily="18" charset="0"/>
                          </a:rPr>
                          <m:t>𝜎</m:t>
                        </m:r>
                      </m:e>
                      <m:sup>
                        <m:r>
                          <a:rPr lang="en-US" sz="2200" b="0" i="1" dirty="0" smtClean="0">
                            <a:latin typeface="Cambria Math" panose="02040503050406030204" pitchFamily="18" charset="0"/>
                          </a:rPr>
                          <m:t>2</m:t>
                        </m:r>
                      </m:sup>
                    </m:sSup>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𝐼</m:t>
                        </m:r>
                      </m:e>
                      <m:sub>
                        <m:r>
                          <a:rPr lang="en-US" sz="2200" b="0" i="1" dirty="0" smtClean="0">
                            <a:latin typeface="Cambria Math" panose="02040503050406030204" pitchFamily="18" charset="0"/>
                          </a:rPr>
                          <m:t>𝑛</m:t>
                        </m:r>
                      </m:sub>
                    </m:sSub>
                    <m:r>
                      <a:rPr lang="en-US" sz="2200" b="0" i="1" dirty="0" smtClean="0">
                        <a:latin typeface="Cambria Math" panose="02040503050406030204" pitchFamily="18" charset="0"/>
                      </a:rPr>
                      <m:t>)</m:t>
                    </m:r>
                  </m:oMath>
                </a14:m>
                <a:r>
                  <a:rPr lang="en-IN" sz="2200" dirty="0"/>
                  <a:t>.</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9023257" cy="3880773"/>
              </a:xfrm>
              <a:blipFill>
                <a:blip r:embed="rId2"/>
                <a:stretch>
                  <a:fillRect l="-405" t="-1099"/>
                </a:stretch>
              </a:blipFill>
            </p:spPr>
            <p:txBody>
              <a:bodyPr/>
              <a:lstStyle/>
              <a:p>
                <a:r>
                  <a:rPr lang="en-IN">
                    <a:noFill/>
                  </a:rPr>
                  <a:t> </a:t>
                </a:r>
              </a:p>
            </p:txBody>
          </p:sp>
        </mc:Fallback>
      </mc:AlternateContent>
    </p:spTree>
    <p:extLst>
      <p:ext uri="{BB962C8B-B14F-4D97-AF65-F5344CB8AC3E}">
        <p14:creationId xmlns:p14="http://schemas.microsoft.com/office/powerpoint/2010/main" val="29700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2400" dirty="0"/>
          </a:p>
          <a:p>
            <a:endParaRPr lang="en-IN" sz="24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413360469"/>
                  </p:ext>
                </p:extLst>
              </p:nvPr>
            </p:nvGraphicFramePr>
            <p:xfrm>
              <a:off x="677334" y="2519691"/>
              <a:ext cx="8596670" cy="2948864"/>
            </p:xfrm>
            <a:graphic>
              <a:graphicData uri="http://schemas.openxmlformats.org/drawingml/2006/table">
                <a:tbl>
                  <a:tblPr firstRow="1" bandRow="1">
                    <a:tableStyleId>{5C22544A-7EE6-4342-B048-85BDC9FD1C3A}</a:tableStyleId>
                  </a:tblPr>
                  <a:tblGrid>
                    <a:gridCol w="1719334">
                      <a:extLst>
                        <a:ext uri="{9D8B030D-6E8A-4147-A177-3AD203B41FA5}">
                          <a16:colId xmlns:a16="http://schemas.microsoft.com/office/drawing/2014/main" val="1449775569"/>
                        </a:ext>
                      </a:extLst>
                    </a:gridCol>
                    <a:gridCol w="1719334">
                      <a:extLst>
                        <a:ext uri="{9D8B030D-6E8A-4147-A177-3AD203B41FA5}">
                          <a16:colId xmlns:a16="http://schemas.microsoft.com/office/drawing/2014/main" val="2077064520"/>
                        </a:ext>
                      </a:extLst>
                    </a:gridCol>
                    <a:gridCol w="1719334">
                      <a:extLst>
                        <a:ext uri="{9D8B030D-6E8A-4147-A177-3AD203B41FA5}">
                          <a16:colId xmlns:a16="http://schemas.microsoft.com/office/drawing/2014/main" val="3583120469"/>
                        </a:ext>
                      </a:extLst>
                    </a:gridCol>
                    <a:gridCol w="1719334">
                      <a:extLst>
                        <a:ext uri="{9D8B030D-6E8A-4147-A177-3AD203B41FA5}">
                          <a16:colId xmlns:a16="http://schemas.microsoft.com/office/drawing/2014/main" val="1898848110"/>
                        </a:ext>
                      </a:extLst>
                    </a:gridCol>
                    <a:gridCol w="1719334">
                      <a:extLst>
                        <a:ext uri="{9D8B030D-6E8A-4147-A177-3AD203B41FA5}">
                          <a16:colId xmlns:a16="http://schemas.microsoft.com/office/drawing/2014/main" val="3125522107"/>
                        </a:ext>
                      </a:extLst>
                    </a:gridCol>
                  </a:tblGrid>
                  <a:tr h="368608">
                    <a:tc>
                      <a:txBody>
                        <a:bodyPr/>
                        <a:lstStyle/>
                        <a:p>
                          <a:pPr algn="ctr"/>
                          <a:r>
                            <a:rPr lang="en-IN" dirty="0"/>
                            <a:t>PARAMETER</a:t>
                          </a:r>
                        </a:p>
                      </a:txBody>
                      <a:tcPr/>
                    </a:tc>
                    <a:tc>
                      <a:txBody>
                        <a:bodyPr/>
                        <a:lstStyle/>
                        <a:p>
                          <a:pPr algn="ctr"/>
                          <a:r>
                            <a:rPr lang="en-IN" dirty="0"/>
                            <a:t>ESTIMATE</a:t>
                          </a:r>
                        </a:p>
                      </a:txBody>
                      <a:tcPr/>
                    </a:tc>
                    <a:tc>
                      <a:txBody>
                        <a:bodyPr/>
                        <a:lstStyle/>
                        <a:p>
                          <a:pPr algn="ctr"/>
                          <a:r>
                            <a:rPr lang="en-IN" dirty="0"/>
                            <a:t>S.E.</a:t>
                          </a:r>
                        </a:p>
                      </a:txBody>
                      <a:tcPr/>
                    </a:tc>
                    <a:tc>
                      <a:txBody>
                        <a:bodyPr/>
                        <a:lstStyle/>
                        <a:p>
                          <a:pPr algn="ctr"/>
                          <a:r>
                            <a:rPr lang="en-IN" dirty="0"/>
                            <a:t>t-value</a:t>
                          </a:r>
                        </a:p>
                      </a:txBody>
                      <a:tcPr/>
                    </a:tc>
                    <a:tc>
                      <a:txBody>
                        <a:bodyPr/>
                        <a:lstStyle/>
                        <a:p>
                          <a:pPr algn="ctr"/>
                          <a:r>
                            <a:rPr lang="en-IN" dirty="0" err="1"/>
                            <a:t>Pr</a:t>
                          </a:r>
                          <a:r>
                            <a:rPr lang="en-IN" dirty="0"/>
                            <a:t> (&gt;|t|)</a:t>
                          </a:r>
                        </a:p>
                      </a:txBody>
                      <a:tcPr/>
                    </a:tc>
                    <a:extLst>
                      <a:ext uri="{0D108BD9-81ED-4DB2-BD59-A6C34878D82A}">
                        <a16:rowId xmlns:a16="http://schemas.microsoft.com/office/drawing/2014/main" val="1656786506"/>
                      </a:ext>
                    </a:extLst>
                  </a:tr>
                  <a:tr h="368608">
                    <a:tc>
                      <a:txBody>
                        <a:bodyPr/>
                        <a:lstStyle/>
                        <a:p>
                          <a:pP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0</m:t>
                                    </m:r>
                                  </m:sub>
                                </m:sSub>
                              </m:oMath>
                            </m:oMathPara>
                          </a14:m>
                          <a:endParaRPr lang="en-IN" dirty="0"/>
                        </a:p>
                      </a:txBody>
                      <a:tcPr/>
                    </a:tc>
                    <a:tc>
                      <a:txBody>
                        <a:bodyPr/>
                        <a:lstStyle/>
                        <a:p>
                          <a:pPr algn="ctr"/>
                          <a:r>
                            <a:rPr lang="en-IN" dirty="0"/>
                            <a:t>1.764e+03</a:t>
                          </a:r>
                        </a:p>
                      </a:txBody>
                      <a:tcPr/>
                    </a:tc>
                    <a:tc>
                      <a:txBody>
                        <a:bodyPr/>
                        <a:lstStyle/>
                        <a:p>
                          <a:pPr algn="ctr"/>
                          <a:r>
                            <a:rPr lang="en-IN" dirty="0"/>
                            <a:t>4.373e+02</a:t>
                          </a:r>
                        </a:p>
                      </a:txBody>
                      <a:tcPr/>
                    </a:tc>
                    <a:tc>
                      <a:txBody>
                        <a:bodyPr/>
                        <a:lstStyle/>
                        <a:p>
                          <a:pPr algn="ctr"/>
                          <a:r>
                            <a:rPr lang="en-IN" dirty="0"/>
                            <a:t>4.034 </a:t>
                          </a:r>
                        </a:p>
                      </a:txBody>
                      <a:tcPr/>
                    </a:tc>
                    <a:tc>
                      <a:txBody>
                        <a:bodyPr/>
                        <a:lstStyle/>
                        <a:p>
                          <a:pPr algn="ctr"/>
                          <a:r>
                            <a:rPr lang="en-IN" dirty="0"/>
                            <a:t>0.000215***</a:t>
                          </a:r>
                        </a:p>
                      </a:txBody>
                      <a:tcPr/>
                    </a:tc>
                    <a:extLst>
                      <a:ext uri="{0D108BD9-81ED-4DB2-BD59-A6C34878D82A}">
                        <a16:rowId xmlns:a16="http://schemas.microsoft.com/office/drawing/2014/main" val="3020380999"/>
                      </a:ext>
                    </a:extLst>
                  </a:tr>
                  <a:tr h="368608">
                    <a:tc>
                      <a:txBody>
                        <a:bodyPr/>
                        <a:lstStyle/>
                        <a:p>
                          <a:pPr algn="ctr"/>
                          <a14:m>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1</m:t>
                                  </m:r>
                                </m:sub>
                              </m:sSub>
                            </m:oMath>
                          </a14:m>
                          <a:r>
                            <a:rPr lang="en-IN" sz="1800" kern="1200" dirty="0">
                              <a:solidFill>
                                <a:schemeClr val="dk1"/>
                              </a:solidFill>
                              <a:effectLst/>
                              <a:latin typeface="+mn-lt"/>
                              <a:ea typeface="+mn-ea"/>
                              <a:cs typeface="+mn-cs"/>
                            </a:rPr>
                            <a:t> </a:t>
                          </a:r>
                          <a:endParaRPr lang="en-IN" dirty="0"/>
                        </a:p>
                      </a:txBody>
                      <a:tcPr/>
                    </a:tc>
                    <a:tc>
                      <a:txBody>
                        <a:bodyPr/>
                        <a:lstStyle/>
                        <a:p>
                          <a:pPr algn="ctr"/>
                          <a:r>
                            <a:rPr lang="en-IN" dirty="0"/>
                            <a:t>1.905e+00</a:t>
                          </a:r>
                        </a:p>
                      </a:txBody>
                      <a:tcPr/>
                    </a:tc>
                    <a:tc>
                      <a:txBody>
                        <a:bodyPr/>
                        <a:lstStyle/>
                        <a:p>
                          <a:pPr algn="ctr"/>
                          <a:r>
                            <a:rPr lang="en-IN" dirty="0"/>
                            <a:t>9.237e-01 </a:t>
                          </a:r>
                        </a:p>
                      </a:txBody>
                      <a:tcPr/>
                    </a:tc>
                    <a:tc>
                      <a:txBody>
                        <a:bodyPr/>
                        <a:lstStyle/>
                        <a:p>
                          <a:pPr algn="ctr"/>
                          <a:r>
                            <a:rPr lang="en-IN" dirty="0"/>
                            <a:t>2.063 </a:t>
                          </a:r>
                        </a:p>
                      </a:txBody>
                      <a:tcPr/>
                    </a:tc>
                    <a:tc>
                      <a:txBody>
                        <a:bodyPr/>
                        <a:lstStyle/>
                        <a:p>
                          <a:pPr algn="ctr"/>
                          <a:r>
                            <a:rPr lang="en-IN" dirty="0"/>
                            <a:t>0.045071 *</a:t>
                          </a:r>
                        </a:p>
                      </a:txBody>
                      <a:tcPr/>
                    </a:tc>
                    <a:extLst>
                      <a:ext uri="{0D108BD9-81ED-4DB2-BD59-A6C34878D82A}">
                        <a16:rowId xmlns:a16="http://schemas.microsoft.com/office/drawing/2014/main" val="3243458386"/>
                      </a:ext>
                    </a:extLst>
                  </a:tr>
                  <a:tr h="368608">
                    <a:tc>
                      <a:txBody>
                        <a:bodyPr/>
                        <a:lstStyle/>
                        <a:p>
                          <a:pP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2</m:t>
                                    </m:r>
                                  </m:sub>
                                </m:sSub>
                              </m:oMath>
                            </m:oMathPara>
                          </a14:m>
                          <a:endParaRPr lang="en-IN" dirty="0"/>
                        </a:p>
                      </a:txBody>
                      <a:tcPr/>
                    </a:tc>
                    <a:tc>
                      <a:txBody>
                        <a:bodyPr/>
                        <a:lstStyle/>
                        <a:p>
                          <a:pPr algn="ctr"/>
                          <a:r>
                            <a:rPr lang="en-IN" dirty="0"/>
                            <a:t>-1.938e+00  </a:t>
                          </a:r>
                        </a:p>
                      </a:txBody>
                      <a:tcPr/>
                    </a:tc>
                    <a:tc>
                      <a:txBody>
                        <a:bodyPr/>
                        <a:lstStyle/>
                        <a:p>
                          <a:pPr algn="ctr"/>
                          <a:r>
                            <a:rPr lang="en-IN" dirty="0"/>
                            <a:t>1.108e+00 </a:t>
                          </a:r>
                        </a:p>
                      </a:txBody>
                      <a:tcPr/>
                    </a:tc>
                    <a:tc>
                      <a:txBody>
                        <a:bodyPr/>
                        <a:lstStyle/>
                        <a:p>
                          <a:pPr algn="ctr"/>
                          <a:r>
                            <a:rPr lang="en-IN" dirty="0"/>
                            <a:t>-1.748</a:t>
                          </a:r>
                        </a:p>
                      </a:txBody>
                      <a:tcPr/>
                    </a:tc>
                    <a:tc>
                      <a:txBody>
                        <a:bodyPr/>
                        <a:lstStyle/>
                        <a:p>
                          <a:pPr algn="ctr"/>
                          <a:r>
                            <a:rPr lang="en-IN" dirty="0"/>
                            <a:t>0.087413 .</a:t>
                          </a:r>
                        </a:p>
                      </a:txBody>
                      <a:tcPr/>
                    </a:tc>
                    <a:extLst>
                      <a:ext uri="{0D108BD9-81ED-4DB2-BD59-A6C34878D82A}">
                        <a16:rowId xmlns:a16="http://schemas.microsoft.com/office/drawing/2014/main" val="3151034056"/>
                      </a:ext>
                    </a:extLst>
                  </a:tr>
                  <a:tr h="368608">
                    <a:tc>
                      <a:txBody>
                        <a:bodyPr/>
                        <a:lstStyle/>
                        <a:p>
                          <a:pP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3</m:t>
                                    </m:r>
                                  </m:sub>
                                </m:sSub>
                              </m:oMath>
                            </m:oMathPara>
                          </a14:m>
                          <a:endParaRPr lang="en-IN" dirty="0"/>
                        </a:p>
                      </a:txBody>
                      <a:tcPr/>
                    </a:tc>
                    <a:tc>
                      <a:txBody>
                        <a:bodyPr/>
                        <a:lstStyle/>
                        <a:p>
                          <a:pPr algn="ctr"/>
                          <a:r>
                            <a:rPr lang="en-IN" dirty="0"/>
                            <a:t>-3.100e+00 </a:t>
                          </a:r>
                        </a:p>
                      </a:txBody>
                      <a:tcPr/>
                    </a:tc>
                    <a:tc>
                      <a:txBody>
                        <a:bodyPr/>
                        <a:lstStyle/>
                        <a:p>
                          <a:pPr algn="ctr"/>
                          <a:r>
                            <a:rPr lang="en-IN" dirty="0"/>
                            <a:t>1.902e+00 </a:t>
                          </a:r>
                        </a:p>
                      </a:txBody>
                      <a:tcPr/>
                    </a:tc>
                    <a:tc>
                      <a:txBody>
                        <a:bodyPr/>
                        <a:lstStyle/>
                        <a:p>
                          <a:pPr algn="ctr"/>
                          <a:r>
                            <a:rPr lang="en-IN" dirty="0"/>
                            <a:t>-1.630</a:t>
                          </a:r>
                        </a:p>
                      </a:txBody>
                      <a:tcPr/>
                    </a:tc>
                    <a:tc>
                      <a:txBody>
                        <a:bodyPr/>
                        <a:lstStyle/>
                        <a:p>
                          <a:pPr algn="ctr"/>
                          <a:r>
                            <a:rPr lang="en-IN" dirty="0"/>
                            <a:t>0.110159</a:t>
                          </a:r>
                        </a:p>
                      </a:txBody>
                      <a:tcPr/>
                    </a:tc>
                    <a:extLst>
                      <a:ext uri="{0D108BD9-81ED-4DB2-BD59-A6C34878D82A}">
                        <a16:rowId xmlns:a16="http://schemas.microsoft.com/office/drawing/2014/main" val="1210987109"/>
                      </a:ext>
                    </a:extLst>
                  </a:tr>
                  <a:tr h="368608">
                    <a:tc>
                      <a:txBody>
                        <a:bodyPr/>
                        <a:lstStyle/>
                        <a:p>
                          <a:pP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4</m:t>
                                    </m:r>
                                  </m:sub>
                                </m:sSub>
                              </m:oMath>
                            </m:oMathPara>
                          </a14:m>
                          <a:endParaRPr lang="en-IN" dirty="0"/>
                        </a:p>
                      </a:txBody>
                      <a:tcPr/>
                    </a:tc>
                    <a:tc>
                      <a:txBody>
                        <a:bodyPr/>
                        <a:lstStyle/>
                        <a:p>
                          <a:pPr algn="ctr"/>
                          <a:r>
                            <a:rPr lang="en-IN" dirty="0"/>
                            <a:t>-9.065e+00 </a:t>
                          </a:r>
                        </a:p>
                      </a:txBody>
                      <a:tcPr/>
                    </a:tc>
                    <a:tc>
                      <a:txBody>
                        <a:bodyPr/>
                        <a:lstStyle/>
                        <a:p>
                          <a:pPr algn="ctr"/>
                          <a:r>
                            <a:rPr lang="en-IN" dirty="0"/>
                            <a:t>8.486e+00 </a:t>
                          </a:r>
                        </a:p>
                      </a:txBody>
                      <a:tcPr/>
                    </a:tc>
                    <a:tc>
                      <a:txBody>
                        <a:bodyPr/>
                        <a:lstStyle/>
                        <a:p>
                          <a:pPr algn="ctr"/>
                          <a:r>
                            <a:rPr lang="en-IN" dirty="0"/>
                            <a:t>-1.068</a:t>
                          </a:r>
                        </a:p>
                      </a:txBody>
                      <a:tcPr/>
                    </a:tc>
                    <a:tc>
                      <a:txBody>
                        <a:bodyPr/>
                        <a:lstStyle/>
                        <a:p>
                          <a:pPr algn="ctr"/>
                          <a:r>
                            <a:rPr lang="en-IN" dirty="0"/>
                            <a:t>0.291230</a:t>
                          </a:r>
                        </a:p>
                      </a:txBody>
                      <a:tcPr/>
                    </a:tc>
                    <a:extLst>
                      <a:ext uri="{0D108BD9-81ED-4DB2-BD59-A6C34878D82A}">
                        <a16:rowId xmlns:a16="http://schemas.microsoft.com/office/drawing/2014/main" val="3872770489"/>
                      </a:ext>
                    </a:extLst>
                  </a:tr>
                  <a:tr h="368608">
                    <a:tc>
                      <a:txBody>
                        <a:bodyPr/>
                        <a:lstStyle/>
                        <a:p>
                          <a:pP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5</m:t>
                                    </m:r>
                                  </m:sub>
                                </m:sSub>
                              </m:oMath>
                            </m:oMathPara>
                          </a14:m>
                          <a:endParaRPr lang="en-IN" dirty="0"/>
                        </a:p>
                      </a:txBody>
                      <a:tcPr/>
                    </a:tc>
                    <a:tc>
                      <a:txBody>
                        <a:bodyPr/>
                        <a:lstStyle/>
                        <a:p>
                          <a:pPr algn="ctr"/>
                          <a:r>
                            <a:rPr lang="en-IN" dirty="0"/>
                            <a:t>-1.068e+02 </a:t>
                          </a:r>
                        </a:p>
                      </a:txBody>
                      <a:tcPr/>
                    </a:tc>
                    <a:tc>
                      <a:txBody>
                        <a:bodyPr/>
                        <a:lstStyle/>
                        <a:p>
                          <a:pPr algn="ctr"/>
                          <a:r>
                            <a:rPr lang="en-IN" dirty="0"/>
                            <a:t>6.978e+01 </a:t>
                          </a:r>
                        </a:p>
                      </a:txBody>
                      <a:tcPr/>
                    </a:tc>
                    <a:tc>
                      <a:txBody>
                        <a:bodyPr/>
                        <a:lstStyle/>
                        <a:p>
                          <a:pPr algn="ctr"/>
                          <a:r>
                            <a:rPr lang="en-IN" dirty="0"/>
                            <a:t>-1.531</a:t>
                          </a:r>
                        </a:p>
                      </a:txBody>
                      <a:tcPr/>
                    </a:tc>
                    <a:tc>
                      <a:txBody>
                        <a:bodyPr/>
                        <a:lstStyle/>
                        <a:p>
                          <a:pPr algn="ctr"/>
                          <a:r>
                            <a:rPr lang="en-IN" dirty="0"/>
                            <a:t>0.132952</a:t>
                          </a:r>
                        </a:p>
                      </a:txBody>
                      <a:tcPr/>
                    </a:tc>
                    <a:extLst>
                      <a:ext uri="{0D108BD9-81ED-4DB2-BD59-A6C34878D82A}">
                        <a16:rowId xmlns:a16="http://schemas.microsoft.com/office/drawing/2014/main" val="3861897988"/>
                      </a:ext>
                    </a:extLst>
                  </a:tr>
                  <a:tr h="368608">
                    <a:tc>
                      <a:txBody>
                        <a:bodyPr/>
                        <a:lstStyle/>
                        <a:p>
                          <a:pPr/>
                          <a14:m>
                            <m:oMathPara xmlns:m="http://schemas.openxmlformats.org/officeDocument/2006/math">
                              <m:oMathParaPr>
                                <m:jc m:val="centerGroup"/>
                              </m:oMathParaPr>
                              <m:oMath xmlns:m="http://schemas.openxmlformats.org/officeDocument/2006/math">
                                <m:sSub>
                                  <m:sSubPr>
                                    <m:ctrlPr>
                                      <a:rPr lang="en-IN" sz="1800" i="1" kern="1200" smtClean="0">
                                        <a:solidFill>
                                          <a:schemeClr val="dk1"/>
                                        </a:solidFill>
                                        <a:effectLst/>
                                        <a:latin typeface="Cambria Math" panose="02040503050406030204" pitchFamily="18" charset="0"/>
                                        <a:ea typeface="+mn-ea"/>
                                        <a:cs typeface="+mn-cs"/>
                                      </a:rPr>
                                    </m:ctrlPr>
                                  </m:sSubPr>
                                  <m:e>
                                    <m:r>
                                      <a:rPr lang="en-IN" sz="1800" i="1" kern="1200">
                                        <a:solidFill>
                                          <a:schemeClr val="dk1"/>
                                        </a:solidFill>
                                        <a:effectLst/>
                                        <a:latin typeface="Cambria Math" panose="02040503050406030204" pitchFamily="18" charset="0"/>
                                        <a:ea typeface="+mn-ea"/>
                                        <a:cs typeface="+mn-cs"/>
                                      </a:rPr>
                                      <m:t>𝛽</m:t>
                                    </m:r>
                                  </m:e>
                                  <m:sub>
                                    <m:r>
                                      <a:rPr lang="en-IN" sz="1800" i="1" kern="1200">
                                        <a:solidFill>
                                          <a:schemeClr val="dk1"/>
                                        </a:solidFill>
                                        <a:effectLst/>
                                        <a:latin typeface="Cambria Math" panose="02040503050406030204" pitchFamily="18" charset="0"/>
                                        <a:ea typeface="+mn-ea"/>
                                        <a:cs typeface="+mn-cs"/>
                                      </a:rPr>
                                      <m:t>6</m:t>
                                    </m:r>
                                  </m:sub>
                                </m:sSub>
                              </m:oMath>
                            </m:oMathPara>
                          </a14:m>
                          <a:endParaRPr lang="en-IN" dirty="0"/>
                        </a:p>
                      </a:txBody>
                      <a:tcPr/>
                    </a:tc>
                    <a:tc>
                      <a:txBody>
                        <a:bodyPr/>
                        <a:lstStyle/>
                        <a:p>
                          <a:pPr algn="ctr"/>
                          <a:r>
                            <a:rPr lang="en-IN" dirty="0"/>
                            <a:t>-1.716e+01 </a:t>
                          </a:r>
                        </a:p>
                      </a:txBody>
                      <a:tcPr/>
                    </a:tc>
                    <a:tc>
                      <a:txBody>
                        <a:bodyPr/>
                        <a:lstStyle/>
                        <a:p>
                          <a:pPr algn="ctr"/>
                          <a:r>
                            <a:rPr lang="en-IN" dirty="0"/>
                            <a:t>1.186e+01 </a:t>
                          </a:r>
                        </a:p>
                      </a:txBody>
                      <a:tcPr/>
                    </a:tc>
                    <a:tc>
                      <a:txBody>
                        <a:bodyPr/>
                        <a:lstStyle/>
                        <a:p>
                          <a:pPr algn="ctr"/>
                          <a:r>
                            <a:rPr lang="en-IN" dirty="0"/>
                            <a:t>-1.447</a:t>
                          </a:r>
                        </a:p>
                      </a:txBody>
                      <a:tcPr/>
                    </a:tc>
                    <a:tc>
                      <a:txBody>
                        <a:bodyPr/>
                        <a:lstStyle/>
                        <a:p>
                          <a:pPr algn="ctr"/>
                          <a:r>
                            <a:rPr lang="en-IN" dirty="0"/>
                            <a:t>0.155085</a:t>
                          </a:r>
                        </a:p>
                      </a:txBody>
                      <a:tcPr/>
                    </a:tc>
                    <a:extLst>
                      <a:ext uri="{0D108BD9-81ED-4DB2-BD59-A6C34878D82A}">
                        <a16:rowId xmlns:a16="http://schemas.microsoft.com/office/drawing/2014/main" val="281980578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413360469"/>
                  </p:ext>
                </p:extLst>
              </p:nvPr>
            </p:nvGraphicFramePr>
            <p:xfrm>
              <a:off x="677334" y="2519691"/>
              <a:ext cx="8596670" cy="2948864"/>
            </p:xfrm>
            <a:graphic>
              <a:graphicData uri="http://schemas.openxmlformats.org/drawingml/2006/table">
                <a:tbl>
                  <a:tblPr firstRow="1" bandRow="1">
                    <a:tableStyleId>{5C22544A-7EE6-4342-B048-85BDC9FD1C3A}</a:tableStyleId>
                  </a:tblPr>
                  <a:tblGrid>
                    <a:gridCol w="1719334">
                      <a:extLst>
                        <a:ext uri="{9D8B030D-6E8A-4147-A177-3AD203B41FA5}">
                          <a16:colId xmlns:a16="http://schemas.microsoft.com/office/drawing/2014/main" val="1449775569"/>
                        </a:ext>
                      </a:extLst>
                    </a:gridCol>
                    <a:gridCol w="1719334">
                      <a:extLst>
                        <a:ext uri="{9D8B030D-6E8A-4147-A177-3AD203B41FA5}">
                          <a16:colId xmlns:a16="http://schemas.microsoft.com/office/drawing/2014/main" val="2077064520"/>
                        </a:ext>
                      </a:extLst>
                    </a:gridCol>
                    <a:gridCol w="1719334">
                      <a:extLst>
                        <a:ext uri="{9D8B030D-6E8A-4147-A177-3AD203B41FA5}">
                          <a16:colId xmlns:a16="http://schemas.microsoft.com/office/drawing/2014/main" val="3583120469"/>
                        </a:ext>
                      </a:extLst>
                    </a:gridCol>
                    <a:gridCol w="1719334">
                      <a:extLst>
                        <a:ext uri="{9D8B030D-6E8A-4147-A177-3AD203B41FA5}">
                          <a16:colId xmlns:a16="http://schemas.microsoft.com/office/drawing/2014/main" val="1898848110"/>
                        </a:ext>
                      </a:extLst>
                    </a:gridCol>
                    <a:gridCol w="1719334">
                      <a:extLst>
                        <a:ext uri="{9D8B030D-6E8A-4147-A177-3AD203B41FA5}">
                          <a16:colId xmlns:a16="http://schemas.microsoft.com/office/drawing/2014/main" val="3125522107"/>
                        </a:ext>
                      </a:extLst>
                    </a:gridCol>
                  </a:tblGrid>
                  <a:tr h="368608">
                    <a:tc>
                      <a:txBody>
                        <a:bodyPr/>
                        <a:lstStyle/>
                        <a:p>
                          <a:pPr algn="ctr"/>
                          <a:r>
                            <a:rPr lang="en-IN" dirty="0"/>
                            <a:t>PARAMETER</a:t>
                          </a:r>
                        </a:p>
                      </a:txBody>
                      <a:tcPr/>
                    </a:tc>
                    <a:tc>
                      <a:txBody>
                        <a:bodyPr/>
                        <a:lstStyle/>
                        <a:p>
                          <a:pPr algn="ctr"/>
                          <a:r>
                            <a:rPr lang="en-IN" dirty="0"/>
                            <a:t>ESTIMATE</a:t>
                          </a:r>
                        </a:p>
                      </a:txBody>
                      <a:tcPr/>
                    </a:tc>
                    <a:tc>
                      <a:txBody>
                        <a:bodyPr/>
                        <a:lstStyle/>
                        <a:p>
                          <a:pPr algn="ctr"/>
                          <a:r>
                            <a:rPr lang="en-IN" dirty="0"/>
                            <a:t>S.E.</a:t>
                          </a:r>
                        </a:p>
                      </a:txBody>
                      <a:tcPr/>
                    </a:tc>
                    <a:tc>
                      <a:txBody>
                        <a:bodyPr/>
                        <a:lstStyle/>
                        <a:p>
                          <a:pPr algn="ctr"/>
                          <a:r>
                            <a:rPr lang="en-IN" dirty="0"/>
                            <a:t>t-value</a:t>
                          </a:r>
                        </a:p>
                      </a:txBody>
                      <a:tcPr/>
                    </a:tc>
                    <a:tc>
                      <a:txBody>
                        <a:bodyPr/>
                        <a:lstStyle/>
                        <a:p>
                          <a:pPr algn="ctr"/>
                          <a:r>
                            <a:rPr lang="en-IN" dirty="0" err="1"/>
                            <a:t>Pr</a:t>
                          </a:r>
                          <a:r>
                            <a:rPr lang="en-IN" dirty="0"/>
                            <a:t> (&gt;|t|)</a:t>
                          </a:r>
                        </a:p>
                      </a:txBody>
                      <a:tcPr/>
                    </a:tc>
                    <a:extLst>
                      <a:ext uri="{0D108BD9-81ED-4DB2-BD59-A6C34878D82A}">
                        <a16:rowId xmlns:a16="http://schemas.microsoft.com/office/drawing/2014/main" val="1656786506"/>
                      </a:ext>
                    </a:extLst>
                  </a:tr>
                  <a:tr h="368608">
                    <a:tc>
                      <a:txBody>
                        <a:bodyPr/>
                        <a:lstStyle/>
                        <a:p>
                          <a:endParaRPr lang="en-US"/>
                        </a:p>
                      </a:txBody>
                      <a:tcPr>
                        <a:blipFill>
                          <a:blip r:embed="rId2"/>
                          <a:stretch>
                            <a:fillRect l="-355" t="-111667" r="-401773" b="-630000"/>
                          </a:stretch>
                        </a:blipFill>
                      </a:tcPr>
                    </a:tc>
                    <a:tc>
                      <a:txBody>
                        <a:bodyPr/>
                        <a:lstStyle/>
                        <a:p>
                          <a:pPr algn="ctr"/>
                          <a:r>
                            <a:rPr lang="en-IN" dirty="0"/>
                            <a:t>1.764e+03</a:t>
                          </a:r>
                        </a:p>
                      </a:txBody>
                      <a:tcPr/>
                    </a:tc>
                    <a:tc>
                      <a:txBody>
                        <a:bodyPr/>
                        <a:lstStyle/>
                        <a:p>
                          <a:pPr algn="ctr"/>
                          <a:r>
                            <a:rPr lang="en-IN" dirty="0"/>
                            <a:t>4.373e+02</a:t>
                          </a:r>
                        </a:p>
                      </a:txBody>
                      <a:tcPr/>
                    </a:tc>
                    <a:tc>
                      <a:txBody>
                        <a:bodyPr/>
                        <a:lstStyle/>
                        <a:p>
                          <a:pPr algn="ctr"/>
                          <a:r>
                            <a:rPr lang="en-IN" dirty="0"/>
                            <a:t>4.034 </a:t>
                          </a:r>
                        </a:p>
                      </a:txBody>
                      <a:tcPr/>
                    </a:tc>
                    <a:tc>
                      <a:txBody>
                        <a:bodyPr/>
                        <a:lstStyle/>
                        <a:p>
                          <a:pPr algn="ctr"/>
                          <a:r>
                            <a:rPr lang="en-IN" dirty="0"/>
                            <a:t>0.000215***</a:t>
                          </a:r>
                        </a:p>
                      </a:txBody>
                      <a:tcPr/>
                    </a:tc>
                    <a:extLst>
                      <a:ext uri="{0D108BD9-81ED-4DB2-BD59-A6C34878D82A}">
                        <a16:rowId xmlns:a16="http://schemas.microsoft.com/office/drawing/2014/main" val="3020380999"/>
                      </a:ext>
                    </a:extLst>
                  </a:tr>
                  <a:tr h="368608">
                    <a:tc>
                      <a:txBody>
                        <a:bodyPr/>
                        <a:lstStyle/>
                        <a:p>
                          <a:endParaRPr lang="en-US"/>
                        </a:p>
                      </a:txBody>
                      <a:tcPr>
                        <a:blipFill>
                          <a:blip r:embed="rId2"/>
                          <a:stretch>
                            <a:fillRect l="-355" t="-208197" r="-401773" b="-519672"/>
                          </a:stretch>
                        </a:blipFill>
                      </a:tcPr>
                    </a:tc>
                    <a:tc>
                      <a:txBody>
                        <a:bodyPr/>
                        <a:lstStyle/>
                        <a:p>
                          <a:pPr algn="ctr"/>
                          <a:r>
                            <a:rPr lang="en-IN" dirty="0"/>
                            <a:t>1.905e+00</a:t>
                          </a:r>
                        </a:p>
                      </a:txBody>
                      <a:tcPr/>
                    </a:tc>
                    <a:tc>
                      <a:txBody>
                        <a:bodyPr/>
                        <a:lstStyle/>
                        <a:p>
                          <a:pPr algn="ctr"/>
                          <a:r>
                            <a:rPr lang="en-IN" dirty="0"/>
                            <a:t>9.237e-01 </a:t>
                          </a:r>
                        </a:p>
                      </a:txBody>
                      <a:tcPr/>
                    </a:tc>
                    <a:tc>
                      <a:txBody>
                        <a:bodyPr/>
                        <a:lstStyle/>
                        <a:p>
                          <a:pPr algn="ctr"/>
                          <a:r>
                            <a:rPr lang="en-IN" dirty="0"/>
                            <a:t>2.063 </a:t>
                          </a:r>
                        </a:p>
                      </a:txBody>
                      <a:tcPr/>
                    </a:tc>
                    <a:tc>
                      <a:txBody>
                        <a:bodyPr/>
                        <a:lstStyle/>
                        <a:p>
                          <a:pPr algn="ctr"/>
                          <a:r>
                            <a:rPr lang="en-IN" dirty="0"/>
                            <a:t>0.045071 *</a:t>
                          </a:r>
                        </a:p>
                      </a:txBody>
                      <a:tcPr/>
                    </a:tc>
                    <a:extLst>
                      <a:ext uri="{0D108BD9-81ED-4DB2-BD59-A6C34878D82A}">
                        <a16:rowId xmlns:a16="http://schemas.microsoft.com/office/drawing/2014/main" val="3243458386"/>
                      </a:ext>
                    </a:extLst>
                  </a:tr>
                  <a:tr h="368608">
                    <a:tc>
                      <a:txBody>
                        <a:bodyPr/>
                        <a:lstStyle/>
                        <a:p>
                          <a:endParaRPr lang="en-US"/>
                        </a:p>
                      </a:txBody>
                      <a:tcPr>
                        <a:blipFill>
                          <a:blip r:embed="rId2"/>
                          <a:stretch>
                            <a:fillRect l="-355" t="-308197" r="-401773" b="-419672"/>
                          </a:stretch>
                        </a:blipFill>
                      </a:tcPr>
                    </a:tc>
                    <a:tc>
                      <a:txBody>
                        <a:bodyPr/>
                        <a:lstStyle/>
                        <a:p>
                          <a:pPr algn="ctr"/>
                          <a:r>
                            <a:rPr lang="en-IN" dirty="0"/>
                            <a:t>-1.938e+00  </a:t>
                          </a:r>
                        </a:p>
                      </a:txBody>
                      <a:tcPr/>
                    </a:tc>
                    <a:tc>
                      <a:txBody>
                        <a:bodyPr/>
                        <a:lstStyle/>
                        <a:p>
                          <a:pPr algn="ctr"/>
                          <a:r>
                            <a:rPr lang="en-IN" dirty="0"/>
                            <a:t>1.108e+00 </a:t>
                          </a:r>
                        </a:p>
                      </a:txBody>
                      <a:tcPr/>
                    </a:tc>
                    <a:tc>
                      <a:txBody>
                        <a:bodyPr/>
                        <a:lstStyle/>
                        <a:p>
                          <a:pPr algn="ctr"/>
                          <a:r>
                            <a:rPr lang="en-IN" dirty="0"/>
                            <a:t>-1.748</a:t>
                          </a:r>
                        </a:p>
                      </a:txBody>
                      <a:tcPr/>
                    </a:tc>
                    <a:tc>
                      <a:txBody>
                        <a:bodyPr/>
                        <a:lstStyle/>
                        <a:p>
                          <a:pPr algn="ctr"/>
                          <a:r>
                            <a:rPr lang="en-IN" dirty="0"/>
                            <a:t>0.087413 .</a:t>
                          </a:r>
                        </a:p>
                      </a:txBody>
                      <a:tcPr/>
                    </a:tc>
                    <a:extLst>
                      <a:ext uri="{0D108BD9-81ED-4DB2-BD59-A6C34878D82A}">
                        <a16:rowId xmlns:a16="http://schemas.microsoft.com/office/drawing/2014/main" val="3151034056"/>
                      </a:ext>
                    </a:extLst>
                  </a:tr>
                  <a:tr h="368608">
                    <a:tc>
                      <a:txBody>
                        <a:bodyPr/>
                        <a:lstStyle/>
                        <a:p>
                          <a:endParaRPr lang="en-US"/>
                        </a:p>
                      </a:txBody>
                      <a:tcPr>
                        <a:blipFill>
                          <a:blip r:embed="rId2"/>
                          <a:stretch>
                            <a:fillRect l="-355" t="-415000" r="-401773" b="-326667"/>
                          </a:stretch>
                        </a:blipFill>
                      </a:tcPr>
                    </a:tc>
                    <a:tc>
                      <a:txBody>
                        <a:bodyPr/>
                        <a:lstStyle/>
                        <a:p>
                          <a:pPr algn="ctr"/>
                          <a:r>
                            <a:rPr lang="en-IN" dirty="0"/>
                            <a:t>-3.100e+00 </a:t>
                          </a:r>
                        </a:p>
                      </a:txBody>
                      <a:tcPr/>
                    </a:tc>
                    <a:tc>
                      <a:txBody>
                        <a:bodyPr/>
                        <a:lstStyle/>
                        <a:p>
                          <a:pPr algn="ctr"/>
                          <a:r>
                            <a:rPr lang="en-IN" dirty="0"/>
                            <a:t>1.902e+00 </a:t>
                          </a:r>
                        </a:p>
                      </a:txBody>
                      <a:tcPr/>
                    </a:tc>
                    <a:tc>
                      <a:txBody>
                        <a:bodyPr/>
                        <a:lstStyle/>
                        <a:p>
                          <a:pPr algn="ctr"/>
                          <a:r>
                            <a:rPr lang="en-IN" dirty="0"/>
                            <a:t>-1.630</a:t>
                          </a:r>
                        </a:p>
                      </a:txBody>
                      <a:tcPr/>
                    </a:tc>
                    <a:tc>
                      <a:txBody>
                        <a:bodyPr/>
                        <a:lstStyle/>
                        <a:p>
                          <a:pPr algn="ctr"/>
                          <a:r>
                            <a:rPr lang="en-IN" dirty="0"/>
                            <a:t>0.110159</a:t>
                          </a:r>
                        </a:p>
                      </a:txBody>
                      <a:tcPr/>
                    </a:tc>
                    <a:extLst>
                      <a:ext uri="{0D108BD9-81ED-4DB2-BD59-A6C34878D82A}">
                        <a16:rowId xmlns:a16="http://schemas.microsoft.com/office/drawing/2014/main" val="1210987109"/>
                      </a:ext>
                    </a:extLst>
                  </a:tr>
                  <a:tr h="368608">
                    <a:tc>
                      <a:txBody>
                        <a:bodyPr/>
                        <a:lstStyle/>
                        <a:p>
                          <a:endParaRPr lang="en-US"/>
                        </a:p>
                      </a:txBody>
                      <a:tcPr>
                        <a:blipFill>
                          <a:blip r:embed="rId2"/>
                          <a:stretch>
                            <a:fillRect l="-355" t="-506557" r="-401773" b="-221311"/>
                          </a:stretch>
                        </a:blipFill>
                      </a:tcPr>
                    </a:tc>
                    <a:tc>
                      <a:txBody>
                        <a:bodyPr/>
                        <a:lstStyle/>
                        <a:p>
                          <a:pPr algn="ctr"/>
                          <a:r>
                            <a:rPr lang="en-IN" dirty="0"/>
                            <a:t>-9.065e+00 </a:t>
                          </a:r>
                        </a:p>
                      </a:txBody>
                      <a:tcPr/>
                    </a:tc>
                    <a:tc>
                      <a:txBody>
                        <a:bodyPr/>
                        <a:lstStyle/>
                        <a:p>
                          <a:pPr algn="ctr"/>
                          <a:r>
                            <a:rPr lang="en-IN" dirty="0"/>
                            <a:t>8.486e+00 </a:t>
                          </a:r>
                        </a:p>
                      </a:txBody>
                      <a:tcPr/>
                    </a:tc>
                    <a:tc>
                      <a:txBody>
                        <a:bodyPr/>
                        <a:lstStyle/>
                        <a:p>
                          <a:pPr algn="ctr"/>
                          <a:r>
                            <a:rPr lang="en-IN" dirty="0"/>
                            <a:t>-1.068</a:t>
                          </a:r>
                        </a:p>
                      </a:txBody>
                      <a:tcPr/>
                    </a:tc>
                    <a:tc>
                      <a:txBody>
                        <a:bodyPr/>
                        <a:lstStyle/>
                        <a:p>
                          <a:pPr algn="ctr"/>
                          <a:r>
                            <a:rPr lang="en-IN" dirty="0"/>
                            <a:t>0.291230</a:t>
                          </a:r>
                        </a:p>
                      </a:txBody>
                      <a:tcPr/>
                    </a:tc>
                    <a:extLst>
                      <a:ext uri="{0D108BD9-81ED-4DB2-BD59-A6C34878D82A}">
                        <a16:rowId xmlns:a16="http://schemas.microsoft.com/office/drawing/2014/main" val="3872770489"/>
                      </a:ext>
                    </a:extLst>
                  </a:tr>
                  <a:tr h="368608">
                    <a:tc>
                      <a:txBody>
                        <a:bodyPr/>
                        <a:lstStyle/>
                        <a:p>
                          <a:endParaRPr lang="en-US"/>
                        </a:p>
                      </a:txBody>
                      <a:tcPr>
                        <a:blipFill>
                          <a:blip r:embed="rId2"/>
                          <a:stretch>
                            <a:fillRect l="-355" t="-616667" r="-401773" b="-125000"/>
                          </a:stretch>
                        </a:blipFill>
                      </a:tcPr>
                    </a:tc>
                    <a:tc>
                      <a:txBody>
                        <a:bodyPr/>
                        <a:lstStyle/>
                        <a:p>
                          <a:pPr algn="ctr"/>
                          <a:r>
                            <a:rPr lang="en-IN" dirty="0"/>
                            <a:t>-1.068e+02 </a:t>
                          </a:r>
                        </a:p>
                      </a:txBody>
                      <a:tcPr/>
                    </a:tc>
                    <a:tc>
                      <a:txBody>
                        <a:bodyPr/>
                        <a:lstStyle/>
                        <a:p>
                          <a:pPr algn="ctr"/>
                          <a:r>
                            <a:rPr lang="en-IN" dirty="0"/>
                            <a:t>6.978e+01 </a:t>
                          </a:r>
                        </a:p>
                      </a:txBody>
                      <a:tcPr/>
                    </a:tc>
                    <a:tc>
                      <a:txBody>
                        <a:bodyPr/>
                        <a:lstStyle/>
                        <a:p>
                          <a:pPr algn="ctr"/>
                          <a:r>
                            <a:rPr lang="en-IN" dirty="0"/>
                            <a:t>-1.531</a:t>
                          </a:r>
                        </a:p>
                      </a:txBody>
                      <a:tcPr/>
                    </a:tc>
                    <a:tc>
                      <a:txBody>
                        <a:bodyPr/>
                        <a:lstStyle/>
                        <a:p>
                          <a:pPr algn="ctr"/>
                          <a:r>
                            <a:rPr lang="en-IN" dirty="0"/>
                            <a:t>0.132952</a:t>
                          </a:r>
                        </a:p>
                      </a:txBody>
                      <a:tcPr/>
                    </a:tc>
                    <a:extLst>
                      <a:ext uri="{0D108BD9-81ED-4DB2-BD59-A6C34878D82A}">
                        <a16:rowId xmlns:a16="http://schemas.microsoft.com/office/drawing/2014/main" val="3861897988"/>
                      </a:ext>
                    </a:extLst>
                  </a:tr>
                  <a:tr h="368608">
                    <a:tc>
                      <a:txBody>
                        <a:bodyPr/>
                        <a:lstStyle/>
                        <a:p>
                          <a:endParaRPr lang="en-US"/>
                        </a:p>
                      </a:txBody>
                      <a:tcPr>
                        <a:blipFill>
                          <a:blip r:embed="rId2"/>
                          <a:stretch>
                            <a:fillRect l="-355" t="-704918" r="-401773" b="-22951"/>
                          </a:stretch>
                        </a:blipFill>
                      </a:tcPr>
                    </a:tc>
                    <a:tc>
                      <a:txBody>
                        <a:bodyPr/>
                        <a:lstStyle/>
                        <a:p>
                          <a:pPr algn="ctr"/>
                          <a:r>
                            <a:rPr lang="en-IN" dirty="0"/>
                            <a:t>-1.716e+01 </a:t>
                          </a:r>
                        </a:p>
                      </a:txBody>
                      <a:tcPr/>
                    </a:tc>
                    <a:tc>
                      <a:txBody>
                        <a:bodyPr/>
                        <a:lstStyle/>
                        <a:p>
                          <a:pPr algn="ctr"/>
                          <a:r>
                            <a:rPr lang="en-IN" dirty="0"/>
                            <a:t>1.186e+01 </a:t>
                          </a:r>
                        </a:p>
                      </a:txBody>
                      <a:tcPr/>
                    </a:tc>
                    <a:tc>
                      <a:txBody>
                        <a:bodyPr/>
                        <a:lstStyle/>
                        <a:p>
                          <a:pPr algn="ctr"/>
                          <a:r>
                            <a:rPr lang="en-IN" dirty="0"/>
                            <a:t>-1.447</a:t>
                          </a:r>
                        </a:p>
                      </a:txBody>
                      <a:tcPr/>
                    </a:tc>
                    <a:tc>
                      <a:txBody>
                        <a:bodyPr/>
                        <a:lstStyle/>
                        <a:p>
                          <a:pPr algn="ctr"/>
                          <a:r>
                            <a:rPr lang="en-IN" dirty="0"/>
                            <a:t>0.155085</a:t>
                          </a:r>
                        </a:p>
                      </a:txBody>
                      <a:tcPr/>
                    </a:tc>
                    <a:extLst>
                      <a:ext uri="{0D108BD9-81ED-4DB2-BD59-A6C34878D82A}">
                        <a16:rowId xmlns:a16="http://schemas.microsoft.com/office/drawing/2014/main" val="2819805781"/>
                      </a:ext>
                    </a:extLst>
                  </a:tr>
                </a:tbl>
              </a:graphicData>
            </a:graphic>
          </p:graphicFrame>
        </mc:Fallback>
      </mc:AlternateContent>
      <p:sp>
        <p:nvSpPr>
          <p:cNvPr id="5" name="TextBox 4">
            <a:extLst>
              <a:ext uri="{FF2B5EF4-FFF2-40B4-BE49-F238E27FC236}">
                <a16:creationId xmlns:a16="http://schemas.microsoft.com/office/drawing/2014/main" id="{4A03C391-BECB-4EF5-98EF-D60CB0E885A8}"/>
              </a:ext>
            </a:extLst>
          </p:cNvPr>
          <p:cNvSpPr txBox="1"/>
          <p:nvPr/>
        </p:nvSpPr>
        <p:spPr>
          <a:xfrm>
            <a:off x="640991" y="1683026"/>
            <a:ext cx="8596668" cy="923330"/>
          </a:xfrm>
          <a:prstGeom prst="rect">
            <a:avLst/>
          </a:prstGeom>
          <a:noFill/>
        </p:spPr>
        <p:txBody>
          <a:bodyPr wrap="square" rtlCol="0">
            <a:spAutoFit/>
          </a:bodyPr>
          <a:lstStyle/>
          <a:p>
            <a:r>
              <a:rPr lang="en-IN" sz="1800" dirty="0">
                <a:solidFill>
                  <a:schemeClr val="tx1"/>
                </a:solidFill>
                <a:latin typeface="+mn-lt"/>
                <a:ea typeface="Cambria Math" panose="02040503050406030204" pitchFamily="18" charset="0"/>
                <a:cs typeface="Calibri" panose="020F0502020204030204" pitchFamily="34" charset="0"/>
              </a:rPr>
              <a:t>The estimated value of the parameters obtained by the method of least square estimation are given below</a:t>
            </a:r>
            <a:r>
              <a:rPr lang="en-IN" sz="1800" dirty="0">
                <a:solidFill>
                  <a:schemeClr val="tx1"/>
                </a:solidFill>
                <a:latin typeface="+mn-lt"/>
                <a:ea typeface="Cambria Math" panose="02040503050406030204" pitchFamily="18" charset="0"/>
              </a:rPr>
              <a:t>,</a:t>
            </a:r>
            <a:br>
              <a:rPr lang="en-IN" sz="2000" dirty="0">
                <a:solidFill>
                  <a:schemeClr val="tx1"/>
                </a:solidFill>
                <a:latin typeface="+mn-lt"/>
                <a:ea typeface="Cambria Math" panose="02040503050406030204" pitchFamily="18" charset="0"/>
              </a:rPr>
            </a:br>
            <a:endParaRPr lang="en-IN" dirty="0"/>
          </a:p>
        </p:txBody>
      </p:sp>
      <p:sp>
        <p:nvSpPr>
          <p:cNvPr id="9" name="Title 1">
            <a:extLst>
              <a:ext uri="{FF2B5EF4-FFF2-40B4-BE49-F238E27FC236}">
                <a16:creationId xmlns:a16="http://schemas.microsoft.com/office/drawing/2014/main" id="{9031B136-3A23-4D4D-B1E7-5BDDEB6F7D2B}"/>
              </a:ext>
            </a:extLst>
          </p:cNvPr>
          <p:cNvSpPr>
            <a:spLocks noGrp="1"/>
          </p:cNvSpPr>
          <p:nvPr>
            <p:ph type="title"/>
          </p:nvPr>
        </p:nvSpPr>
        <p:spPr>
          <a:xfrm>
            <a:off x="677334" y="609600"/>
            <a:ext cx="8596668" cy="1320800"/>
          </a:xfrm>
        </p:spPr>
        <p:txBody>
          <a:bodyPr>
            <a:normAutofit/>
          </a:bodyPr>
          <a:lstStyle/>
          <a:p>
            <a:r>
              <a:rPr lang="en-IN" sz="3200" u="sng" dirty="0">
                <a:effectLst>
                  <a:outerShdw blurRad="38100" dist="38100" dir="2700000" algn="tl">
                    <a:srgbClr val="000000">
                      <a:alpha val="43137"/>
                    </a:srgbClr>
                  </a:outerShdw>
                </a:effectLst>
              </a:rPr>
              <a:t>PARAMETER ESTIMATE:</a:t>
            </a:r>
          </a:p>
        </p:txBody>
      </p:sp>
    </p:spTree>
    <p:extLst>
      <p:ext uri="{BB962C8B-B14F-4D97-AF65-F5344CB8AC3E}">
        <p14:creationId xmlns:p14="http://schemas.microsoft.com/office/powerpoint/2010/main" val="157615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37E9A-BA4A-4159-9D19-22148FAFF244}"/>
              </a:ext>
            </a:extLst>
          </p:cNvPr>
          <p:cNvSpPr txBox="1">
            <a:spLocks/>
          </p:cNvSpPr>
          <p:nvPr/>
        </p:nvSpPr>
        <p:spPr>
          <a:xfrm>
            <a:off x="677334" y="2160589"/>
            <a:ext cx="8596668" cy="388077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IN" sz="2400"/>
          </a:p>
          <a:p>
            <a:endParaRPr lang="en-IN" sz="2400" dirty="0"/>
          </a:p>
        </p:txBody>
      </p:sp>
      <p:sp>
        <p:nvSpPr>
          <p:cNvPr id="5" name="TextBox 4">
            <a:extLst>
              <a:ext uri="{FF2B5EF4-FFF2-40B4-BE49-F238E27FC236}">
                <a16:creationId xmlns:a16="http://schemas.microsoft.com/office/drawing/2014/main" id="{2791D5DC-4C25-48EF-88D5-E8E6B2691C75}"/>
              </a:ext>
            </a:extLst>
          </p:cNvPr>
          <p:cNvSpPr txBox="1"/>
          <p:nvPr/>
        </p:nvSpPr>
        <p:spPr>
          <a:xfrm>
            <a:off x="640991" y="1683026"/>
            <a:ext cx="8596668" cy="923330"/>
          </a:xfrm>
          <a:prstGeom prst="rect">
            <a:avLst/>
          </a:prstGeom>
          <a:noFill/>
        </p:spPr>
        <p:txBody>
          <a:bodyPr wrap="square" rtlCol="0">
            <a:spAutoFit/>
          </a:bodyPr>
          <a:lstStyle/>
          <a:p>
            <a:r>
              <a:rPr lang="en-IN" sz="1800" dirty="0">
                <a:solidFill>
                  <a:schemeClr val="tx1"/>
                </a:solidFill>
                <a:latin typeface="+mn-lt"/>
                <a:ea typeface="Cambria Math" panose="02040503050406030204" pitchFamily="18" charset="0"/>
                <a:cs typeface="Calibri" panose="020F0502020204030204" pitchFamily="34" charset="0"/>
              </a:rPr>
              <a:t>The estimated value of the parameters obtained by the method of least square estimation are given below</a:t>
            </a:r>
            <a:r>
              <a:rPr lang="en-IN" sz="1800" dirty="0">
                <a:solidFill>
                  <a:schemeClr val="tx1"/>
                </a:solidFill>
                <a:latin typeface="+mn-lt"/>
                <a:ea typeface="Cambria Math" panose="02040503050406030204" pitchFamily="18" charset="0"/>
              </a:rPr>
              <a:t>,</a:t>
            </a:r>
            <a:br>
              <a:rPr lang="en-IN" sz="2000" dirty="0">
                <a:solidFill>
                  <a:schemeClr val="tx1"/>
                </a:solidFill>
                <a:latin typeface="+mn-lt"/>
                <a:ea typeface="Cambria Math" panose="02040503050406030204" pitchFamily="18" charset="0"/>
              </a:rPr>
            </a:br>
            <a:endParaRPr lang="en-IN"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ECB160F2-51FF-46A3-94AA-767C9F4A938B}"/>
                  </a:ext>
                </a:extLst>
              </p:cNvPr>
              <p:cNvGraphicFramePr/>
              <p:nvPr>
                <p:extLst>
                  <p:ext uri="{D42A27DB-BD31-4B8C-83A1-F6EECF244321}">
                    <p14:modId xmlns:p14="http://schemas.microsoft.com/office/powerpoint/2010/main" val="3638560365"/>
                  </p:ext>
                </p:extLst>
              </p:nvPr>
            </p:nvGraphicFramePr>
            <p:xfrm>
              <a:off x="677692" y="2519691"/>
              <a:ext cx="8596310" cy="370772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1397367850"/>
                        </a:ext>
                      </a:extLst>
                    </a:gridCol>
                    <a:gridCol w="1719262">
                      <a:extLst>
                        <a:ext uri="{9D8B030D-6E8A-4147-A177-3AD203B41FA5}">
                          <a16:colId xmlns:a16="http://schemas.microsoft.com/office/drawing/2014/main" val="258157241"/>
                        </a:ext>
                      </a:extLst>
                    </a:gridCol>
                    <a:gridCol w="1719262">
                      <a:extLst>
                        <a:ext uri="{9D8B030D-6E8A-4147-A177-3AD203B41FA5}">
                          <a16:colId xmlns:a16="http://schemas.microsoft.com/office/drawing/2014/main" val="711459253"/>
                        </a:ext>
                      </a:extLst>
                    </a:gridCol>
                    <a:gridCol w="1719262">
                      <a:extLst>
                        <a:ext uri="{9D8B030D-6E8A-4147-A177-3AD203B41FA5}">
                          <a16:colId xmlns:a16="http://schemas.microsoft.com/office/drawing/2014/main" val="1955038525"/>
                        </a:ext>
                      </a:extLst>
                    </a:gridCol>
                    <a:gridCol w="1719262">
                      <a:extLst>
                        <a:ext uri="{9D8B030D-6E8A-4147-A177-3AD203B41FA5}">
                          <a16:colId xmlns:a16="http://schemas.microsoft.com/office/drawing/2014/main" val="805375928"/>
                        </a:ext>
                      </a:extLst>
                    </a:gridCol>
                  </a:tblGrid>
                  <a:tr h="370772">
                    <a:tc>
                      <a:txBody>
                        <a:bodyPr/>
                        <a:lstStyle/>
                        <a:p>
                          <a:pPr algn="ctr" fontAlgn="t">
                            <a:spcBef>
                              <a:spcPts val="0"/>
                            </a:spcBef>
                            <a:spcAft>
                              <a:spcPts val="0"/>
                            </a:spcAft>
                          </a:pPr>
                          <a:r>
                            <a:rPr lang="en-IN" sz="1800" u="none" strike="noStrike" dirty="0">
                              <a:effectLst/>
                            </a:rPr>
                            <a:t>PARAMETER</a:t>
                          </a:r>
                          <a:endParaRPr lang="en-IN" sz="1800" b="0" i="0" u="none" strike="noStrike" dirty="0">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dirty="0">
                              <a:effectLst/>
                            </a:rPr>
                            <a:t>ESTIMATE</a:t>
                          </a:r>
                          <a:endParaRPr lang="en-IN" sz="1800" b="0" i="0" u="none" strike="noStrike" dirty="0">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S.E.</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t-value</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Pr (&gt;|t|)</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2586725197"/>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7</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-6.511e-01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1.768e+00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-0.368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0.714393</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2628261893"/>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8</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3.600e-03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4.027e-03</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0.894</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0.376147</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2023555464"/>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9</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4.460e+00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1.327e+00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3.360</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0.001618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978417259"/>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10</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-1.871e-01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1.662e+00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-0.113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0.910883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3026799495"/>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11</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-1.676e-01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3.227e+00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-0.052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0.958807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4259603825"/>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12</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-6.721e-01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4.910e-01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-1.369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0.177985</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4291714738"/>
                      </a:ext>
                    </a:extLst>
                  </a:tr>
                  <a:tr h="370772">
                    <a:tc>
                      <a:txBody>
                        <a:bodyPr/>
                        <a:lstStyle/>
                        <a:p>
                          <a:pPr algn="ctr" fontAlgn="t">
                            <a:spcBef>
                              <a:spcPts val="0"/>
                            </a:spcBef>
                            <a:spcAft>
                              <a:spcPts val="0"/>
                            </a:spcAft>
                          </a:pPr>
                          <a:r>
                            <a:rPr lang="ar-AE" sz="1800" u="none" strike="noStrike" kern="1200">
                              <a:effectLst/>
                            </a:rPr>
                            <a:t> </a:t>
                          </a:r>
                          <a14:m>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13</m:t>
                                  </m:r>
                                </m:sub>
                              </m:sSub>
                            </m:oMath>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1.340e+00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1.006e+00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1.333</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0.189506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1251472895"/>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14</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8.625e-02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1.475e-01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0.585</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0.561745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927951798"/>
                      </a:ext>
                    </a:extLst>
                  </a:tr>
                  <a:tr h="370772">
                    <a:tc>
                      <a:txBody>
                        <a:bodyPr/>
                        <a:lstStyle/>
                        <a:p>
                          <a:pPr algn="ctr"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800" i="1" u="none" strike="noStrike" kern="1200">
                                        <a:effectLst/>
                                        <a:latin typeface="Cambria Math" panose="02040503050406030204" pitchFamily="18" charset="0"/>
                                      </a:rPr>
                                    </m:ctrlPr>
                                  </m:sSubPr>
                                  <m:e>
                                    <m:r>
                                      <a:rPr lang="ar-AE" sz="1800" u="none" strike="noStrike" kern="1200">
                                        <a:effectLst/>
                                        <a:latin typeface="Cambria Math" panose="02040503050406030204" pitchFamily="18" charset="0"/>
                                      </a:rPr>
                                      <m:t>𝛽</m:t>
                                    </m:r>
                                  </m:e>
                                  <m:sub>
                                    <m:r>
                                      <a:rPr lang="ar-AE" sz="1800" u="none" strike="noStrike" kern="1200">
                                        <a:effectLst/>
                                        <a:latin typeface="Cambria Math" panose="02040503050406030204" pitchFamily="18" charset="0"/>
                                      </a:rPr>
                                      <m:t>15</m:t>
                                    </m:r>
                                  </m:sub>
                                </m:sSub>
                              </m:oMath>
                            </m:oMathPara>
                          </a14:m>
                          <a:endParaRPr lang="ar-AE"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1.068e-01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1.169e+00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0.091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dirty="0">
                              <a:effectLst/>
                            </a:rPr>
                            <a:t>0.927644 </a:t>
                          </a:r>
                          <a:endParaRPr lang="en-IN" sz="1800" b="0" i="0" u="none" strike="noStrike" dirty="0">
                            <a:effectLst/>
                            <a:latin typeface="Arial" panose="020B0604020202020204" pitchFamily="34" charset="0"/>
                          </a:endParaRPr>
                        </a:p>
                      </a:txBody>
                      <a:tcPr marL="74789" marR="74789" marT="45712" marB="45712"/>
                    </a:tc>
                    <a:extLst>
                      <a:ext uri="{0D108BD9-81ED-4DB2-BD59-A6C34878D82A}">
                        <a16:rowId xmlns:a16="http://schemas.microsoft.com/office/drawing/2014/main" val="3299193623"/>
                      </a:ext>
                    </a:extLst>
                  </a:tr>
                </a:tbl>
              </a:graphicData>
            </a:graphic>
          </p:graphicFrame>
        </mc:Choice>
        <mc:Fallback xmlns="">
          <p:graphicFrame>
            <p:nvGraphicFramePr>
              <p:cNvPr id="7" name="Table 6">
                <a:extLst>
                  <a:ext uri="{FF2B5EF4-FFF2-40B4-BE49-F238E27FC236}">
                    <a16:creationId xmlns:a16="http://schemas.microsoft.com/office/drawing/2014/main" id="{ECB160F2-51FF-46A3-94AA-767C9F4A938B}"/>
                  </a:ext>
                </a:extLst>
              </p:cNvPr>
              <p:cNvGraphicFramePr/>
              <p:nvPr>
                <p:extLst>
                  <p:ext uri="{D42A27DB-BD31-4B8C-83A1-F6EECF244321}">
                    <p14:modId xmlns:p14="http://schemas.microsoft.com/office/powerpoint/2010/main" val="3638560365"/>
                  </p:ext>
                </p:extLst>
              </p:nvPr>
            </p:nvGraphicFramePr>
            <p:xfrm>
              <a:off x="677692" y="2519691"/>
              <a:ext cx="8596310" cy="370772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1397367850"/>
                        </a:ext>
                      </a:extLst>
                    </a:gridCol>
                    <a:gridCol w="1719262">
                      <a:extLst>
                        <a:ext uri="{9D8B030D-6E8A-4147-A177-3AD203B41FA5}">
                          <a16:colId xmlns:a16="http://schemas.microsoft.com/office/drawing/2014/main" val="258157241"/>
                        </a:ext>
                      </a:extLst>
                    </a:gridCol>
                    <a:gridCol w="1719262">
                      <a:extLst>
                        <a:ext uri="{9D8B030D-6E8A-4147-A177-3AD203B41FA5}">
                          <a16:colId xmlns:a16="http://schemas.microsoft.com/office/drawing/2014/main" val="711459253"/>
                        </a:ext>
                      </a:extLst>
                    </a:gridCol>
                    <a:gridCol w="1719262">
                      <a:extLst>
                        <a:ext uri="{9D8B030D-6E8A-4147-A177-3AD203B41FA5}">
                          <a16:colId xmlns:a16="http://schemas.microsoft.com/office/drawing/2014/main" val="1955038525"/>
                        </a:ext>
                      </a:extLst>
                    </a:gridCol>
                    <a:gridCol w="1719262">
                      <a:extLst>
                        <a:ext uri="{9D8B030D-6E8A-4147-A177-3AD203B41FA5}">
                          <a16:colId xmlns:a16="http://schemas.microsoft.com/office/drawing/2014/main" val="805375928"/>
                        </a:ext>
                      </a:extLst>
                    </a:gridCol>
                  </a:tblGrid>
                  <a:tr h="370772">
                    <a:tc>
                      <a:txBody>
                        <a:bodyPr/>
                        <a:lstStyle/>
                        <a:p>
                          <a:pPr algn="ctr" fontAlgn="t">
                            <a:spcBef>
                              <a:spcPts val="0"/>
                            </a:spcBef>
                            <a:spcAft>
                              <a:spcPts val="0"/>
                            </a:spcAft>
                          </a:pPr>
                          <a:r>
                            <a:rPr lang="en-IN" sz="1800" u="none" strike="noStrike" dirty="0">
                              <a:effectLst/>
                            </a:rPr>
                            <a:t>PARAMETER</a:t>
                          </a:r>
                          <a:endParaRPr lang="en-IN" sz="1800" b="0" i="0" u="none" strike="noStrike" dirty="0">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dirty="0">
                              <a:effectLst/>
                            </a:rPr>
                            <a:t>ESTIMATE</a:t>
                          </a:r>
                          <a:endParaRPr lang="en-IN" sz="1800" b="0" i="0" u="none" strike="noStrike" dirty="0">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S.E.</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t-value</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Pr (&gt;|t|)</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2586725197"/>
                      </a:ext>
                    </a:extLst>
                  </a:tr>
                  <a:tr h="370772">
                    <a:tc>
                      <a:txBody>
                        <a:bodyPr/>
                        <a:lstStyle/>
                        <a:p>
                          <a:endParaRPr lang="en-US"/>
                        </a:p>
                      </a:txBody>
                      <a:tcPr marL="74789" marR="74789" marT="45712" marB="45712">
                        <a:blipFill>
                          <a:blip r:embed="rId2"/>
                          <a:stretch>
                            <a:fillRect l="-355" t="-106557" r="-401773" b="-824590"/>
                          </a:stretch>
                        </a:blipFill>
                      </a:tcPr>
                    </a:tc>
                    <a:tc>
                      <a:txBody>
                        <a:bodyPr/>
                        <a:lstStyle/>
                        <a:p>
                          <a:pPr algn="ctr" fontAlgn="t">
                            <a:spcBef>
                              <a:spcPts val="0"/>
                            </a:spcBef>
                            <a:spcAft>
                              <a:spcPts val="0"/>
                            </a:spcAft>
                          </a:pPr>
                          <a:r>
                            <a:rPr lang="en-IN" sz="1800" u="none" strike="noStrike">
                              <a:effectLst/>
                            </a:rPr>
                            <a:t>-6.511e-01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1.768e+00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-0.368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0.714393</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2628261893"/>
                      </a:ext>
                    </a:extLst>
                  </a:tr>
                  <a:tr h="370772">
                    <a:tc>
                      <a:txBody>
                        <a:bodyPr/>
                        <a:lstStyle/>
                        <a:p>
                          <a:endParaRPr lang="en-US"/>
                        </a:p>
                      </a:txBody>
                      <a:tcPr marL="74789" marR="74789" marT="45712" marB="45712">
                        <a:blipFill>
                          <a:blip r:embed="rId2"/>
                          <a:stretch>
                            <a:fillRect l="-355" t="-206557" r="-401773" b="-724590"/>
                          </a:stretch>
                        </a:blipFill>
                      </a:tcPr>
                    </a:tc>
                    <a:tc>
                      <a:txBody>
                        <a:bodyPr/>
                        <a:lstStyle/>
                        <a:p>
                          <a:pPr algn="ctr" fontAlgn="t">
                            <a:spcBef>
                              <a:spcPts val="0"/>
                            </a:spcBef>
                            <a:spcAft>
                              <a:spcPts val="0"/>
                            </a:spcAft>
                          </a:pPr>
                          <a:r>
                            <a:rPr lang="en-IN" sz="1800" u="none" strike="noStrike">
                              <a:effectLst/>
                            </a:rPr>
                            <a:t>3.600e-03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4.027e-03</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0.894</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0.376147</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2023555464"/>
                      </a:ext>
                    </a:extLst>
                  </a:tr>
                  <a:tr h="370772">
                    <a:tc>
                      <a:txBody>
                        <a:bodyPr/>
                        <a:lstStyle/>
                        <a:p>
                          <a:endParaRPr lang="en-US"/>
                        </a:p>
                      </a:txBody>
                      <a:tcPr marL="74789" marR="74789" marT="45712" marB="45712">
                        <a:blipFill>
                          <a:blip r:embed="rId2"/>
                          <a:stretch>
                            <a:fillRect l="-355" t="-306557" r="-401773" b="-624590"/>
                          </a:stretch>
                        </a:blipFill>
                      </a:tcPr>
                    </a:tc>
                    <a:tc>
                      <a:txBody>
                        <a:bodyPr/>
                        <a:lstStyle/>
                        <a:p>
                          <a:pPr algn="ctr" fontAlgn="t">
                            <a:spcBef>
                              <a:spcPts val="0"/>
                            </a:spcBef>
                            <a:spcAft>
                              <a:spcPts val="0"/>
                            </a:spcAft>
                          </a:pPr>
                          <a:r>
                            <a:rPr lang="en-IN" sz="1800" u="none" strike="noStrike">
                              <a:effectLst/>
                            </a:rPr>
                            <a:t>4.460e+00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1.327e+00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3.360</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0.001618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978417259"/>
                      </a:ext>
                    </a:extLst>
                  </a:tr>
                  <a:tr h="370772">
                    <a:tc>
                      <a:txBody>
                        <a:bodyPr/>
                        <a:lstStyle/>
                        <a:p>
                          <a:endParaRPr lang="en-US"/>
                        </a:p>
                      </a:txBody>
                      <a:tcPr marL="74789" marR="74789" marT="45712" marB="45712">
                        <a:blipFill>
                          <a:blip r:embed="rId2"/>
                          <a:stretch>
                            <a:fillRect l="-355" t="-406557" r="-401773" b="-524590"/>
                          </a:stretch>
                        </a:blipFill>
                      </a:tcPr>
                    </a:tc>
                    <a:tc>
                      <a:txBody>
                        <a:bodyPr/>
                        <a:lstStyle/>
                        <a:p>
                          <a:pPr algn="ctr" fontAlgn="t">
                            <a:spcBef>
                              <a:spcPts val="0"/>
                            </a:spcBef>
                            <a:spcAft>
                              <a:spcPts val="0"/>
                            </a:spcAft>
                          </a:pPr>
                          <a:r>
                            <a:rPr lang="en-IN" sz="1800" u="none" strike="noStrike">
                              <a:effectLst/>
                            </a:rPr>
                            <a:t>-1.871e-01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1.662e+00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-0.113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0.910883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3026799495"/>
                      </a:ext>
                    </a:extLst>
                  </a:tr>
                  <a:tr h="370772">
                    <a:tc>
                      <a:txBody>
                        <a:bodyPr/>
                        <a:lstStyle/>
                        <a:p>
                          <a:endParaRPr lang="en-US"/>
                        </a:p>
                      </a:txBody>
                      <a:tcPr marL="74789" marR="74789" marT="45712" marB="45712">
                        <a:blipFill>
                          <a:blip r:embed="rId2"/>
                          <a:stretch>
                            <a:fillRect l="-355" t="-515000" r="-401773" b="-433333"/>
                          </a:stretch>
                        </a:blipFill>
                      </a:tcPr>
                    </a:tc>
                    <a:tc>
                      <a:txBody>
                        <a:bodyPr/>
                        <a:lstStyle/>
                        <a:p>
                          <a:pPr algn="ctr" fontAlgn="t">
                            <a:spcBef>
                              <a:spcPts val="0"/>
                            </a:spcBef>
                            <a:spcAft>
                              <a:spcPts val="0"/>
                            </a:spcAft>
                          </a:pPr>
                          <a:r>
                            <a:rPr lang="en-IN" sz="1800" u="none" strike="noStrike">
                              <a:effectLst/>
                            </a:rPr>
                            <a:t>-1.676e-01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3.227e+00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-0.052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0.958807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4259603825"/>
                      </a:ext>
                    </a:extLst>
                  </a:tr>
                  <a:tr h="370772">
                    <a:tc>
                      <a:txBody>
                        <a:bodyPr/>
                        <a:lstStyle/>
                        <a:p>
                          <a:endParaRPr lang="en-US"/>
                        </a:p>
                      </a:txBody>
                      <a:tcPr marL="74789" marR="74789" marT="45712" marB="45712">
                        <a:blipFill>
                          <a:blip r:embed="rId2"/>
                          <a:stretch>
                            <a:fillRect l="-355" t="-604918" r="-401773" b="-326230"/>
                          </a:stretch>
                        </a:blipFill>
                      </a:tcPr>
                    </a:tc>
                    <a:tc>
                      <a:txBody>
                        <a:bodyPr/>
                        <a:lstStyle/>
                        <a:p>
                          <a:pPr algn="ctr" fontAlgn="t">
                            <a:spcBef>
                              <a:spcPts val="0"/>
                            </a:spcBef>
                            <a:spcAft>
                              <a:spcPts val="0"/>
                            </a:spcAft>
                          </a:pPr>
                          <a:r>
                            <a:rPr lang="en-IN" sz="1800" u="none" strike="noStrike">
                              <a:effectLst/>
                            </a:rPr>
                            <a:t>-6.721e-01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4.910e-01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-1.369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0.177985</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4291714738"/>
                      </a:ext>
                    </a:extLst>
                  </a:tr>
                  <a:tr h="370772">
                    <a:tc>
                      <a:txBody>
                        <a:bodyPr/>
                        <a:lstStyle/>
                        <a:p>
                          <a:endParaRPr lang="en-US"/>
                        </a:p>
                      </a:txBody>
                      <a:tcPr marL="74789" marR="74789" marT="45712" marB="45712">
                        <a:blipFill>
                          <a:blip r:embed="rId2"/>
                          <a:stretch>
                            <a:fillRect l="-355" t="-704918" r="-401773" b="-226230"/>
                          </a:stretch>
                        </a:blipFill>
                      </a:tcPr>
                    </a:tc>
                    <a:tc>
                      <a:txBody>
                        <a:bodyPr/>
                        <a:lstStyle/>
                        <a:p>
                          <a:pPr algn="ctr" fontAlgn="t">
                            <a:spcBef>
                              <a:spcPts val="0"/>
                            </a:spcBef>
                            <a:spcAft>
                              <a:spcPts val="0"/>
                            </a:spcAft>
                          </a:pPr>
                          <a:r>
                            <a:rPr lang="en-IN" sz="1800" u="none" strike="noStrike">
                              <a:effectLst/>
                            </a:rPr>
                            <a:t>1.340e+00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1.006e+00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1.333</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0.189506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1251472895"/>
                      </a:ext>
                    </a:extLst>
                  </a:tr>
                  <a:tr h="370772">
                    <a:tc>
                      <a:txBody>
                        <a:bodyPr/>
                        <a:lstStyle/>
                        <a:p>
                          <a:endParaRPr lang="en-US"/>
                        </a:p>
                      </a:txBody>
                      <a:tcPr marL="74789" marR="74789" marT="45712" marB="45712">
                        <a:blipFill>
                          <a:blip r:embed="rId2"/>
                          <a:stretch>
                            <a:fillRect l="-355" t="-804918" r="-401773" b="-126230"/>
                          </a:stretch>
                        </a:blipFill>
                      </a:tcPr>
                    </a:tc>
                    <a:tc>
                      <a:txBody>
                        <a:bodyPr/>
                        <a:lstStyle/>
                        <a:p>
                          <a:pPr algn="ctr" fontAlgn="t">
                            <a:spcBef>
                              <a:spcPts val="0"/>
                            </a:spcBef>
                            <a:spcAft>
                              <a:spcPts val="0"/>
                            </a:spcAft>
                          </a:pPr>
                          <a:r>
                            <a:rPr lang="en-IN" sz="1800" u="none" strike="noStrike">
                              <a:effectLst/>
                            </a:rPr>
                            <a:t>8.625e-02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1.475e-01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0.585</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0.561745 </a:t>
                          </a:r>
                          <a:endParaRPr lang="en-IN" sz="1800" b="0" i="0" u="none" strike="noStrike">
                            <a:effectLst/>
                            <a:latin typeface="Arial" panose="020B0604020202020204" pitchFamily="34" charset="0"/>
                          </a:endParaRPr>
                        </a:p>
                      </a:txBody>
                      <a:tcPr marL="74789" marR="74789" marT="45712" marB="45712"/>
                    </a:tc>
                    <a:extLst>
                      <a:ext uri="{0D108BD9-81ED-4DB2-BD59-A6C34878D82A}">
                        <a16:rowId xmlns:a16="http://schemas.microsoft.com/office/drawing/2014/main" val="927951798"/>
                      </a:ext>
                    </a:extLst>
                  </a:tr>
                  <a:tr h="370772">
                    <a:tc>
                      <a:txBody>
                        <a:bodyPr/>
                        <a:lstStyle/>
                        <a:p>
                          <a:endParaRPr lang="en-US"/>
                        </a:p>
                      </a:txBody>
                      <a:tcPr marL="74789" marR="74789" marT="45712" marB="45712">
                        <a:blipFill>
                          <a:blip r:embed="rId2"/>
                          <a:stretch>
                            <a:fillRect l="-355" t="-904918" r="-401773" b="-26230"/>
                          </a:stretch>
                        </a:blipFill>
                      </a:tcPr>
                    </a:tc>
                    <a:tc>
                      <a:txBody>
                        <a:bodyPr/>
                        <a:lstStyle/>
                        <a:p>
                          <a:pPr algn="ctr" fontAlgn="t">
                            <a:spcBef>
                              <a:spcPts val="0"/>
                            </a:spcBef>
                            <a:spcAft>
                              <a:spcPts val="0"/>
                            </a:spcAft>
                          </a:pPr>
                          <a:r>
                            <a:rPr lang="en-IN" sz="1800" u="none" strike="noStrike">
                              <a:effectLst/>
                            </a:rPr>
                            <a:t>1.068e-01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1.169e+00 </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a:effectLst/>
                            </a:rPr>
                            <a:t>0.091</a:t>
                          </a:r>
                          <a:endParaRPr lang="en-IN" sz="1800" b="0" i="0" u="none" strike="noStrike">
                            <a:effectLst/>
                            <a:latin typeface="Arial" panose="020B0604020202020204" pitchFamily="34" charset="0"/>
                          </a:endParaRPr>
                        </a:p>
                      </a:txBody>
                      <a:tcPr marL="74789" marR="74789" marT="45712" marB="45712"/>
                    </a:tc>
                    <a:tc>
                      <a:txBody>
                        <a:bodyPr/>
                        <a:lstStyle/>
                        <a:p>
                          <a:pPr algn="ctr" fontAlgn="t">
                            <a:spcBef>
                              <a:spcPts val="0"/>
                            </a:spcBef>
                            <a:spcAft>
                              <a:spcPts val="0"/>
                            </a:spcAft>
                          </a:pPr>
                          <a:r>
                            <a:rPr lang="en-IN" sz="1800" u="none" strike="noStrike" dirty="0">
                              <a:effectLst/>
                            </a:rPr>
                            <a:t>0.927644 </a:t>
                          </a:r>
                          <a:endParaRPr lang="en-IN" sz="1800" b="0" i="0" u="none" strike="noStrike" dirty="0">
                            <a:effectLst/>
                            <a:latin typeface="Arial" panose="020B0604020202020204" pitchFamily="34" charset="0"/>
                          </a:endParaRPr>
                        </a:p>
                      </a:txBody>
                      <a:tcPr marL="74789" marR="74789" marT="45712" marB="45712"/>
                    </a:tc>
                    <a:extLst>
                      <a:ext uri="{0D108BD9-81ED-4DB2-BD59-A6C34878D82A}">
                        <a16:rowId xmlns:a16="http://schemas.microsoft.com/office/drawing/2014/main" val="3299193623"/>
                      </a:ext>
                    </a:extLst>
                  </a:tr>
                </a:tbl>
              </a:graphicData>
            </a:graphic>
          </p:graphicFrame>
        </mc:Fallback>
      </mc:AlternateContent>
      <p:sp>
        <p:nvSpPr>
          <p:cNvPr id="8" name="Title 1">
            <a:extLst>
              <a:ext uri="{FF2B5EF4-FFF2-40B4-BE49-F238E27FC236}">
                <a16:creationId xmlns:a16="http://schemas.microsoft.com/office/drawing/2014/main" id="{61CEB2E2-4E30-410C-ACFD-7491C6B5FABE}"/>
              </a:ext>
            </a:extLst>
          </p:cNvPr>
          <p:cNvSpPr txBox="1">
            <a:spLocks/>
          </p:cNvSpPr>
          <p:nvPr/>
        </p:nvSpPr>
        <p:spPr>
          <a:xfrm>
            <a:off x="677334" y="609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u="sng" dirty="0">
                <a:effectLst>
                  <a:outerShdw blurRad="38100" dist="38100" dir="2700000" algn="tl">
                    <a:srgbClr val="000000">
                      <a:alpha val="43137"/>
                    </a:srgbClr>
                  </a:outerShdw>
                </a:effectLst>
              </a:rPr>
              <a:t>PARAMETER ESTIMATE:</a:t>
            </a:r>
          </a:p>
        </p:txBody>
      </p:sp>
    </p:spTree>
    <p:extLst>
      <p:ext uri="{BB962C8B-B14F-4D97-AF65-F5344CB8AC3E}">
        <p14:creationId xmlns:p14="http://schemas.microsoft.com/office/powerpoint/2010/main" val="90913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494263"/>
                <a:ext cx="8596668" cy="5129561"/>
              </a:xfrm>
            </p:spPr>
            <p:txBody>
              <a:bodyPr>
                <a:normAutofit fontScale="85000" lnSpcReduction="20000"/>
              </a:bodyPr>
              <a:lstStyle/>
              <a:p>
                <a:pPr marL="0" indent="0">
                  <a:buNone/>
                </a:pPr>
                <a:r>
                  <a:rPr lang="en-US" sz="2200" dirty="0">
                    <a:latin typeface="Cambria Math" panose="02040503050406030204" pitchFamily="18" charset="0"/>
                    <a:ea typeface="Cambria Math" panose="02040503050406030204" pitchFamily="18" charset="0"/>
                  </a:rPr>
                  <a:t>To test the significance of regression coefficients we consider the null hypothesis,</a:t>
                </a:r>
                <a:endParaRPr lang="en-US" sz="2200" b="0" i="1" dirty="0">
                  <a:solidFill>
                    <a:srgbClr val="C0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rgbClr val="C00000"/>
                              </a:solidFill>
                              <a:latin typeface="Cambria Math" panose="02040503050406030204" pitchFamily="18" charset="0"/>
                              <a:ea typeface="Cambria Math" panose="02040503050406030204" pitchFamily="18" charset="0"/>
                            </a:rPr>
                          </m:ctrlPr>
                        </m:sSubPr>
                        <m:e>
                          <m:r>
                            <a:rPr lang="en-US" sz="2200" b="0" i="1" smtClean="0">
                              <a:solidFill>
                                <a:srgbClr val="C00000"/>
                              </a:solidFill>
                              <a:latin typeface="Cambria Math" panose="02040503050406030204" pitchFamily="18" charset="0"/>
                              <a:ea typeface="Cambria Math" panose="02040503050406030204" pitchFamily="18" charset="0"/>
                            </a:rPr>
                            <m:t>𝐻</m:t>
                          </m:r>
                        </m:e>
                        <m:sub>
                          <m:r>
                            <a:rPr lang="en-US" sz="2200" b="0" i="1" smtClean="0">
                              <a:solidFill>
                                <a:srgbClr val="C00000"/>
                              </a:solidFill>
                              <a:latin typeface="Cambria Math" panose="02040503050406030204" pitchFamily="18" charset="0"/>
                              <a:ea typeface="Cambria Math" panose="02040503050406030204" pitchFamily="18" charset="0"/>
                            </a:rPr>
                            <m:t>0</m:t>
                          </m:r>
                        </m:sub>
                      </m:sSub>
                      <m:r>
                        <a:rPr lang="en-US" sz="2200" b="0" i="1" smtClean="0">
                          <a:solidFill>
                            <a:srgbClr val="C00000"/>
                          </a:solidFill>
                          <a:latin typeface="Cambria Math" panose="02040503050406030204" pitchFamily="18" charset="0"/>
                          <a:ea typeface="Cambria Math" panose="02040503050406030204" pitchFamily="18" charset="0"/>
                        </a:rPr>
                        <m:t>:</m:t>
                      </m:r>
                      <m:sSub>
                        <m:sSubPr>
                          <m:ctrlPr>
                            <a:rPr lang="en-US" sz="2200" b="0" i="1" smtClean="0">
                              <a:solidFill>
                                <a:srgbClr val="C00000"/>
                              </a:solidFill>
                              <a:latin typeface="Cambria Math" panose="02040503050406030204" pitchFamily="18" charset="0"/>
                              <a:ea typeface="Cambria Math" panose="02040503050406030204" pitchFamily="18" charset="0"/>
                            </a:rPr>
                          </m:ctrlPr>
                        </m:sSubPr>
                        <m:e>
                          <m:r>
                            <a:rPr lang="en-US" sz="2200" b="0" i="1" smtClean="0">
                              <a:solidFill>
                                <a:srgbClr val="C00000"/>
                              </a:solidFill>
                              <a:latin typeface="Cambria Math" panose="02040503050406030204" pitchFamily="18" charset="0"/>
                              <a:ea typeface="Cambria Math" panose="02040503050406030204" pitchFamily="18" charset="0"/>
                            </a:rPr>
                            <m:t>𝛽</m:t>
                          </m:r>
                        </m:e>
                        <m:sub>
                          <m:r>
                            <a:rPr lang="en-US" sz="2200" b="0" i="1" smtClean="0">
                              <a:solidFill>
                                <a:srgbClr val="C00000"/>
                              </a:solidFill>
                              <a:latin typeface="Cambria Math" panose="02040503050406030204" pitchFamily="18" charset="0"/>
                              <a:ea typeface="Cambria Math" panose="02040503050406030204" pitchFamily="18" charset="0"/>
                            </a:rPr>
                            <m:t>𝑗</m:t>
                          </m:r>
                        </m:sub>
                      </m:sSub>
                      <m:r>
                        <a:rPr lang="en-US" sz="2200" b="0" i="1" smtClean="0">
                          <a:solidFill>
                            <a:srgbClr val="C00000"/>
                          </a:solidFill>
                          <a:latin typeface="Cambria Math" panose="02040503050406030204" pitchFamily="18" charset="0"/>
                          <a:ea typeface="Cambria Math" panose="02040503050406030204" pitchFamily="18" charset="0"/>
                        </a:rPr>
                        <m:t>=0 ∀</m:t>
                      </m:r>
                      <m:r>
                        <a:rPr lang="en-US" sz="2200" b="0" i="1" smtClean="0">
                          <a:solidFill>
                            <a:srgbClr val="C00000"/>
                          </a:solidFill>
                          <a:latin typeface="Cambria Math" panose="02040503050406030204" pitchFamily="18" charset="0"/>
                          <a:ea typeface="Cambria Math" panose="02040503050406030204" pitchFamily="18" charset="0"/>
                        </a:rPr>
                        <m:t>𝑗</m:t>
                      </m:r>
                      <m:r>
                        <a:rPr lang="en-US" sz="2200" b="0" i="1" smtClean="0">
                          <a:solidFill>
                            <a:srgbClr val="C00000"/>
                          </a:solidFill>
                          <a:latin typeface="Cambria Math" panose="02040503050406030204" pitchFamily="18" charset="0"/>
                          <a:ea typeface="Cambria Math" panose="02040503050406030204" pitchFamily="18" charset="0"/>
                        </a:rPr>
                        <m:t> </m:t>
                      </m:r>
                    </m:oMath>
                  </m:oMathPara>
                </a14:m>
                <a:endParaRPr lang="en-US" sz="2200" b="0" i="1" dirty="0">
                  <a:solidFill>
                    <a:srgbClr val="C0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rgbClr val="C00000"/>
                          </a:solidFill>
                          <a:latin typeface="Cambria Math" panose="02040503050406030204" pitchFamily="18" charset="0"/>
                          <a:ea typeface="Cambria Math" panose="02040503050406030204" pitchFamily="18" charset="0"/>
                        </a:rPr>
                        <m:t> </m:t>
                      </m:r>
                      <m:r>
                        <m:rPr>
                          <m:nor/>
                        </m:rPr>
                        <a:rPr lang="en-US" sz="2200" b="0" i="0" smtClean="0">
                          <a:solidFill>
                            <a:srgbClr val="C00000"/>
                          </a:solidFill>
                          <a:latin typeface="Cambria Math" panose="02040503050406030204" pitchFamily="18" charset="0"/>
                          <a:ea typeface="Cambria Math" panose="02040503050406030204" pitchFamily="18" charset="0"/>
                        </a:rPr>
                        <m:t>vs</m:t>
                      </m:r>
                      <m:r>
                        <a:rPr lang="en-US" sz="2200" b="0" i="1" smtClean="0">
                          <a:solidFill>
                            <a:srgbClr val="C00000"/>
                          </a:solidFill>
                          <a:latin typeface="Cambria Math" panose="02040503050406030204" pitchFamily="18" charset="0"/>
                          <a:ea typeface="Cambria Math" panose="02040503050406030204" pitchFamily="18" charset="0"/>
                        </a:rPr>
                        <m:t>  </m:t>
                      </m:r>
                      <m:sSub>
                        <m:sSubPr>
                          <m:ctrlPr>
                            <a:rPr lang="en-US" sz="2200" b="0" i="1" smtClean="0">
                              <a:solidFill>
                                <a:srgbClr val="C00000"/>
                              </a:solidFill>
                              <a:latin typeface="Cambria Math" panose="02040503050406030204" pitchFamily="18" charset="0"/>
                              <a:ea typeface="Cambria Math" panose="02040503050406030204" pitchFamily="18" charset="0"/>
                            </a:rPr>
                          </m:ctrlPr>
                        </m:sSubPr>
                        <m:e>
                          <m:r>
                            <a:rPr lang="en-US" sz="2200" b="0" i="1" smtClean="0">
                              <a:solidFill>
                                <a:srgbClr val="C00000"/>
                              </a:solidFill>
                              <a:latin typeface="Cambria Math" panose="02040503050406030204" pitchFamily="18" charset="0"/>
                              <a:ea typeface="Cambria Math" panose="02040503050406030204" pitchFamily="18" charset="0"/>
                            </a:rPr>
                            <m:t>𝐻</m:t>
                          </m:r>
                        </m:e>
                        <m:sub>
                          <m:r>
                            <a:rPr lang="en-US" sz="2200" b="0" i="1" smtClean="0">
                              <a:solidFill>
                                <a:srgbClr val="C00000"/>
                              </a:solidFill>
                              <a:latin typeface="Cambria Math" panose="02040503050406030204" pitchFamily="18" charset="0"/>
                              <a:ea typeface="Cambria Math" panose="02040503050406030204" pitchFamily="18" charset="0"/>
                            </a:rPr>
                            <m:t>𝐴</m:t>
                          </m:r>
                        </m:sub>
                      </m:sSub>
                      <m:r>
                        <a:rPr lang="en-US" sz="2200" b="0" i="1" smtClean="0">
                          <a:solidFill>
                            <a:srgbClr val="C00000"/>
                          </a:solidFill>
                          <a:latin typeface="Cambria Math" panose="02040503050406030204" pitchFamily="18" charset="0"/>
                          <a:ea typeface="Cambria Math" panose="02040503050406030204" pitchFamily="18" charset="0"/>
                        </a:rPr>
                        <m:t>:</m:t>
                      </m:r>
                      <m:sSub>
                        <m:sSubPr>
                          <m:ctrlPr>
                            <a:rPr lang="en-US" sz="2200" b="0" i="1" smtClean="0">
                              <a:solidFill>
                                <a:srgbClr val="C00000"/>
                              </a:solidFill>
                              <a:latin typeface="Cambria Math" panose="02040503050406030204" pitchFamily="18" charset="0"/>
                              <a:ea typeface="Cambria Math" panose="02040503050406030204" pitchFamily="18" charset="0"/>
                            </a:rPr>
                          </m:ctrlPr>
                        </m:sSubPr>
                        <m:e>
                          <m:r>
                            <a:rPr lang="en-US" sz="2200" b="0" i="1" smtClean="0">
                              <a:solidFill>
                                <a:srgbClr val="C00000"/>
                              </a:solidFill>
                              <a:latin typeface="Cambria Math" panose="02040503050406030204" pitchFamily="18" charset="0"/>
                              <a:ea typeface="Cambria Math" panose="02040503050406030204" pitchFamily="18" charset="0"/>
                            </a:rPr>
                            <m:t>𝐻</m:t>
                          </m:r>
                        </m:e>
                        <m:sub>
                          <m:r>
                            <a:rPr lang="en-US" sz="2200" b="0" i="1" smtClean="0">
                              <a:solidFill>
                                <a:srgbClr val="C00000"/>
                              </a:solidFill>
                              <a:latin typeface="Cambria Math" panose="02040503050406030204" pitchFamily="18" charset="0"/>
                              <a:ea typeface="Cambria Math" panose="02040503050406030204" pitchFamily="18" charset="0"/>
                            </a:rPr>
                            <m:t>0</m:t>
                          </m:r>
                        </m:sub>
                      </m:sSub>
                      <m:r>
                        <a:rPr lang="en-US" sz="2200" b="0" i="1" smtClean="0">
                          <a:solidFill>
                            <a:srgbClr val="C00000"/>
                          </a:solidFill>
                          <a:latin typeface="Cambria Math" panose="02040503050406030204" pitchFamily="18" charset="0"/>
                          <a:ea typeface="Cambria Math" panose="02040503050406030204" pitchFamily="18" charset="0"/>
                        </a:rPr>
                        <m:t> </m:t>
                      </m:r>
                      <m:r>
                        <m:rPr>
                          <m:nor/>
                        </m:rPr>
                        <a:rPr lang="en-US" sz="2200" b="0" i="0" smtClean="0">
                          <a:solidFill>
                            <a:srgbClr val="C00000"/>
                          </a:solidFill>
                          <a:latin typeface="Cambria Math" panose="02040503050406030204" pitchFamily="18" charset="0"/>
                          <a:ea typeface="Cambria Math" panose="02040503050406030204" pitchFamily="18" charset="0"/>
                        </a:rPr>
                        <m:t>is</m:t>
                      </m:r>
                      <m:r>
                        <m:rPr>
                          <m:nor/>
                        </m:rPr>
                        <a:rPr lang="en-US" sz="2200" b="0" i="0" smtClean="0">
                          <a:solidFill>
                            <a:srgbClr val="C00000"/>
                          </a:solidFill>
                          <a:latin typeface="Cambria Math" panose="02040503050406030204" pitchFamily="18" charset="0"/>
                          <a:ea typeface="Cambria Math" panose="02040503050406030204" pitchFamily="18" charset="0"/>
                        </a:rPr>
                        <m:t> </m:t>
                      </m:r>
                      <m:r>
                        <m:rPr>
                          <m:nor/>
                        </m:rPr>
                        <a:rPr lang="en-US" sz="2200" b="0" i="0" smtClean="0">
                          <a:solidFill>
                            <a:srgbClr val="C00000"/>
                          </a:solidFill>
                          <a:latin typeface="Cambria Math" panose="02040503050406030204" pitchFamily="18" charset="0"/>
                          <a:ea typeface="Cambria Math" panose="02040503050406030204" pitchFamily="18" charset="0"/>
                        </a:rPr>
                        <m:t>not</m:t>
                      </m:r>
                      <m:r>
                        <m:rPr>
                          <m:nor/>
                        </m:rPr>
                        <a:rPr lang="en-US" sz="2200" b="0" i="0" smtClean="0">
                          <a:solidFill>
                            <a:srgbClr val="C00000"/>
                          </a:solidFill>
                          <a:latin typeface="Cambria Math" panose="02040503050406030204" pitchFamily="18" charset="0"/>
                          <a:ea typeface="Cambria Math" panose="02040503050406030204" pitchFamily="18" charset="0"/>
                        </a:rPr>
                        <m:t> </m:t>
                      </m:r>
                      <m:r>
                        <m:rPr>
                          <m:nor/>
                        </m:rPr>
                        <a:rPr lang="en-US" sz="2200" b="0" i="0" smtClean="0">
                          <a:solidFill>
                            <a:srgbClr val="C00000"/>
                          </a:solidFill>
                          <a:latin typeface="Cambria Math" panose="02040503050406030204" pitchFamily="18" charset="0"/>
                          <a:ea typeface="Cambria Math" panose="02040503050406030204" pitchFamily="18" charset="0"/>
                        </a:rPr>
                        <m:t>true</m:t>
                      </m:r>
                    </m:oMath>
                  </m:oMathPara>
                </a14:m>
                <a:endParaRPr lang="en-IN" sz="2200" dirty="0">
                  <a:solidFill>
                    <a:srgbClr val="C00000"/>
                  </a:solidFill>
                  <a:latin typeface="Cambria Math" panose="02040503050406030204" pitchFamily="18" charset="0"/>
                  <a:ea typeface="Cambria Math" panose="02040503050406030204" pitchFamily="18" charset="0"/>
                </a:endParaRPr>
              </a:p>
              <a:p>
                <a:pPr marL="0" indent="0">
                  <a:buNone/>
                </a:pPr>
                <a:r>
                  <a:rPr lang="en-IN" sz="2200" dirty="0">
                    <a:solidFill>
                      <a:srgbClr val="C00000"/>
                    </a:solidFill>
                    <a:latin typeface="Cambria Math" panose="02040503050406030204" pitchFamily="18" charset="0"/>
                    <a:ea typeface="Cambria Math" panose="02040503050406030204" pitchFamily="18" charset="0"/>
                  </a:rPr>
                  <a:t>Results :</a:t>
                </a:r>
              </a:p>
              <a:p>
                <a:pPr marL="0" indent="0">
                  <a:buNone/>
                </a:pPr>
                <a:endParaRPr lang="en-IN" sz="2200" dirty="0">
                  <a:latin typeface="Cambria Math" panose="02040503050406030204" pitchFamily="18" charset="0"/>
                  <a:ea typeface="Cambria Math" panose="02040503050406030204" pitchFamily="18" charset="0"/>
                </a:endParaRPr>
              </a:p>
              <a:p>
                <a:pPr marL="0" indent="0">
                  <a:buNone/>
                </a:pPr>
                <a:r>
                  <a:rPr lang="en-US" sz="2100" dirty="0">
                    <a:latin typeface="Cambria Math" panose="02040503050406030204" pitchFamily="18" charset="0"/>
                    <a:ea typeface="Cambria Math" panose="02040503050406030204" pitchFamily="18" charset="0"/>
                  </a:rPr>
                  <a:t>Residual standard error   : 34.93 on 44 degrees of freedom</a:t>
                </a:r>
              </a:p>
              <a:p>
                <a:pPr marL="0" indent="0">
                  <a:buNone/>
                </a:pPr>
                <a:r>
                  <a:rPr lang="en-IN" sz="2100" dirty="0">
                    <a:latin typeface="Cambria Math" panose="02040503050406030204" pitchFamily="18" charset="0"/>
                    <a:ea typeface="Cambria Math" panose="02040503050406030204" pitchFamily="18" charset="0"/>
                  </a:rPr>
                  <a:t>Multiple R-squared            : 0.7649</a:t>
                </a:r>
              </a:p>
              <a:p>
                <a:pPr marL="0" indent="0">
                  <a:buNone/>
                </a:pPr>
                <a:r>
                  <a:rPr lang="en-IN" sz="2100" dirty="0">
                    <a:latin typeface="Cambria Math" panose="02040503050406030204" pitchFamily="18" charset="0"/>
                    <a:ea typeface="Cambria Math" panose="02040503050406030204" pitchFamily="18" charset="0"/>
                  </a:rPr>
                  <a:t>Adjusted R-squared           : 0.6847</a:t>
                </a:r>
              </a:p>
              <a:p>
                <a:pPr marL="0" indent="0">
                  <a:buNone/>
                </a:pPr>
                <a:r>
                  <a:rPr lang="en-US" sz="2100" dirty="0">
                    <a:latin typeface="Cambria Math" panose="02040503050406030204" pitchFamily="18" charset="0"/>
                    <a:ea typeface="Cambria Math" panose="02040503050406030204" pitchFamily="18" charset="0"/>
                  </a:rPr>
                  <a:t>F-statistic                              : 9.542 on 15 and 44 DF</a:t>
                </a:r>
              </a:p>
              <a:p>
                <a:pPr marL="0" indent="0">
                  <a:buNone/>
                </a:pPr>
                <a:r>
                  <a:rPr lang="en-IN" sz="2100" dirty="0">
                    <a:latin typeface="Cambria Math" panose="02040503050406030204" pitchFamily="18" charset="0"/>
                    <a:ea typeface="Cambria Math" panose="02040503050406030204" pitchFamily="18" charset="0"/>
                  </a:rPr>
                  <a:t>p-value                                   : </a:t>
                </a:r>
                <a14:m>
                  <m:oMath xmlns:m="http://schemas.openxmlformats.org/officeDocument/2006/math">
                    <m:r>
                      <a:rPr lang="en-US" sz="2100" b="0" i="1" smtClean="0">
                        <a:latin typeface="Cambria Math" panose="02040503050406030204" pitchFamily="18" charset="0"/>
                        <a:ea typeface="Cambria Math" panose="02040503050406030204" pitchFamily="18" charset="0"/>
                      </a:rPr>
                      <m:t>2.193×</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10</m:t>
                        </m:r>
                      </m:e>
                      <m:sup>
                        <m:r>
                          <a:rPr lang="en-US" sz="2100" b="0" i="1" smtClean="0">
                            <a:latin typeface="Cambria Math" panose="02040503050406030204" pitchFamily="18" charset="0"/>
                            <a:ea typeface="Cambria Math" panose="02040503050406030204" pitchFamily="18" charset="0"/>
                          </a:rPr>
                          <m:t>−9</m:t>
                        </m:r>
                      </m:sup>
                    </m:sSup>
                  </m:oMath>
                </a14:m>
                <a:endParaRPr lang="en-IN" sz="2100" dirty="0">
                  <a:latin typeface="Cambria Math" panose="02040503050406030204" pitchFamily="18" charset="0"/>
                  <a:ea typeface="Cambria Math" panose="02040503050406030204" pitchFamily="18" charset="0"/>
                </a:endParaRPr>
              </a:p>
              <a:p>
                <a:pPr marL="0" indent="0">
                  <a:buNone/>
                </a:pPr>
                <a:endParaRPr lang="en-IN" sz="2200" dirty="0">
                  <a:latin typeface="Cambria Math" panose="02040503050406030204" pitchFamily="18" charset="0"/>
                  <a:ea typeface="Cambria Math" panose="02040503050406030204" pitchFamily="18" charset="0"/>
                </a:endParaRPr>
              </a:p>
              <a:p>
                <a:pPr marL="0" indent="0">
                  <a:buNone/>
                </a:pPr>
                <a:r>
                  <a:rPr lang="en-US" sz="2200" dirty="0">
                    <a:solidFill>
                      <a:srgbClr val="C00000"/>
                    </a:solidFill>
                    <a:latin typeface="Cambria Math" panose="02040503050406030204" pitchFamily="18" charset="0"/>
                    <a:ea typeface="Cambria Math" panose="02040503050406030204" pitchFamily="18" charset="0"/>
                  </a:rPr>
                  <a:t>Conclusion :</a:t>
                </a:r>
              </a:p>
              <a:p>
                <a:pPr marL="0" indent="0">
                  <a:buNone/>
                </a:pPr>
                <a:r>
                  <a:rPr lang="en-US" sz="2200" dirty="0">
                    <a:latin typeface="Cambria Math" panose="02040503050406030204" pitchFamily="18" charset="0"/>
                    <a:ea typeface="Cambria Math" panose="02040503050406030204" pitchFamily="18" charset="0"/>
                  </a:rPr>
                  <a:t>From the above summary we get the value of observed F-statistic as 9.542 and the observed p-value to be </a:t>
                </a:r>
                <a14:m>
                  <m:oMath xmlns:m="http://schemas.openxmlformats.org/officeDocument/2006/math">
                    <m:r>
                      <a:rPr lang="en-IN" sz="2200" i="1" smtClean="0">
                        <a:solidFill>
                          <a:srgbClr val="FF0000"/>
                        </a:solidFill>
                        <a:latin typeface="Cambria Math" panose="02040503050406030204" pitchFamily="18" charset="0"/>
                        <a:ea typeface="Cambria Math" panose="02040503050406030204" pitchFamily="18" charset="0"/>
                      </a:rPr>
                      <m:t>2.193×</m:t>
                    </m:r>
                    <m:sSup>
                      <m:sSupPr>
                        <m:ctrlPr>
                          <a:rPr lang="en-IN" sz="2200" i="1">
                            <a:solidFill>
                              <a:srgbClr val="FF0000"/>
                            </a:solidFill>
                            <a:latin typeface="Cambria Math" panose="02040503050406030204" pitchFamily="18" charset="0"/>
                            <a:ea typeface="Cambria Math" panose="02040503050406030204" pitchFamily="18" charset="0"/>
                          </a:rPr>
                        </m:ctrlPr>
                      </m:sSupPr>
                      <m:e>
                        <m:r>
                          <a:rPr lang="en-IN" sz="2200" i="1">
                            <a:solidFill>
                              <a:srgbClr val="FF0000"/>
                            </a:solidFill>
                            <a:latin typeface="Cambria Math" panose="02040503050406030204" pitchFamily="18" charset="0"/>
                            <a:ea typeface="Cambria Math" panose="02040503050406030204" pitchFamily="18" charset="0"/>
                          </a:rPr>
                          <m:t>10</m:t>
                        </m:r>
                      </m:e>
                      <m:sup>
                        <m:r>
                          <a:rPr lang="en-IN" sz="2200" i="1">
                            <a:solidFill>
                              <a:srgbClr val="FF0000"/>
                            </a:solidFill>
                            <a:latin typeface="Cambria Math" panose="02040503050406030204" pitchFamily="18" charset="0"/>
                            <a:ea typeface="Cambria Math" panose="02040503050406030204" pitchFamily="18" charset="0"/>
                          </a:rPr>
                          <m:t>−9</m:t>
                        </m:r>
                      </m:sup>
                    </m:sSup>
                  </m:oMath>
                </a14:m>
                <a:r>
                  <a:rPr lang="en-US" sz="2200" dirty="0">
                    <a:latin typeface="Cambria Math" panose="02040503050406030204" pitchFamily="18" charset="0"/>
                    <a:ea typeface="Cambria Math" panose="02040503050406030204" pitchFamily="18" charset="0"/>
                  </a:rPr>
                  <a:t>, As the p-value of the test is very small we reject </a:t>
                </a:r>
                <a14:m>
                  <m:oMath xmlns:m="http://schemas.openxmlformats.org/officeDocument/2006/math">
                    <m:sSub>
                      <m:sSubPr>
                        <m:ctrlPr>
                          <a:rPr lang="en-IN" sz="2200" i="1" smtClean="0">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𝐻</m:t>
                        </m:r>
                      </m:e>
                      <m:sub>
                        <m:r>
                          <a:rPr lang="en-IN" sz="2200" i="1">
                            <a:latin typeface="Cambria Math" panose="02040503050406030204" pitchFamily="18" charset="0"/>
                            <a:ea typeface="Cambria Math" panose="02040503050406030204" pitchFamily="18" charset="0"/>
                          </a:rPr>
                          <m:t>0</m:t>
                        </m:r>
                      </m:sub>
                    </m:sSub>
                  </m:oMath>
                </a14:m>
                <a:r>
                  <a:rPr lang="en-US" sz="2200" dirty="0">
                    <a:latin typeface="Cambria Math" panose="02040503050406030204" pitchFamily="18" charset="0"/>
                    <a:ea typeface="Cambria Math" panose="02040503050406030204" pitchFamily="18" charset="0"/>
                  </a:rPr>
                  <a:t> at level </a:t>
                </a:r>
                <a14:m>
                  <m:oMath xmlns:m="http://schemas.openxmlformats.org/officeDocument/2006/math">
                    <m:r>
                      <a:rPr lang="en-IN" sz="2200" i="1">
                        <a:latin typeface="Cambria Math" panose="02040503050406030204" pitchFamily="18" charset="0"/>
                        <a:ea typeface="Cambria Math" panose="02040503050406030204" pitchFamily="18" charset="0"/>
                      </a:rPr>
                      <m:t>𝛼</m:t>
                    </m:r>
                    <m:r>
                      <a:rPr lang="en-IN" sz="2200" i="1">
                        <a:latin typeface="Cambria Math" panose="02040503050406030204" pitchFamily="18" charset="0"/>
                        <a:ea typeface="Cambria Math" panose="02040503050406030204" pitchFamily="18" charset="0"/>
                      </a:rPr>
                      <m:t>=0.05</m:t>
                    </m:r>
                  </m:oMath>
                </a14:m>
                <a:r>
                  <a:rPr lang="en-US" sz="2200" dirty="0">
                    <a:latin typeface="Cambria Math" panose="02040503050406030204" pitchFamily="18" charset="0"/>
                    <a:ea typeface="Cambria Math" panose="02040503050406030204" pitchFamily="18" charset="0"/>
                  </a:rPr>
                  <a:t> and conclude that at least one of the </a:t>
                </a:r>
                <a14:m>
                  <m:oMath xmlns:m="http://schemas.openxmlformats.org/officeDocument/2006/math">
                    <m:sSub>
                      <m:sSubPr>
                        <m:ctrlPr>
                          <a:rPr lang="en-IN" sz="2200" i="1" smtClean="0">
                            <a:latin typeface="Cambria Math" panose="02040503050406030204" pitchFamily="18" charset="0"/>
                            <a:ea typeface="Cambria Math" panose="02040503050406030204" pitchFamily="18" charset="0"/>
                          </a:rPr>
                        </m:ctrlPr>
                      </m:sSubPr>
                      <m:e>
                        <m:r>
                          <a:rPr lang="en-IN" sz="2200" i="1">
                            <a:latin typeface="Cambria Math" panose="02040503050406030204" pitchFamily="18" charset="0"/>
                            <a:ea typeface="Cambria Math" panose="02040503050406030204" pitchFamily="18" charset="0"/>
                          </a:rPr>
                          <m:t>𝛽</m:t>
                        </m:r>
                      </m:e>
                      <m:sub>
                        <m:r>
                          <a:rPr lang="en-IN" sz="2200" i="1">
                            <a:latin typeface="Cambria Math" panose="02040503050406030204" pitchFamily="18" charset="0"/>
                            <a:ea typeface="Cambria Math" panose="02040503050406030204" pitchFamily="18" charset="0"/>
                          </a:rPr>
                          <m:t>𝑗</m:t>
                        </m:r>
                      </m:sub>
                    </m:sSub>
                  </m:oMath>
                </a14:m>
                <a:r>
                  <a:rPr lang="en-US" sz="2200" dirty="0">
                    <a:latin typeface="Cambria Math" panose="02040503050406030204" pitchFamily="18" charset="0"/>
                    <a:ea typeface="Cambria Math" panose="02040503050406030204" pitchFamily="18" charset="0"/>
                  </a:rPr>
                  <a:t>’s are significant.</a:t>
                </a:r>
              </a:p>
              <a:p>
                <a:endParaRPr lang="en-IN"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494263"/>
                <a:ext cx="8596668" cy="5129561"/>
              </a:xfrm>
              <a:blipFill>
                <a:blip r:embed="rId2"/>
                <a:stretch>
                  <a:fillRect l="-638" t="-1781" r="-1064"/>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62EAE433-DDE5-402D-BF38-C8A305DE35C6}"/>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u="sng" dirty="0">
                <a:effectLst>
                  <a:outerShdw blurRad="38100" dist="38100" dir="2700000" algn="tl">
                    <a:srgbClr val="000000">
                      <a:alpha val="43137"/>
                    </a:srgbClr>
                  </a:outerShdw>
                </a:effectLst>
              </a:rPr>
              <a:t>TEST OF SIGNIFICANCE OF REGRESSION COEFFICIENTS</a:t>
            </a:r>
          </a:p>
        </p:txBody>
      </p:sp>
    </p:spTree>
    <p:extLst>
      <p:ext uri="{BB962C8B-B14F-4D97-AF65-F5344CB8AC3E}">
        <p14:creationId xmlns:p14="http://schemas.microsoft.com/office/powerpoint/2010/main" val="2856978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2516</TotalTime>
  <Words>4378</Words>
  <Application>Microsoft Office PowerPoint</Application>
  <PresentationFormat>Widescreen</PresentationFormat>
  <Paragraphs>712</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Cambria Math</vt:lpstr>
      <vt:lpstr>Trebuchet MS</vt:lpstr>
      <vt:lpstr>Wingdings</vt:lpstr>
      <vt:lpstr>Wingdings 3</vt:lpstr>
      <vt:lpstr>Facet</vt:lpstr>
      <vt:lpstr>Air Pollution to Mortality : A Case Study Using Regression</vt:lpstr>
      <vt:lpstr>PROBLEM STATEMENT </vt:lpstr>
      <vt:lpstr>DATA SOURCE</vt:lpstr>
      <vt:lpstr>EXPLANATORY VARIABLE :</vt:lpstr>
      <vt:lpstr>DEPENDENT VARIABLE :</vt:lpstr>
      <vt:lpstr>MODEL ASSUMPTION</vt:lpstr>
      <vt:lpstr>PARAMETER ESTIMATE:</vt:lpstr>
      <vt:lpstr>PowerPoint Presentation</vt:lpstr>
      <vt:lpstr>PowerPoint Presentation</vt:lpstr>
      <vt:lpstr>Checking error assumptions of MLR model:</vt:lpstr>
      <vt:lpstr>Shapiro-Wilk test and Anderson-Darling test for normality:</vt:lpstr>
      <vt:lpstr>Shapiro-Wilk test and Anderson-Darling test for normality:</vt:lpstr>
      <vt:lpstr>PowerPoint Presentation</vt:lpstr>
      <vt:lpstr>PowerPoint Presentation</vt:lpstr>
      <vt:lpstr>The plot of the corresponding Cook’s distance for the model is given below :</vt:lpstr>
      <vt:lpstr>Assumption 2: Errors are Homoscedastic Now we check the homoscedasticity of errors. For this we make a scatterplot of the residuals and then plot the residuals against the fitted response. </vt:lpstr>
      <vt:lpstr>Now we plot the residuals against each regressor to check if the residuals are related to any of the explanatory variables</vt:lpstr>
      <vt:lpstr>Now we plot the residuals against each regressor to check if the residuals are related to any of the explanatory variables</vt:lpstr>
      <vt:lpstr>Now we plot the residuals against each regressor to check if the residuals are related to any of the explanatory variables</vt:lpstr>
      <vt:lpstr>Glejser's Test and Goldfeld-Quandt Test:</vt:lpstr>
      <vt:lpstr>PowerPoint Presentation</vt:lpstr>
      <vt:lpstr>PowerPoint Presentation</vt:lpstr>
      <vt:lpstr>PowerPoint Presentation</vt:lpstr>
      <vt:lpstr>PowerPoint Presentation</vt:lpstr>
      <vt:lpstr>Multicollinearity Diagnosis:</vt:lpstr>
      <vt:lpstr>Multicollinearity Diagnosis:</vt:lpstr>
      <vt:lpstr>Multicollinearity Diagnosis: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ERROR ASSUMPTION OF THE FINAL MLR MODEL </vt:lpstr>
      <vt:lpstr>Plot of Residuals Against Sample Number and Fitted Response  </vt:lpstr>
      <vt:lpstr>Plot of Residuals Against Remaining Regressors  </vt:lpstr>
      <vt:lpstr>  In case of X_14 there seems to be an inward funnel in the plot. So we are going for Goldfeld-Quandt test for confirmation.</vt:lpstr>
      <vt:lpstr>Test of Regression coefficient </vt:lpstr>
      <vt:lpstr>Estimates of the Regression Coefficient:</vt:lpstr>
      <vt:lpstr>FINAL FITTED MODEL</vt:lpstr>
      <vt:lpstr>Model Fitting Diagnostics of the Final Model:</vt:lpstr>
      <vt:lpstr>Model Fitting Diagnostics of the Final Model:</vt:lpstr>
      <vt:lpstr>ANOVA TABLE &amp; MODEL SUMMARY </vt:lpstr>
      <vt:lpstr>Evaluation of the Final Model :   the PRESS Statistic: </vt:lpstr>
      <vt:lpstr>CONCLUSION</vt:lpstr>
      <vt:lpstr>REFERENCE</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Arkonil Dhar</cp:lastModifiedBy>
  <cp:revision>190</cp:revision>
  <dcterms:created xsi:type="dcterms:W3CDTF">2021-04-18T09:22:42Z</dcterms:created>
  <dcterms:modified xsi:type="dcterms:W3CDTF">2021-05-01T05:55:26Z</dcterms:modified>
</cp:coreProperties>
</file>