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312" r:id="rId3"/>
    <p:sldId id="257" r:id="rId4"/>
    <p:sldId id="280" r:id="rId5"/>
    <p:sldId id="268" r:id="rId6"/>
    <p:sldId id="281" r:id="rId7"/>
    <p:sldId id="282" r:id="rId8"/>
    <p:sldId id="276" r:id="rId9"/>
    <p:sldId id="310" r:id="rId10"/>
    <p:sldId id="275" r:id="rId11"/>
    <p:sldId id="314" r:id="rId12"/>
    <p:sldId id="283" r:id="rId13"/>
    <p:sldId id="304" r:id="rId14"/>
    <p:sldId id="305" r:id="rId15"/>
    <p:sldId id="315" r:id="rId16"/>
    <p:sldId id="261" r:id="rId17"/>
    <p:sldId id="309" r:id="rId18"/>
    <p:sldId id="302" r:id="rId19"/>
    <p:sldId id="316" r:id="rId20"/>
    <p:sldId id="317" r:id="rId21"/>
    <p:sldId id="303" r:id="rId22"/>
    <p:sldId id="279" r:id="rId23"/>
    <p:sldId id="258" r:id="rId24"/>
    <p:sldId id="262" r:id="rId25"/>
    <p:sldId id="271" r:id="rId26"/>
    <p:sldId id="301" r:id="rId27"/>
    <p:sldId id="272" r:id="rId28"/>
    <p:sldId id="269" r:id="rId29"/>
    <p:sldId id="270" r:id="rId30"/>
    <p:sldId id="313" r:id="rId31"/>
    <p:sldId id="263" r:id="rId32"/>
    <p:sldId id="288" r:id="rId33"/>
    <p:sldId id="291" r:id="rId34"/>
    <p:sldId id="300" r:id="rId35"/>
    <p:sldId id="297" r:id="rId36"/>
    <p:sldId id="298" r:id="rId37"/>
    <p:sldId id="299" r:id="rId38"/>
    <p:sldId id="290" r:id="rId39"/>
    <p:sldId id="295" r:id="rId40"/>
    <p:sldId id="296" r:id="rId41"/>
    <p:sldId id="289" r:id="rId42"/>
    <p:sldId id="287" r:id="rId43"/>
    <p:sldId id="286" r:id="rId44"/>
    <p:sldId id="264" r:id="rId45"/>
    <p:sldId id="265" r:id="rId46"/>
    <p:sldId id="307" r:id="rId47"/>
    <p:sldId id="259"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99"/>
    <a:srgbClr val="B15D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930" autoAdjust="0"/>
    <p:restoredTop sz="94660"/>
  </p:normalViewPr>
  <p:slideViewPr>
    <p:cSldViewPr snapToGrid="0">
      <p:cViewPr varScale="1">
        <p:scale>
          <a:sx n="73" d="100"/>
          <a:sy n="73" d="100"/>
        </p:scale>
        <p:origin x="37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AF6806-6037-4755-AD5C-54CBB06F4E93}" type="datetimeFigureOut">
              <a:rPr lang="en-IN" smtClean="0"/>
              <a:t>07-08-2021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49B6D6-5DF2-454E-916A-6F70DC8E6D7E}" type="slidenum">
              <a:rPr lang="en-IN" smtClean="0"/>
              <a:t>‹#›</a:t>
            </a:fld>
            <a:endParaRPr lang="en-IN"/>
          </a:p>
        </p:txBody>
      </p:sp>
    </p:spTree>
    <p:extLst>
      <p:ext uri="{BB962C8B-B14F-4D97-AF65-F5344CB8AC3E}">
        <p14:creationId xmlns:p14="http://schemas.microsoft.com/office/powerpoint/2010/main" val="488660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0F0B189-A8C9-4149-9209-9E0F69AF3205}" type="datetimeFigureOut">
              <a:rPr lang="en-IN" smtClean="0"/>
              <a:t>07-08-2021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2A054C-7D59-4D7C-B13B-576CD98550B5}" type="slidenum">
              <a:rPr lang="en-IN" smtClean="0"/>
              <a:t>‹#›</a:t>
            </a:fld>
            <a:endParaRPr lang="en-IN"/>
          </a:p>
        </p:txBody>
      </p:sp>
    </p:spTree>
    <p:extLst>
      <p:ext uri="{BB962C8B-B14F-4D97-AF65-F5344CB8AC3E}">
        <p14:creationId xmlns:p14="http://schemas.microsoft.com/office/powerpoint/2010/main" val="2336907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0F0B189-A8C9-4149-9209-9E0F69AF3205}" type="datetimeFigureOut">
              <a:rPr lang="en-IN" smtClean="0"/>
              <a:t>07-08-2021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2A054C-7D59-4D7C-B13B-576CD98550B5}" type="slidenum">
              <a:rPr lang="en-IN" smtClean="0"/>
              <a:t>‹#›</a:t>
            </a:fld>
            <a:endParaRPr lang="en-IN"/>
          </a:p>
        </p:txBody>
      </p:sp>
    </p:spTree>
    <p:extLst>
      <p:ext uri="{BB962C8B-B14F-4D97-AF65-F5344CB8AC3E}">
        <p14:creationId xmlns:p14="http://schemas.microsoft.com/office/powerpoint/2010/main" val="2221494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0F0B189-A8C9-4149-9209-9E0F69AF3205}" type="datetimeFigureOut">
              <a:rPr lang="en-IN" smtClean="0"/>
              <a:t>07-08-2021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2A054C-7D59-4D7C-B13B-576CD98550B5}" type="slidenum">
              <a:rPr lang="en-IN" smtClean="0"/>
              <a:t>‹#›</a:t>
            </a:fld>
            <a:endParaRPr lang="en-IN"/>
          </a:p>
        </p:txBody>
      </p:sp>
    </p:spTree>
    <p:extLst>
      <p:ext uri="{BB962C8B-B14F-4D97-AF65-F5344CB8AC3E}">
        <p14:creationId xmlns:p14="http://schemas.microsoft.com/office/powerpoint/2010/main" val="3787794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0F0B189-A8C9-4149-9209-9E0F69AF3205}" type="datetimeFigureOut">
              <a:rPr lang="en-IN" smtClean="0"/>
              <a:t>07-08-2021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2A054C-7D59-4D7C-B13B-576CD98550B5}" type="slidenum">
              <a:rPr lang="en-IN" smtClean="0"/>
              <a:t>‹#›</a:t>
            </a:fld>
            <a:endParaRPr lang="en-IN"/>
          </a:p>
        </p:txBody>
      </p:sp>
    </p:spTree>
    <p:extLst>
      <p:ext uri="{BB962C8B-B14F-4D97-AF65-F5344CB8AC3E}">
        <p14:creationId xmlns:p14="http://schemas.microsoft.com/office/powerpoint/2010/main" val="391167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0F0B189-A8C9-4149-9209-9E0F69AF3205}" type="datetimeFigureOut">
              <a:rPr lang="en-IN" smtClean="0"/>
              <a:t>07-08-2021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2A054C-7D59-4D7C-B13B-576CD98550B5}" type="slidenum">
              <a:rPr lang="en-IN" smtClean="0"/>
              <a:t>‹#›</a:t>
            </a:fld>
            <a:endParaRPr lang="en-IN"/>
          </a:p>
        </p:txBody>
      </p:sp>
    </p:spTree>
    <p:extLst>
      <p:ext uri="{BB962C8B-B14F-4D97-AF65-F5344CB8AC3E}">
        <p14:creationId xmlns:p14="http://schemas.microsoft.com/office/powerpoint/2010/main" val="400830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0F0B189-A8C9-4149-9209-9E0F69AF3205}" type="datetimeFigureOut">
              <a:rPr lang="en-IN" smtClean="0"/>
              <a:t>07-08-2021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2A054C-7D59-4D7C-B13B-576CD98550B5}" type="slidenum">
              <a:rPr lang="en-IN" smtClean="0"/>
              <a:t>‹#›</a:t>
            </a:fld>
            <a:endParaRPr lang="en-IN"/>
          </a:p>
        </p:txBody>
      </p:sp>
    </p:spTree>
    <p:extLst>
      <p:ext uri="{BB962C8B-B14F-4D97-AF65-F5344CB8AC3E}">
        <p14:creationId xmlns:p14="http://schemas.microsoft.com/office/powerpoint/2010/main" val="3868873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0F0B189-A8C9-4149-9209-9E0F69AF3205}" type="datetimeFigureOut">
              <a:rPr lang="en-IN" smtClean="0"/>
              <a:t>07-08-2021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32A054C-7D59-4D7C-B13B-576CD98550B5}" type="slidenum">
              <a:rPr lang="en-IN" smtClean="0"/>
              <a:t>‹#›</a:t>
            </a:fld>
            <a:endParaRPr lang="en-IN"/>
          </a:p>
        </p:txBody>
      </p:sp>
    </p:spTree>
    <p:extLst>
      <p:ext uri="{BB962C8B-B14F-4D97-AF65-F5344CB8AC3E}">
        <p14:creationId xmlns:p14="http://schemas.microsoft.com/office/powerpoint/2010/main" val="3090140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0F0B189-A8C9-4149-9209-9E0F69AF3205}" type="datetimeFigureOut">
              <a:rPr lang="en-IN" smtClean="0"/>
              <a:t>07-08-2021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32A054C-7D59-4D7C-B13B-576CD98550B5}" type="slidenum">
              <a:rPr lang="en-IN" smtClean="0"/>
              <a:t>‹#›</a:t>
            </a:fld>
            <a:endParaRPr lang="en-IN"/>
          </a:p>
        </p:txBody>
      </p:sp>
    </p:spTree>
    <p:extLst>
      <p:ext uri="{BB962C8B-B14F-4D97-AF65-F5344CB8AC3E}">
        <p14:creationId xmlns:p14="http://schemas.microsoft.com/office/powerpoint/2010/main" val="1866741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F0B189-A8C9-4149-9209-9E0F69AF3205}" type="datetimeFigureOut">
              <a:rPr lang="en-IN" smtClean="0"/>
              <a:t>07-08-2021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32A054C-7D59-4D7C-B13B-576CD98550B5}" type="slidenum">
              <a:rPr lang="en-IN" smtClean="0"/>
              <a:t>‹#›</a:t>
            </a:fld>
            <a:endParaRPr lang="en-IN"/>
          </a:p>
        </p:txBody>
      </p:sp>
      <p:sp>
        <p:nvSpPr>
          <p:cNvPr id="6" name="Picture Placeholder 5"/>
          <p:cNvSpPr>
            <a:spLocks noGrp="1"/>
          </p:cNvSpPr>
          <p:nvPr>
            <p:ph type="pic" sz="quarter" idx="13"/>
          </p:nvPr>
        </p:nvSpPr>
        <p:spPr>
          <a:xfrm>
            <a:off x="0" y="0"/>
            <a:ext cx="12192000" cy="6858000"/>
          </a:xfrm>
          <a:blipFill dpi="0" rotWithShape="1">
            <a:blip r:embed="rId2">
              <a:extLst>
                <a:ext uri="{28A0092B-C50C-407E-A947-70E740481C1C}">
                  <a14:useLocalDpi xmlns:a14="http://schemas.microsoft.com/office/drawing/2010/main" val="0"/>
                </a:ext>
              </a:extLst>
            </a:blip>
            <a:srcRect/>
            <a:stretch>
              <a:fillRect/>
            </a:stretch>
          </a:blipFill>
        </p:spPr>
        <p:txBody>
          <a:bodyPr/>
          <a:lstStyle/>
          <a:p>
            <a:endParaRPr lang="en-IN" dirty="0"/>
          </a:p>
        </p:txBody>
      </p:sp>
    </p:spTree>
    <p:extLst>
      <p:ext uri="{BB962C8B-B14F-4D97-AF65-F5344CB8AC3E}">
        <p14:creationId xmlns:p14="http://schemas.microsoft.com/office/powerpoint/2010/main" val="193534117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0F0B189-A8C9-4149-9209-9E0F69AF3205}" type="datetimeFigureOut">
              <a:rPr lang="en-IN" smtClean="0"/>
              <a:t>07-08-2021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2A054C-7D59-4D7C-B13B-576CD98550B5}" type="slidenum">
              <a:rPr lang="en-IN" smtClean="0"/>
              <a:t>‹#›</a:t>
            </a:fld>
            <a:endParaRPr lang="en-IN"/>
          </a:p>
        </p:txBody>
      </p:sp>
    </p:spTree>
    <p:extLst>
      <p:ext uri="{BB962C8B-B14F-4D97-AF65-F5344CB8AC3E}">
        <p14:creationId xmlns:p14="http://schemas.microsoft.com/office/powerpoint/2010/main" val="3215001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0F0B189-A8C9-4149-9209-9E0F69AF3205}" type="datetimeFigureOut">
              <a:rPr lang="en-IN" smtClean="0"/>
              <a:t>07-08-2021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2A054C-7D59-4D7C-B13B-576CD98550B5}" type="slidenum">
              <a:rPr lang="en-IN" smtClean="0"/>
              <a:t>‹#›</a:t>
            </a:fld>
            <a:endParaRPr lang="en-IN"/>
          </a:p>
        </p:txBody>
      </p:sp>
    </p:spTree>
    <p:extLst>
      <p:ext uri="{BB962C8B-B14F-4D97-AF65-F5344CB8AC3E}">
        <p14:creationId xmlns:p14="http://schemas.microsoft.com/office/powerpoint/2010/main" val="2354021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F0B189-A8C9-4149-9209-9E0F69AF3205}" type="datetimeFigureOut">
              <a:rPr lang="en-IN" smtClean="0"/>
              <a:t>07-08-2021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2A054C-7D59-4D7C-B13B-576CD98550B5}" type="slidenum">
              <a:rPr lang="en-IN" smtClean="0"/>
              <a:t>‹#›</a:t>
            </a:fld>
            <a:endParaRPr lang="en-IN"/>
          </a:p>
        </p:txBody>
      </p:sp>
    </p:spTree>
    <p:extLst>
      <p:ext uri="{BB962C8B-B14F-4D97-AF65-F5344CB8AC3E}">
        <p14:creationId xmlns:p14="http://schemas.microsoft.com/office/powerpoint/2010/main" val="14576089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8" Type="http://schemas.openxmlformats.org/officeDocument/2006/relationships/hyperlink" Target="https://www.pandasecurity.com/en/mediacenter/panda-security/types-of-cybercrime/" TargetMode="External"/><Relationship Id="rId3" Type="http://schemas.openxmlformats.org/officeDocument/2006/relationships/hyperlink" Target="https://purplesec.us/resources/cyber-security-statistics/" TargetMode="External"/><Relationship Id="rId7" Type="http://schemas.openxmlformats.org/officeDocument/2006/relationships/hyperlink" Target="https://www.jigsawacademy.com/blogs/cyber-security/different-types-of-hackers/" TargetMode="External"/><Relationship Id="rId2" Type="http://schemas.openxmlformats.org/officeDocument/2006/relationships/image" Target="../media/image39.jpeg"/><Relationship Id="rId1" Type="http://schemas.openxmlformats.org/officeDocument/2006/relationships/slideLayout" Target="../slideLayouts/slideLayout6.xml"/><Relationship Id="rId6" Type="http://schemas.openxmlformats.org/officeDocument/2006/relationships/hyperlink" Target="https://www.certmike.com/confidentiality-integrity-and-availability-the-cia-triad/" TargetMode="External"/><Relationship Id="rId5" Type="http://schemas.openxmlformats.org/officeDocument/2006/relationships/hyperlink" Target="https://www.greycampus.com/blog/cybersecurity/covid-cybersecurity-statistics" TargetMode="External"/><Relationship Id="rId4" Type="http://schemas.openxmlformats.org/officeDocument/2006/relationships/hyperlink" Target="https://www.csoonline.com/article/3234716/8-types-of-phishing-attacks-and-how-to-identify-them.html"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5.jpg"/><Relationship Id="rId7"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Layout" Target="../slideLayouts/slideLayout7.xml"/><Relationship Id="rId6" Type="http://schemas.openxmlformats.org/officeDocument/2006/relationships/image" Target="../media/image8.jpg"/><Relationship Id="rId11" Type="http://schemas.openxmlformats.org/officeDocument/2006/relationships/image" Target="../media/image13.jpg"/><Relationship Id="rId5" Type="http://schemas.openxmlformats.org/officeDocument/2006/relationships/image" Target="../media/image7.jpg"/><Relationship Id="rId10" Type="http://schemas.openxmlformats.org/officeDocument/2006/relationships/image" Target="../media/image12.jpg"/><Relationship Id="rId4" Type="http://schemas.openxmlformats.org/officeDocument/2006/relationships/image" Target="../media/image6.jp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70858" y="1925638"/>
            <a:ext cx="10638972" cy="2387600"/>
          </a:xfrm>
        </p:spPr>
        <p:txBody>
          <a:bodyPr>
            <a:normAutofit fontScale="90000"/>
          </a:bodyPr>
          <a:lstStyle/>
          <a:p>
            <a:r>
              <a:rPr lang="en-IN" sz="8000" b="1" dirty="0" smtClean="0">
                <a:solidFill>
                  <a:schemeClr val="bg1"/>
                </a:solidFill>
                <a:latin typeface="Arial Black" panose="020B0A04020102020204" pitchFamily="34" charset="0"/>
              </a:rPr>
              <a:t>A</a:t>
            </a:r>
            <a:r>
              <a:rPr lang="en-IN" b="1" dirty="0" smtClean="0">
                <a:solidFill>
                  <a:schemeClr val="bg1"/>
                </a:solidFill>
                <a:latin typeface="Arial Black" panose="020B0A04020102020204" pitchFamily="34" charset="0"/>
              </a:rPr>
              <a:t>  </a:t>
            </a:r>
            <a:r>
              <a:rPr lang="en-IN" sz="8000" b="1" dirty="0" smtClean="0">
                <a:latin typeface="Arial Black" panose="020B0A04020102020204" pitchFamily="34" charset="0"/>
              </a:rPr>
              <a:t>B</a:t>
            </a:r>
            <a:r>
              <a:rPr lang="en-IN" b="1" dirty="0" smtClean="0">
                <a:solidFill>
                  <a:schemeClr val="bg1"/>
                </a:solidFill>
                <a:latin typeface="Arial Black" panose="020B0A04020102020204" pitchFamily="34" charset="0"/>
              </a:rPr>
              <a:t>R</a:t>
            </a:r>
            <a:r>
              <a:rPr lang="en-IN" b="1" dirty="0" smtClean="0">
                <a:latin typeface="Arial Black" panose="020B0A04020102020204" pitchFamily="34" charset="0"/>
              </a:rPr>
              <a:t>I</a:t>
            </a:r>
            <a:r>
              <a:rPr lang="en-IN" b="1" dirty="0" smtClean="0">
                <a:solidFill>
                  <a:schemeClr val="bg1"/>
                </a:solidFill>
                <a:latin typeface="Arial Black" panose="020B0A04020102020204" pitchFamily="34" charset="0"/>
              </a:rPr>
              <a:t>E</a:t>
            </a:r>
            <a:r>
              <a:rPr lang="en-IN" b="1" dirty="0" smtClean="0">
                <a:latin typeface="Arial Black" panose="020B0A04020102020204" pitchFamily="34" charset="0"/>
              </a:rPr>
              <a:t>F</a:t>
            </a:r>
            <a:r>
              <a:rPr lang="en-IN" b="1" dirty="0" smtClean="0">
                <a:solidFill>
                  <a:schemeClr val="bg1"/>
                </a:solidFill>
                <a:latin typeface="Arial Black" panose="020B0A04020102020204" pitchFamily="34" charset="0"/>
              </a:rPr>
              <a:t>  </a:t>
            </a:r>
            <a:r>
              <a:rPr lang="en-IN" sz="8000" b="1" dirty="0" smtClean="0">
                <a:solidFill>
                  <a:schemeClr val="bg1"/>
                </a:solidFill>
                <a:latin typeface="Arial Black" panose="020B0A04020102020204" pitchFamily="34" charset="0"/>
              </a:rPr>
              <a:t>O</a:t>
            </a:r>
            <a:r>
              <a:rPr lang="en-IN" b="1" dirty="0" smtClean="0">
                <a:latin typeface="Arial Black" panose="020B0A04020102020204" pitchFamily="34" charset="0"/>
              </a:rPr>
              <a:t>V</a:t>
            </a:r>
            <a:r>
              <a:rPr lang="en-IN" b="1" dirty="0" smtClean="0">
                <a:solidFill>
                  <a:schemeClr val="bg1"/>
                </a:solidFill>
                <a:latin typeface="Arial Black" panose="020B0A04020102020204" pitchFamily="34" charset="0"/>
              </a:rPr>
              <a:t>E</a:t>
            </a:r>
            <a:r>
              <a:rPr lang="en-IN" b="1" dirty="0" smtClean="0">
                <a:latin typeface="Arial Black" panose="020B0A04020102020204" pitchFamily="34" charset="0"/>
              </a:rPr>
              <a:t>R</a:t>
            </a:r>
            <a:r>
              <a:rPr lang="en-IN" b="1" dirty="0" smtClean="0">
                <a:solidFill>
                  <a:schemeClr val="bg1"/>
                </a:solidFill>
                <a:latin typeface="Arial Black" panose="020B0A04020102020204" pitchFamily="34" charset="0"/>
              </a:rPr>
              <a:t>V</a:t>
            </a:r>
            <a:r>
              <a:rPr lang="en-IN" b="1" dirty="0" smtClean="0">
                <a:latin typeface="Arial Black" panose="020B0A04020102020204" pitchFamily="34" charset="0"/>
              </a:rPr>
              <a:t>I</a:t>
            </a:r>
            <a:r>
              <a:rPr lang="en-IN" b="1" dirty="0" smtClean="0">
                <a:solidFill>
                  <a:schemeClr val="bg1"/>
                </a:solidFill>
                <a:latin typeface="Arial Black" panose="020B0A04020102020204" pitchFamily="34" charset="0"/>
              </a:rPr>
              <a:t>E</a:t>
            </a:r>
            <a:r>
              <a:rPr lang="en-IN" b="1" dirty="0" smtClean="0">
                <a:latin typeface="Arial Black" panose="020B0A04020102020204" pitchFamily="34" charset="0"/>
              </a:rPr>
              <a:t>W</a:t>
            </a:r>
            <a:r>
              <a:rPr lang="en-IN" b="1" dirty="0" smtClean="0">
                <a:solidFill>
                  <a:schemeClr val="bg1"/>
                </a:solidFill>
                <a:latin typeface="Arial Black" panose="020B0A04020102020204" pitchFamily="34" charset="0"/>
              </a:rPr>
              <a:t> </a:t>
            </a:r>
            <a:r>
              <a:rPr lang="en-IN" sz="8000" b="1" dirty="0" smtClean="0">
                <a:solidFill>
                  <a:schemeClr val="bg1"/>
                </a:solidFill>
                <a:latin typeface="Arial Black" panose="020B0A04020102020204" pitchFamily="34" charset="0"/>
              </a:rPr>
              <a:t>O</a:t>
            </a:r>
            <a:r>
              <a:rPr lang="en-IN" b="1" dirty="0" smtClean="0">
                <a:latin typeface="Arial Black" panose="020B0A04020102020204" pitchFamily="34" charset="0"/>
              </a:rPr>
              <a:t>F </a:t>
            </a:r>
            <a:r>
              <a:rPr lang="en-IN" sz="8000" b="1" dirty="0" smtClean="0">
                <a:solidFill>
                  <a:schemeClr val="bg1"/>
                </a:solidFill>
                <a:latin typeface="Arial Black" panose="020B0A04020102020204" pitchFamily="34" charset="0"/>
              </a:rPr>
              <a:t>C</a:t>
            </a:r>
            <a:r>
              <a:rPr lang="en-IN" b="1" dirty="0" smtClean="0">
                <a:latin typeface="Arial Black" panose="020B0A04020102020204" pitchFamily="34" charset="0"/>
              </a:rPr>
              <a:t>Y</a:t>
            </a:r>
            <a:r>
              <a:rPr lang="en-IN" b="1" dirty="0" smtClean="0">
                <a:solidFill>
                  <a:schemeClr val="bg1"/>
                </a:solidFill>
                <a:latin typeface="Arial Black" panose="020B0A04020102020204" pitchFamily="34" charset="0"/>
              </a:rPr>
              <a:t>B</a:t>
            </a:r>
            <a:r>
              <a:rPr lang="en-IN" b="1" dirty="0" smtClean="0">
                <a:latin typeface="Arial Black" panose="020B0A04020102020204" pitchFamily="34" charset="0"/>
              </a:rPr>
              <a:t>E</a:t>
            </a:r>
            <a:r>
              <a:rPr lang="en-IN" b="1" dirty="0" smtClean="0">
                <a:solidFill>
                  <a:schemeClr val="bg1"/>
                </a:solidFill>
                <a:latin typeface="Arial Black" panose="020B0A04020102020204" pitchFamily="34" charset="0"/>
              </a:rPr>
              <a:t>R</a:t>
            </a:r>
            <a:r>
              <a:rPr lang="en-IN" b="1" dirty="0" smtClean="0">
                <a:latin typeface="Arial Black" panose="020B0A04020102020204" pitchFamily="34" charset="0"/>
              </a:rPr>
              <a:t>S</a:t>
            </a:r>
            <a:r>
              <a:rPr lang="en-IN" b="1" dirty="0" smtClean="0">
                <a:solidFill>
                  <a:schemeClr val="bg1"/>
                </a:solidFill>
                <a:latin typeface="Arial Black" panose="020B0A04020102020204" pitchFamily="34" charset="0"/>
              </a:rPr>
              <a:t>E</a:t>
            </a:r>
            <a:r>
              <a:rPr lang="en-IN" b="1" dirty="0" smtClean="0">
                <a:latin typeface="Arial Black" panose="020B0A04020102020204" pitchFamily="34" charset="0"/>
              </a:rPr>
              <a:t>C</a:t>
            </a:r>
            <a:r>
              <a:rPr lang="en-IN" b="1" dirty="0" smtClean="0">
                <a:solidFill>
                  <a:schemeClr val="bg1"/>
                </a:solidFill>
                <a:latin typeface="Arial Black" panose="020B0A04020102020204" pitchFamily="34" charset="0"/>
              </a:rPr>
              <a:t>U</a:t>
            </a:r>
            <a:r>
              <a:rPr lang="en-IN" b="1" dirty="0" smtClean="0">
                <a:latin typeface="Arial Black" panose="020B0A04020102020204" pitchFamily="34" charset="0"/>
              </a:rPr>
              <a:t>R</a:t>
            </a:r>
            <a:r>
              <a:rPr lang="en-IN" b="1" dirty="0" smtClean="0">
                <a:solidFill>
                  <a:schemeClr val="bg1"/>
                </a:solidFill>
                <a:latin typeface="Arial Black" panose="020B0A04020102020204" pitchFamily="34" charset="0"/>
              </a:rPr>
              <a:t>I</a:t>
            </a:r>
            <a:r>
              <a:rPr lang="en-IN" b="1" dirty="0" smtClean="0">
                <a:latin typeface="Arial Black" panose="020B0A04020102020204" pitchFamily="34" charset="0"/>
              </a:rPr>
              <a:t>T</a:t>
            </a:r>
            <a:r>
              <a:rPr lang="en-IN" b="1" dirty="0" smtClean="0">
                <a:solidFill>
                  <a:schemeClr val="bg1"/>
                </a:solidFill>
                <a:latin typeface="Arial Black" panose="020B0A04020102020204" pitchFamily="34" charset="0"/>
              </a:rPr>
              <a:t>Y </a:t>
            </a:r>
            <a:br>
              <a:rPr lang="en-IN" b="1" dirty="0" smtClean="0">
                <a:solidFill>
                  <a:schemeClr val="bg1"/>
                </a:solidFill>
                <a:latin typeface="Arial Black" panose="020B0A04020102020204" pitchFamily="34" charset="0"/>
              </a:rPr>
            </a:br>
            <a:r>
              <a:rPr lang="en-IN" sz="8000" b="1" dirty="0" smtClean="0">
                <a:solidFill>
                  <a:schemeClr val="bg1"/>
                </a:solidFill>
                <a:latin typeface="Arial Black" panose="020B0A04020102020204" pitchFamily="34" charset="0"/>
              </a:rPr>
              <a:t>A</a:t>
            </a:r>
            <a:r>
              <a:rPr lang="en-IN" b="1" dirty="0" smtClean="0">
                <a:latin typeface="Arial Black" panose="020B0A04020102020204" pitchFamily="34" charset="0"/>
              </a:rPr>
              <a:t>N</a:t>
            </a:r>
            <a:r>
              <a:rPr lang="en-IN" b="1" dirty="0" smtClean="0">
                <a:solidFill>
                  <a:schemeClr val="bg1"/>
                </a:solidFill>
                <a:latin typeface="Arial Black" panose="020B0A04020102020204" pitchFamily="34" charset="0"/>
              </a:rPr>
              <a:t>D  </a:t>
            </a:r>
            <a:r>
              <a:rPr lang="en-IN" sz="8000" b="1" dirty="0" smtClean="0">
                <a:latin typeface="Arial Black" panose="020B0A04020102020204" pitchFamily="34" charset="0"/>
              </a:rPr>
              <a:t>M</a:t>
            </a:r>
            <a:r>
              <a:rPr lang="en-IN" b="1" dirty="0" smtClean="0">
                <a:solidFill>
                  <a:schemeClr val="bg1"/>
                </a:solidFill>
                <a:latin typeface="Arial Black" panose="020B0A04020102020204" pitchFamily="34" charset="0"/>
              </a:rPr>
              <a:t>A</a:t>
            </a:r>
            <a:r>
              <a:rPr lang="en-IN" b="1" dirty="0" smtClean="0">
                <a:latin typeface="Arial Black" panose="020B0A04020102020204" pitchFamily="34" charset="0"/>
              </a:rPr>
              <a:t>L</a:t>
            </a:r>
            <a:r>
              <a:rPr lang="en-IN" b="1" dirty="0" smtClean="0">
                <a:solidFill>
                  <a:schemeClr val="bg1"/>
                </a:solidFill>
                <a:latin typeface="Arial Black" panose="020B0A04020102020204" pitchFamily="34" charset="0"/>
              </a:rPr>
              <a:t>I</a:t>
            </a:r>
            <a:r>
              <a:rPr lang="en-IN" b="1" dirty="0" smtClean="0">
                <a:latin typeface="Arial Black" panose="020B0A04020102020204" pitchFamily="34" charset="0"/>
              </a:rPr>
              <a:t>C</a:t>
            </a:r>
            <a:r>
              <a:rPr lang="en-IN" b="1" dirty="0" smtClean="0">
                <a:solidFill>
                  <a:schemeClr val="bg1"/>
                </a:solidFill>
                <a:latin typeface="Arial Black" panose="020B0A04020102020204" pitchFamily="34" charset="0"/>
              </a:rPr>
              <a:t>I</a:t>
            </a:r>
            <a:r>
              <a:rPr lang="en-IN" b="1" dirty="0" smtClean="0">
                <a:latin typeface="Arial Black" panose="020B0A04020102020204" pitchFamily="34" charset="0"/>
              </a:rPr>
              <a:t>O</a:t>
            </a:r>
            <a:r>
              <a:rPr lang="en-IN" b="1" dirty="0" smtClean="0">
                <a:solidFill>
                  <a:schemeClr val="bg1"/>
                </a:solidFill>
                <a:latin typeface="Arial Black" panose="020B0A04020102020204" pitchFamily="34" charset="0"/>
              </a:rPr>
              <a:t>U</a:t>
            </a:r>
            <a:r>
              <a:rPr lang="en-IN" b="1" dirty="0" smtClean="0">
                <a:latin typeface="Arial Black" panose="020B0A04020102020204" pitchFamily="34" charset="0"/>
              </a:rPr>
              <a:t>S </a:t>
            </a:r>
            <a:r>
              <a:rPr lang="en-IN" b="1" dirty="0" smtClean="0">
                <a:solidFill>
                  <a:schemeClr val="bg1"/>
                </a:solidFill>
                <a:latin typeface="Arial Black" panose="020B0A04020102020204" pitchFamily="34" charset="0"/>
              </a:rPr>
              <a:t> </a:t>
            </a:r>
            <a:r>
              <a:rPr lang="en-IN" sz="8000" b="1" dirty="0" smtClean="0">
                <a:solidFill>
                  <a:schemeClr val="bg1"/>
                </a:solidFill>
                <a:latin typeface="Arial Black" panose="020B0A04020102020204" pitchFamily="34" charset="0"/>
              </a:rPr>
              <a:t>U</a:t>
            </a:r>
            <a:r>
              <a:rPr lang="en-IN" b="1" dirty="0" smtClean="0">
                <a:latin typeface="Arial Black" panose="020B0A04020102020204" pitchFamily="34" charset="0"/>
              </a:rPr>
              <a:t>R</a:t>
            </a:r>
            <a:r>
              <a:rPr lang="en-IN" b="1" dirty="0" smtClean="0">
                <a:solidFill>
                  <a:schemeClr val="bg1"/>
                </a:solidFill>
                <a:latin typeface="Arial Black" panose="020B0A04020102020204" pitchFamily="34" charset="0"/>
              </a:rPr>
              <a:t>L </a:t>
            </a:r>
            <a:r>
              <a:rPr lang="en-IN" sz="8000" b="1" dirty="0" smtClean="0">
                <a:latin typeface="Arial Black" panose="020B0A04020102020204" pitchFamily="34" charset="0"/>
              </a:rPr>
              <a:t>D</a:t>
            </a:r>
            <a:r>
              <a:rPr lang="en-IN" b="1" dirty="0" smtClean="0">
                <a:solidFill>
                  <a:schemeClr val="bg1"/>
                </a:solidFill>
                <a:latin typeface="Arial Black" panose="020B0A04020102020204" pitchFamily="34" charset="0"/>
              </a:rPr>
              <a:t>E</a:t>
            </a:r>
            <a:r>
              <a:rPr lang="en-IN" b="1" dirty="0" smtClean="0">
                <a:latin typeface="Arial Black" panose="020B0A04020102020204" pitchFamily="34" charset="0"/>
              </a:rPr>
              <a:t>T</a:t>
            </a:r>
            <a:r>
              <a:rPr lang="en-IN" b="1" dirty="0" smtClean="0">
                <a:solidFill>
                  <a:schemeClr val="bg1"/>
                </a:solidFill>
                <a:latin typeface="Arial Black" panose="020B0A04020102020204" pitchFamily="34" charset="0"/>
              </a:rPr>
              <a:t>E</a:t>
            </a:r>
            <a:r>
              <a:rPr lang="en-IN" b="1" dirty="0" smtClean="0">
                <a:latin typeface="Arial Black" panose="020B0A04020102020204" pitchFamily="34" charset="0"/>
              </a:rPr>
              <a:t>C</a:t>
            </a:r>
            <a:r>
              <a:rPr lang="en-IN" b="1" dirty="0" smtClean="0">
                <a:solidFill>
                  <a:schemeClr val="bg1"/>
                </a:solidFill>
                <a:latin typeface="Arial Black" panose="020B0A04020102020204" pitchFamily="34" charset="0"/>
              </a:rPr>
              <a:t>T</a:t>
            </a:r>
            <a:r>
              <a:rPr lang="en-IN" b="1" dirty="0" smtClean="0">
                <a:latin typeface="Arial Black" panose="020B0A04020102020204" pitchFamily="34" charset="0"/>
              </a:rPr>
              <a:t>I</a:t>
            </a:r>
            <a:r>
              <a:rPr lang="en-IN" b="1" dirty="0" smtClean="0">
                <a:solidFill>
                  <a:schemeClr val="bg1"/>
                </a:solidFill>
                <a:latin typeface="Arial Black" panose="020B0A04020102020204" pitchFamily="34" charset="0"/>
              </a:rPr>
              <a:t>O</a:t>
            </a:r>
            <a:r>
              <a:rPr lang="en-IN" b="1" dirty="0">
                <a:latin typeface="Arial Black" panose="020B0A04020102020204" pitchFamily="34" charset="0"/>
              </a:rPr>
              <a:t>N</a:t>
            </a:r>
          </a:p>
        </p:txBody>
      </p:sp>
      <p:sp>
        <p:nvSpPr>
          <p:cNvPr id="3" name="Subtitle 2"/>
          <p:cNvSpPr>
            <a:spLocks noGrp="1"/>
          </p:cNvSpPr>
          <p:nvPr>
            <p:ph type="subTitle" idx="1"/>
          </p:nvPr>
        </p:nvSpPr>
        <p:spPr>
          <a:xfrm>
            <a:off x="870858" y="4632552"/>
            <a:ext cx="10638972" cy="1655762"/>
          </a:xfrm>
        </p:spPr>
        <p:txBody>
          <a:bodyPr/>
          <a:lstStyle/>
          <a:p>
            <a:r>
              <a:rPr lang="en-IN" dirty="0" smtClean="0">
                <a:latin typeface="Algerian" panose="04020705040A02060702" pitchFamily="82" charset="0"/>
              </a:rPr>
              <a:t>BY KOYEL PRAMANICK, </a:t>
            </a:r>
            <a:r>
              <a:rPr lang="en-IN" sz="1800" i="1" dirty="0" smtClean="0">
                <a:latin typeface="Algerian" panose="04020705040A02060702" pitchFamily="82" charset="0"/>
              </a:rPr>
              <a:t>DEPARTMENT OF STATISTICS, IIT KANPUR</a:t>
            </a:r>
            <a:endParaRPr lang="en-IN" i="1" dirty="0" smtClean="0">
              <a:latin typeface="Algerian" panose="04020705040A02060702" pitchFamily="82" charset="0"/>
            </a:endParaRPr>
          </a:p>
          <a:p>
            <a:r>
              <a:rPr lang="en-IN" dirty="0" smtClean="0">
                <a:latin typeface="Algerian" panose="04020705040A02060702" pitchFamily="82" charset="0"/>
              </a:rPr>
              <a:t>MENTORED BY SHUBHADEEP DAS, </a:t>
            </a:r>
            <a:r>
              <a:rPr lang="en-IN" sz="1800" i="1" dirty="0" smtClean="0">
                <a:latin typeface="Algerian" panose="04020705040A02060702" pitchFamily="82" charset="0"/>
              </a:rPr>
              <a:t>ANALYTICS CONSULTANT, ERNST &amp; YOUNG</a:t>
            </a:r>
            <a:endParaRPr lang="en-IN" sz="1800" i="1" dirty="0">
              <a:latin typeface="Algerian" panose="04020705040A02060702" pitchFamily="82" charset="0"/>
            </a:endParaRPr>
          </a:p>
        </p:txBody>
      </p:sp>
    </p:spTree>
    <p:extLst>
      <p:ext uri="{BB962C8B-B14F-4D97-AF65-F5344CB8AC3E}">
        <p14:creationId xmlns:p14="http://schemas.microsoft.com/office/powerpoint/2010/main" val="12457883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02992"/>
            <a:ext cx="10106297" cy="1323439"/>
          </a:xfrm>
          <a:prstGeom prst="rect">
            <a:avLst/>
          </a:prstGeom>
          <a:noFill/>
        </p:spPr>
        <p:txBody>
          <a:bodyPr wrap="square" rtlCol="0">
            <a:spAutoFit/>
          </a:bodyPr>
          <a:lstStyle/>
          <a:p>
            <a:r>
              <a:rPr lang="en-IN" sz="8000" b="1" dirty="0" smtClean="0">
                <a:solidFill>
                  <a:schemeClr val="bg1"/>
                </a:solidFill>
                <a:latin typeface="Bahnschrift Condensed" panose="020B0502040204020203" pitchFamily="34" charset="0"/>
              </a:rPr>
              <a:t>Some Common Cybercrimes</a:t>
            </a:r>
            <a:endParaRPr lang="en-IN" sz="8000" b="1" dirty="0">
              <a:solidFill>
                <a:schemeClr val="bg1"/>
              </a:solidFill>
              <a:latin typeface="Bahnschrift Condensed" panose="020B0502040204020203" pitchFamily="34" charset="0"/>
            </a:endParaRPr>
          </a:p>
        </p:txBody>
      </p:sp>
      <p:sp>
        <p:nvSpPr>
          <p:cNvPr id="3" name="TextBox 2"/>
          <p:cNvSpPr txBox="1"/>
          <p:nvPr/>
        </p:nvSpPr>
        <p:spPr>
          <a:xfrm>
            <a:off x="793931" y="1429658"/>
            <a:ext cx="11007969" cy="4462760"/>
          </a:xfrm>
          <a:prstGeom prst="rect">
            <a:avLst/>
          </a:prstGeom>
          <a:noFill/>
        </p:spPr>
        <p:txBody>
          <a:bodyPr wrap="square" rtlCol="0">
            <a:spAutoFit/>
          </a:bodyPr>
          <a:lstStyle/>
          <a:p>
            <a:pPr marL="285750" indent="-285750">
              <a:buFont typeface="Wingdings" panose="05000000000000000000" pitchFamily="2" charset="2"/>
              <a:buChar char="§"/>
            </a:pPr>
            <a:r>
              <a:rPr lang="en-IN" sz="2400" b="1" dirty="0" smtClean="0">
                <a:solidFill>
                  <a:schemeClr val="bg1"/>
                </a:solidFill>
                <a:latin typeface="Berlin Sans FB Demi" panose="020E0802020502020306" pitchFamily="34" charset="0"/>
              </a:rPr>
              <a:t>Malware:</a:t>
            </a:r>
            <a:r>
              <a:rPr lang="en-IN" sz="2000" dirty="0" smtClean="0">
                <a:solidFill>
                  <a:schemeClr val="bg1"/>
                </a:solidFill>
                <a:latin typeface="Agency FB" panose="020B0503020202020204" pitchFamily="34" charset="0"/>
              </a:rPr>
              <a:t> </a:t>
            </a:r>
            <a:r>
              <a:rPr lang="en-IN" sz="2400" dirty="0" smtClean="0">
                <a:solidFill>
                  <a:schemeClr val="bg1"/>
                </a:solidFill>
                <a:latin typeface="Agency FB" panose="020B0503020202020204" pitchFamily="34" charset="0"/>
              </a:rPr>
              <a:t>Malware means "Malicious Software". Hackers normally use data-stealing malware such as spyware and </a:t>
            </a:r>
            <a:r>
              <a:rPr lang="en-IN" sz="2400" dirty="0" err="1" smtClean="0">
                <a:solidFill>
                  <a:schemeClr val="bg1"/>
                </a:solidFill>
                <a:latin typeface="Agency FB" panose="020B0503020202020204" pitchFamily="34" charset="0"/>
              </a:rPr>
              <a:t>keyloggers</a:t>
            </a:r>
            <a:r>
              <a:rPr lang="en-IN" sz="2400" dirty="0" smtClean="0">
                <a:solidFill>
                  <a:schemeClr val="bg1"/>
                </a:solidFill>
                <a:latin typeface="Agency FB" panose="020B0503020202020204" pitchFamily="34" charset="0"/>
              </a:rPr>
              <a:t> to steal personal information. It will silently monitor and record computer activities, then transmit the information to the hacker via a remote server. The hacker can use the stolen information to make unauthorized transactions. Viruses, worms, Trojan viruses, spyware, adware, and </a:t>
            </a:r>
            <a:r>
              <a:rPr lang="en-IN" sz="2400" b="1" dirty="0" smtClean="0">
                <a:solidFill>
                  <a:schemeClr val="bg1"/>
                </a:solidFill>
                <a:latin typeface="Agency FB" panose="020B0503020202020204" pitchFamily="34" charset="0"/>
              </a:rPr>
              <a:t>ransomware </a:t>
            </a:r>
            <a:r>
              <a:rPr lang="en-IN" sz="2400" dirty="0" smtClean="0">
                <a:solidFill>
                  <a:schemeClr val="bg1"/>
                </a:solidFill>
                <a:latin typeface="Agency FB" panose="020B0503020202020204" pitchFamily="34" charset="0"/>
              </a:rPr>
              <a:t>are examples of common Malwares</a:t>
            </a:r>
            <a:r>
              <a:rPr lang="en-IN" sz="2000" dirty="0" smtClean="0">
                <a:solidFill>
                  <a:schemeClr val="bg1"/>
                </a:solidFill>
                <a:latin typeface="Agency FB" panose="020B0503020202020204" pitchFamily="34" charset="0"/>
              </a:rPr>
              <a:t>.</a:t>
            </a:r>
          </a:p>
          <a:p>
            <a:endParaRPr lang="en-IN" sz="2000" dirty="0" smtClean="0">
              <a:latin typeface="Agency FB" panose="020B0503020202020204" pitchFamily="34" charset="0"/>
            </a:endParaRPr>
          </a:p>
          <a:p>
            <a:pPr marL="285750" indent="-285750">
              <a:buFont typeface="Wingdings" panose="05000000000000000000" pitchFamily="2" charset="2"/>
              <a:buChar char="§"/>
            </a:pPr>
            <a:r>
              <a:rPr lang="en-IN" sz="2400" b="1" dirty="0" smtClean="0">
                <a:latin typeface="Berlin Sans FB Demi" panose="020E0802020502020306" pitchFamily="34" charset="0"/>
              </a:rPr>
              <a:t>SQL </a:t>
            </a:r>
            <a:r>
              <a:rPr lang="en-IN" sz="2400" b="1" dirty="0">
                <a:latin typeface="Berlin Sans FB Demi" panose="020E0802020502020306" pitchFamily="34" charset="0"/>
              </a:rPr>
              <a:t>injection: </a:t>
            </a:r>
            <a:r>
              <a:rPr lang="en-IN" sz="2400" dirty="0">
                <a:latin typeface="Agency FB" panose="020B0503020202020204" pitchFamily="34" charset="0"/>
              </a:rPr>
              <a:t>SQL injection, also known as SQLI, is a common attack vector that uses malicious SQL code for backend database manipulation to access information that was not intended to be displayed. This information may include any number of items, including sensitive company data, user lists or private customer details</a:t>
            </a:r>
            <a:r>
              <a:rPr lang="en-IN" sz="2400" dirty="0" smtClean="0">
                <a:latin typeface="Agency FB" panose="020B0503020202020204" pitchFamily="34" charset="0"/>
              </a:rPr>
              <a:t>. </a:t>
            </a:r>
            <a:r>
              <a:rPr lang="en-IN" sz="2400" dirty="0">
                <a:latin typeface="Agency FB" panose="020B0503020202020204" pitchFamily="34" charset="0"/>
              </a:rPr>
              <a:t>The impact SQL injection can have on a business is far-reaching. A successful attack may result in the  unauthorized viewing of user lists, the deletion of entire tables and, in certain cases, the attacker gaining   administrative rights to a database, all of which are highly detrimental to a business</a:t>
            </a:r>
            <a:r>
              <a:rPr lang="en-IN" sz="2400" dirty="0" smtClean="0">
                <a:latin typeface="Agency FB" panose="020B0503020202020204" pitchFamily="34" charset="0"/>
              </a:rPr>
              <a:t>.</a:t>
            </a:r>
          </a:p>
        </p:txBody>
      </p:sp>
    </p:spTree>
    <p:extLst>
      <p:ext uri="{BB962C8B-B14F-4D97-AF65-F5344CB8AC3E}">
        <p14:creationId xmlns:p14="http://schemas.microsoft.com/office/powerpoint/2010/main" val="39222055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en-IN" sz="8000" b="1" dirty="0">
                <a:solidFill>
                  <a:schemeClr val="bg1"/>
                </a:solidFill>
                <a:latin typeface="Bahnschrift Condensed" panose="020B0502040204020203" pitchFamily="34" charset="0"/>
              </a:rPr>
              <a:t>Some Common </a:t>
            </a:r>
            <a:r>
              <a:rPr lang="en-IN" sz="8000" b="1" dirty="0" smtClean="0">
                <a:solidFill>
                  <a:schemeClr val="bg1"/>
                </a:solidFill>
                <a:latin typeface="Bahnschrift Condensed" panose="020B0502040204020203" pitchFamily="34" charset="0"/>
              </a:rPr>
              <a:t>Cybercrimes</a:t>
            </a:r>
            <a:endParaRPr lang="en-IN" sz="8000" dirty="0"/>
          </a:p>
        </p:txBody>
      </p:sp>
      <p:sp>
        <p:nvSpPr>
          <p:cNvPr id="3" name="TextBox 2"/>
          <p:cNvSpPr txBox="1"/>
          <p:nvPr/>
        </p:nvSpPr>
        <p:spPr>
          <a:xfrm>
            <a:off x="644070" y="2317944"/>
            <a:ext cx="10671629" cy="2246769"/>
          </a:xfrm>
          <a:prstGeom prst="rect">
            <a:avLst/>
          </a:prstGeom>
          <a:noFill/>
        </p:spPr>
        <p:txBody>
          <a:bodyPr wrap="square" rtlCol="0">
            <a:spAutoFit/>
          </a:bodyPr>
          <a:lstStyle/>
          <a:p>
            <a:pPr marL="285750" indent="-285750">
              <a:buFont typeface="Wingdings" panose="05000000000000000000" pitchFamily="2" charset="2"/>
              <a:buChar char="§"/>
            </a:pPr>
            <a:r>
              <a:rPr lang="en-IN" sz="2000" b="1" dirty="0">
                <a:solidFill>
                  <a:schemeClr val="bg1"/>
                </a:solidFill>
                <a:latin typeface="Berlin Sans FB Demi" panose="020E0802020502020306" pitchFamily="34" charset="0"/>
              </a:rPr>
              <a:t>Phishing: </a:t>
            </a:r>
            <a:r>
              <a:rPr lang="en-IN" sz="2000" dirty="0">
                <a:solidFill>
                  <a:schemeClr val="bg1"/>
                </a:solidFill>
                <a:latin typeface="Agency FB" panose="020B0503020202020204" pitchFamily="34" charset="0"/>
              </a:rPr>
              <a:t>Phishing is a cyber attack that uses disguised email as a weapon. The goal is to trick the email recipient into believing that the message is something they want or need — a request from their bank, for instance, or a note from someone in their company — and to click a link or download an attachment.  It's one of the oldest types of cyberattacks, dating back to the 1990s, and it's still one of the most widespread and </a:t>
            </a:r>
            <a:r>
              <a:rPr lang="en-IN" sz="2000" dirty="0" smtClean="0">
                <a:solidFill>
                  <a:schemeClr val="bg1"/>
                </a:solidFill>
                <a:latin typeface="Agency FB" panose="020B0503020202020204" pitchFamily="34" charset="0"/>
              </a:rPr>
              <a:t>pernicious</a:t>
            </a:r>
          </a:p>
          <a:p>
            <a:endParaRPr lang="en-IN" sz="2000" dirty="0">
              <a:solidFill>
                <a:schemeClr val="bg1"/>
              </a:solidFill>
              <a:latin typeface="Agency FB" panose="020B0503020202020204" pitchFamily="34" charset="0"/>
            </a:endParaRPr>
          </a:p>
          <a:p>
            <a:pPr marL="285750" indent="-285750">
              <a:buFont typeface="Wingdings" panose="05000000000000000000" pitchFamily="2" charset="2"/>
              <a:buChar char="§"/>
            </a:pPr>
            <a:r>
              <a:rPr lang="en-IN" sz="2000" b="1" dirty="0" err="1" smtClean="0">
                <a:latin typeface="Berlin Sans FB Demi" panose="020E0802020502020306" pitchFamily="34" charset="0"/>
              </a:rPr>
              <a:t>DoS</a:t>
            </a:r>
            <a:r>
              <a:rPr lang="en-IN" sz="2000" b="1" dirty="0" smtClean="0">
                <a:latin typeface="Berlin Sans FB Demi" panose="020E0802020502020306" pitchFamily="34" charset="0"/>
              </a:rPr>
              <a:t>: </a:t>
            </a:r>
            <a:r>
              <a:rPr lang="en-IN" sz="2000" dirty="0" smtClean="0">
                <a:latin typeface="Agency FB" panose="020B0503020202020204" pitchFamily="34" charset="0"/>
              </a:rPr>
              <a:t>Denial-of-Service attack is an attack mean to shut down a machine or network, making it inaccessible to its intended users.</a:t>
            </a:r>
            <a:endParaRPr lang="en-IN" sz="2000" dirty="0">
              <a:latin typeface="Agency FB" panose="020B0503020202020204" pitchFamily="34" charset="0"/>
            </a:endParaRPr>
          </a:p>
        </p:txBody>
      </p:sp>
    </p:spTree>
    <p:extLst>
      <p:ext uri="{BB962C8B-B14F-4D97-AF65-F5344CB8AC3E}">
        <p14:creationId xmlns:p14="http://schemas.microsoft.com/office/powerpoint/2010/main" val="21482446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239" y="307067"/>
            <a:ext cx="12055761" cy="450801"/>
          </a:xfrm>
        </p:spPr>
        <p:txBody>
          <a:bodyPr>
            <a:noAutofit/>
          </a:bodyPr>
          <a:lstStyle/>
          <a:p>
            <a:r>
              <a:rPr lang="en-IN" sz="6600" b="1" dirty="0" smtClean="0">
                <a:solidFill>
                  <a:schemeClr val="bg1"/>
                </a:solidFill>
                <a:latin typeface="Bahnschrift Condensed" panose="020B0502040204020203" pitchFamily="34" charset="0"/>
              </a:rPr>
              <a:t>Some Facts About Cybercrime and Hacking</a:t>
            </a:r>
            <a:endParaRPr lang="en-IN" sz="6600" b="1" dirty="0">
              <a:solidFill>
                <a:schemeClr val="bg1"/>
              </a:solidFill>
              <a:latin typeface="Bahnschrift Condensed" panose="020B0502040204020203" pitchFamily="34" charset="0"/>
            </a:endParaRPr>
          </a:p>
        </p:txBody>
      </p:sp>
      <p:sp>
        <p:nvSpPr>
          <p:cNvPr id="3" name="TextBox 2"/>
          <p:cNvSpPr txBox="1"/>
          <p:nvPr/>
        </p:nvSpPr>
        <p:spPr>
          <a:xfrm>
            <a:off x="974103" y="1329731"/>
            <a:ext cx="10733650" cy="5262979"/>
          </a:xfrm>
          <a:prstGeom prst="rect">
            <a:avLst/>
          </a:prstGeom>
          <a:noFill/>
        </p:spPr>
        <p:txBody>
          <a:bodyPr wrap="square" rtlCol="0">
            <a:spAutoFit/>
          </a:bodyPr>
          <a:lstStyle/>
          <a:p>
            <a:pPr marL="285750" indent="-285750" algn="just">
              <a:buFont typeface="Wingdings" panose="05000000000000000000" pitchFamily="2" charset="2"/>
              <a:buChar char="ü"/>
            </a:pPr>
            <a:r>
              <a:rPr lang="en-IN" sz="1600" dirty="0" smtClean="0">
                <a:solidFill>
                  <a:schemeClr val="bg1"/>
                </a:solidFill>
                <a:latin typeface="Calisto MT" panose="02040603050505030304" pitchFamily="18" charset="0"/>
              </a:rPr>
              <a:t>Hacking is not always illegal</a:t>
            </a:r>
          </a:p>
          <a:p>
            <a:pPr marL="285750" indent="-285750" algn="just">
              <a:buFont typeface="Wingdings" panose="05000000000000000000" pitchFamily="2" charset="2"/>
              <a:buChar char="ü"/>
            </a:pPr>
            <a:r>
              <a:rPr lang="en-IN" sz="1600" dirty="0" smtClean="0">
                <a:solidFill>
                  <a:schemeClr val="bg1"/>
                </a:solidFill>
                <a:latin typeface="Calisto MT" panose="02040603050505030304" pitchFamily="18" charset="0"/>
              </a:rPr>
              <a:t>Hacking may be fun</a:t>
            </a:r>
          </a:p>
          <a:p>
            <a:pPr marL="285750" indent="-285750" algn="just">
              <a:buFont typeface="Wingdings" panose="05000000000000000000" pitchFamily="2" charset="2"/>
              <a:buChar char="ü"/>
            </a:pPr>
            <a:r>
              <a:rPr lang="en-IN" sz="1600" dirty="0" smtClean="0">
                <a:solidFill>
                  <a:schemeClr val="bg1"/>
                </a:solidFill>
                <a:latin typeface="Calisto MT" panose="02040603050505030304" pitchFamily="18" charset="0"/>
              </a:rPr>
              <a:t>Illegal use of hacking comes under cybercrime</a:t>
            </a:r>
          </a:p>
          <a:p>
            <a:pPr marL="285750" indent="-285750" algn="just">
              <a:buFont typeface="Wingdings" panose="05000000000000000000" pitchFamily="2" charset="2"/>
              <a:buChar char="ü"/>
            </a:pPr>
            <a:r>
              <a:rPr lang="en-IN" sz="1600" dirty="0" smtClean="0">
                <a:solidFill>
                  <a:schemeClr val="bg1"/>
                </a:solidFill>
                <a:latin typeface="Calisto MT" panose="02040603050505030304" pitchFamily="18" charset="0"/>
              </a:rPr>
              <a:t>Cybercrime can be done without hacking</a:t>
            </a:r>
          </a:p>
          <a:p>
            <a:pPr marL="285750" indent="-285750" algn="just">
              <a:buFont typeface="Wingdings" panose="05000000000000000000" pitchFamily="2" charset="2"/>
              <a:buChar char="ü"/>
            </a:pPr>
            <a:r>
              <a:rPr lang="en-IN" sz="1600" dirty="0" smtClean="0">
                <a:solidFill>
                  <a:schemeClr val="bg1"/>
                </a:solidFill>
                <a:latin typeface="Calisto MT" panose="02040603050505030304" pitchFamily="18" charset="0"/>
              </a:rPr>
              <a:t>Hackers and Cybercriminals may be individuals or a group of people</a:t>
            </a:r>
          </a:p>
          <a:p>
            <a:pPr marL="285750" indent="-285750" algn="just">
              <a:buFont typeface="Wingdings" panose="05000000000000000000" pitchFamily="2" charset="2"/>
              <a:buChar char="ü"/>
            </a:pPr>
            <a:r>
              <a:rPr lang="en-IN" sz="1600" dirty="0" smtClean="0">
                <a:solidFill>
                  <a:schemeClr val="bg1"/>
                </a:solidFill>
                <a:latin typeface="Calisto MT" panose="02040603050505030304" pitchFamily="18" charset="0"/>
              </a:rPr>
              <a:t>Cybercrimes and Hacking can be done for personal profit or for fun purpose only just to show their power where they harm none </a:t>
            </a:r>
          </a:p>
          <a:p>
            <a:pPr marL="285750" indent="-285750" algn="just">
              <a:buFont typeface="Wingdings" panose="05000000000000000000" pitchFamily="2" charset="2"/>
              <a:buChar char="ü"/>
            </a:pPr>
            <a:r>
              <a:rPr lang="en-IN" sz="1600" dirty="0" smtClean="0">
                <a:solidFill>
                  <a:schemeClr val="bg1"/>
                </a:solidFill>
                <a:latin typeface="Calisto MT" panose="02040603050505030304" pitchFamily="18" charset="0"/>
              </a:rPr>
              <a:t>Depending on the method hackers are taking and the motive of hacking, hackers can be divided into different categories</a:t>
            </a:r>
          </a:p>
          <a:p>
            <a:pPr marL="285750" indent="-285750" algn="just">
              <a:buFont typeface="Wingdings" panose="05000000000000000000" pitchFamily="2" charset="2"/>
              <a:buChar char="ü"/>
            </a:pPr>
            <a:r>
              <a:rPr lang="en-IN" sz="1600" dirty="0" smtClean="0">
                <a:latin typeface="Calisto MT" panose="02040603050505030304" pitchFamily="18" charset="0"/>
              </a:rPr>
              <a:t>Cybercrime and Illegal hacking is very much harmful for baking sector, health sector, army etc.</a:t>
            </a:r>
          </a:p>
          <a:p>
            <a:pPr marL="285750" indent="-285750" algn="just">
              <a:buFont typeface="Wingdings" panose="05000000000000000000" pitchFamily="2" charset="2"/>
              <a:buChar char="ü"/>
            </a:pPr>
            <a:r>
              <a:rPr lang="en-IN" sz="1600" dirty="0" smtClean="0">
                <a:latin typeface="Calisto MT" panose="02040603050505030304" pitchFamily="18" charset="0"/>
              </a:rPr>
              <a:t>A cyber security threat is a malicious act to damage, steal or disrupt one’s digital life by stealing their private data.</a:t>
            </a:r>
          </a:p>
          <a:p>
            <a:pPr marL="285750" indent="-285750" algn="just">
              <a:buFont typeface="Wingdings" panose="05000000000000000000" pitchFamily="2" charset="2"/>
              <a:buChar char="ü"/>
            </a:pPr>
            <a:r>
              <a:rPr lang="en-IN" sz="1600" dirty="0" smtClean="0">
                <a:latin typeface="Calisto MT" panose="02040603050505030304" pitchFamily="18" charset="0"/>
              </a:rPr>
              <a:t>Cyber security threats can come in the form of computer viruses, a breach in data, and even denial of services.</a:t>
            </a:r>
          </a:p>
          <a:p>
            <a:pPr marL="285750" indent="-285750" algn="just">
              <a:buFont typeface="Wingdings" panose="05000000000000000000" pitchFamily="2" charset="2"/>
              <a:buChar char="ü"/>
            </a:pPr>
            <a:r>
              <a:rPr lang="en-IN" sz="1600" dirty="0" smtClean="0">
                <a:latin typeface="Calisto MT" panose="02040603050505030304" pitchFamily="18" charset="0"/>
              </a:rPr>
              <a:t>With the rise of digitalization, mobile applications have become a rage. To ease customer service, banks also have come up with their mobile apps.</a:t>
            </a:r>
          </a:p>
          <a:p>
            <a:pPr marL="285750" indent="-285750" algn="just">
              <a:buFont typeface="Wingdings" panose="05000000000000000000" pitchFamily="2" charset="2"/>
              <a:buChar char="ü"/>
            </a:pPr>
            <a:r>
              <a:rPr lang="en-IN" sz="1600" dirty="0" smtClean="0">
                <a:latin typeface="Calisto MT" panose="02040603050505030304" pitchFamily="18" charset="0"/>
              </a:rPr>
              <a:t>Third-party organizations become a vulnerable target. With the Government of India’s earlier initiative of making transactions digitals along with the spread of COVID-19, the use of digital payment apps like </a:t>
            </a:r>
            <a:r>
              <a:rPr lang="en-IN" sz="1600" dirty="0" err="1" smtClean="0">
                <a:latin typeface="Calisto MT" panose="02040603050505030304" pitchFamily="18" charset="0"/>
              </a:rPr>
              <a:t>PayTM</a:t>
            </a:r>
            <a:r>
              <a:rPr lang="en-IN" sz="1600" dirty="0" smtClean="0">
                <a:latin typeface="Calisto MT" panose="02040603050505030304" pitchFamily="18" charset="0"/>
              </a:rPr>
              <a:t> and </a:t>
            </a:r>
            <a:r>
              <a:rPr lang="en-IN" sz="1600" dirty="0" err="1" smtClean="0">
                <a:latin typeface="Calisto MT" panose="02040603050505030304" pitchFamily="18" charset="0"/>
              </a:rPr>
              <a:t>GPay</a:t>
            </a:r>
            <a:r>
              <a:rPr lang="en-IN" sz="1600" dirty="0" smtClean="0">
                <a:latin typeface="Calisto MT" panose="02040603050505030304" pitchFamily="18" charset="0"/>
              </a:rPr>
              <a:t> has increased by leaps and bounds.</a:t>
            </a:r>
          </a:p>
          <a:p>
            <a:pPr marL="285750" indent="-285750" algn="just">
              <a:buFont typeface="Wingdings" panose="05000000000000000000" pitchFamily="2" charset="2"/>
              <a:buChar char="ü"/>
            </a:pPr>
            <a:r>
              <a:rPr lang="en-IN" sz="1600" dirty="0">
                <a:latin typeface="Calisto MT" panose="02040603050505030304" pitchFamily="18" charset="0"/>
              </a:rPr>
              <a:t>Customers personal info can be accessed by hacker, can be used by criminals , can be used against that particular </a:t>
            </a:r>
            <a:r>
              <a:rPr lang="en-IN" sz="1600" dirty="0" smtClean="0">
                <a:latin typeface="Calisto MT" panose="02040603050505030304" pitchFamily="18" charset="0"/>
              </a:rPr>
              <a:t>person, if banking systems get hacked.</a:t>
            </a:r>
          </a:p>
          <a:p>
            <a:pPr marL="285750" indent="-285750" algn="just">
              <a:buFont typeface="Wingdings" panose="05000000000000000000" pitchFamily="2" charset="2"/>
              <a:buChar char="ü"/>
            </a:pPr>
            <a:r>
              <a:rPr lang="en-IN" sz="1600" dirty="0" smtClean="0">
                <a:latin typeface="Calisto MT" panose="02040603050505030304" pitchFamily="18" charset="0"/>
              </a:rPr>
              <a:t>Consequence of hacking and insecurity in cyber crime: Cancellation of bank accounts, credit and debit cards, customer loss (customers shifting to another banks)</a:t>
            </a:r>
          </a:p>
        </p:txBody>
      </p:sp>
    </p:spTree>
    <p:extLst>
      <p:ext uri="{BB962C8B-B14F-4D97-AF65-F5344CB8AC3E}">
        <p14:creationId xmlns:p14="http://schemas.microsoft.com/office/powerpoint/2010/main" val="40791503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685" y="58058"/>
            <a:ext cx="11625943" cy="1545545"/>
          </a:xfrm>
        </p:spPr>
        <p:txBody>
          <a:bodyPr/>
          <a:lstStyle/>
          <a:p>
            <a:r>
              <a:rPr lang="en-IN" b="1" dirty="0" smtClean="0">
                <a:solidFill>
                  <a:schemeClr val="bg1"/>
                </a:solidFill>
                <a:latin typeface="Algerian" panose="04020705040A02060702" pitchFamily="82" charset="0"/>
              </a:rPr>
              <a:t>Some information regarding different types of Cybercrimes </a:t>
            </a:r>
            <a:endParaRPr lang="en-IN" b="1" dirty="0">
              <a:solidFill>
                <a:schemeClr val="bg1"/>
              </a:solidFill>
              <a:latin typeface="Algerian" panose="04020705040A02060702" pitchFamily="82" charset="0"/>
            </a:endParaRPr>
          </a:p>
        </p:txBody>
      </p:sp>
      <p:sp>
        <p:nvSpPr>
          <p:cNvPr id="3" name="TextBox 2"/>
          <p:cNvSpPr txBox="1"/>
          <p:nvPr/>
        </p:nvSpPr>
        <p:spPr>
          <a:xfrm>
            <a:off x="455748" y="1950483"/>
            <a:ext cx="5669280" cy="4401205"/>
          </a:xfrm>
          <a:prstGeom prst="rect">
            <a:avLst/>
          </a:prstGeom>
          <a:noFill/>
        </p:spPr>
        <p:txBody>
          <a:bodyPr wrap="square" rtlCol="0">
            <a:spAutoFit/>
          </a:bodyPr>
          <a:lstStyle/>
          <a:p>
            <a:pPr marL="285750" indent="-285750" algn="just">
              <a:buFont typeface="Wingdings" panose="05000000000000000000" pitchFamily="2" charset="2"/>
              <a:buChar char="§"/>
            </a:pPr>
            <a:r>
              <a:rPr lang="en-IN" sz="2000" b="1" dirty="0"/>
              <a:t>Ransomware attacks are estimated to cost $6 trillion annually by 2021</a:t>
            </a:r>
            <a:r>
              <a:rPr lang="en-IN" sz="2000" b="1" dirty="0" smtClean="0"/>
              <a:t>.</a:t>
            </a:r>
          </a:p>
          <a:p>
            <a:pPr marL="285750" indent="-285750" algn="just">
              <a:buFont typeface="Wingdings" panose="05000000000000000000" pitchFamily="2" charset="2"/>
              <a:buChar char="§"/>
            </a:pPr>
            <a:r>
              <a:rPr lang="en-IN" sz="2000" b="1" dirty="0"/>
              <a:t>Ransomware attacks worldwide rose 350% in 2018</a:t>
            </a:r>
            <a:r>
              <a:rPr lang="en-IN" sz="2000" b="1" dirty="0" smtClean="0"/>
              <a:t>.</a:t>
            </a:r>
          </a:p>
          <a:p>
            <a:pPr marL="285750" indent="-285750" algn="just">
              <a:buFont typeface="Wingdings" panose="05000000000000000000" pitchFamily="2" charset="2"/>
              <a:buChar char="§"/>
            </a:pPr>
            <a:r>
              <a:rPr lang="en-IN" sz="2000" b="1" dirty="0"/>
              <a:t>A new organization will fall victim to ransomware every 14 seconds in 2019, and every 11 seconds by 2021.</a:t>
            </a:r>
          </a:p>
          <a:p>
            <a:pPr marL="285750" indent="-285750" algn="just">
              <a:buFont typeface="Wingdings" panose="05000000000000000000" pitchFamily="2" charset="2"/>
              <a:buChar char="§"/>
            </a:pPr>
            <a:r>
              <a:rPr lang="en-IN" sz="2000" b="1" dirty="0"/>
              <a:t>1.5 million new phishing sites are created every month</a:t>
            </a:r>
            <a:r>
              <a:rPr lang="en-IN" sz="2000" b="1" dirty="0" smtClean="0"/>
              <a:t>.</a:t>
            </a:r>
          </a:p>
          <a:p>
            <a:pPr marL="285750" indent="-285750" algn="just">
              <a:buFont typeface="Wingdings" panose="05000000000000000000" pitchFamily="2" charset="2"/>
              <a:buChar char="§"/>
            </a:pPr>
            <a:r>
              <a:rPr lang="en-IN" sz="2000" b="1" dirty="0"/>
              <a:t>In March 2018, over 300 universities worldwide suffered from a giant cyber attack organized by nine Iranian hackers. According to the official information, 31 terabytes of “valuable intellectual property and data” was exposed</a:t>
            </a:r>
            <a:r>
              <a:rPr lang="en-IN" sz="2000" b="1" dirty="0" smtClean="0"/>
              <a:t>.</a:t>
            </a:r>
            <a:endParaRPr lang="en-IN" sz="2000" b="1" dirty="0"/>
          </a:p>
        </p:txBody>
      </p:sp>
      <p:pic>
        <p:nvPicPr>
          <p:cNvPr id="8" name="Picture 7"/>
          <p:cNvPicPr>
            <a:picLocks noChangeAspect="1"/>
          </p:cNvPicPr>
          <p:nvPr/>
        </p:nvPicPr>
        <p:blipFill>
          <a:blip r:embed="rId2"/>
          <a:stretch>
            <a:fillRect/>
          </a:stretch>
        </p:blipFill>
        <p:spPr>
          <a:xfrm>
            <a:off x="6753953" y="2052725"/>
            <a:ext cx="5253856" cy="4159389"/>
          </a:xfrm>
          <a:prstGeom prst="rect">
            <a:avLst/>
          </a:prstGeom>
          <a:ln w="57150">
            <a:solidFill>
              <a:schemeClr val="tx1"/>
            </a:solidFill>
          </a:ln>
          <a:scene3d>
            <a:camera prst="orthographicFront"/>
            <a:lightRig rig="threePt" dir="t"/>
          </a:scene3d>
          <a:sp3d>
            <a:bevelT w="139700" h="139700" prst="divot"/>
          </a:sp3d>
        </p:spPr>
      </p:pic>
      <p:sp>
        <p:nvSpPr>
          <p:cNvPr id="10" name="Rectangle 9"/>
          <p:cNvSpPr/>
          <p:nvPr/>
        </p:nvSpPr>
        <p:spPr>
          <a:xfrm>
            <a:off x="6571217" y="1889897"/>
            <a:ext cx="45719" cy="223832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flipV="1">
            <a:off x="6571217" y="1867037"/>
            <a:ext cx="2728685"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728403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999" y="161925"/>
            <a:ext cx="11527971" cy="1325563"/>
          </a:xfrm>
        </p:spPr>
        <p:txBody>
          <a:bodyPr/>
          <a:lstStyle/>
          <a:p>
            <a:r>
              <a:rPr lang="en-IN" b="1" dirty="0">
                <a:solidFill>
                  <a:schemeClr val="bg1"/>
                </a:solidFill>
                <a:latin typeface="Algerian" panose="04020705040A02060702" pitchFamily="82" charset="0"/>
              </a:rPr>
              <a:t>Some information regarding different types of Cybercrimes </a:t>
            </a:r>
            <a:endParaRPr lang="en-IN" dirty="0">
              <a:solidFill>
                <a:schemeClr val="bg1"/>
              </a:solidFill>
            </a:endParaRPr>
          </a:p>
        </p:txBody>
      </p:sp>
      <p:sp>
        <p:nvSpPr>
          <p:cNvPr id="3" name="TextBox 2"/>
          <p:cNvSpPr txBox="1"/>
          <p:nvPr/>
        </p:nvSpPr>
        <p:spPr>
          <a:xfrm>
            <a:off x="388257" y="1670910"/>
            <a:ext cx="6273800" cy="4524315"/>
          </a:xfrm>
          <a:prstGeom prst="rect">
            <a:avLst/>
          </a:prstGeom>
          <a:noFill/>
        </p:spPr>
        <p:txBody>
          <a:bodyPr wrap="square" rtlCol="0">
            <a:spAutoFit/>
          </a:bodyPr>
          <a:lstStyle/>
          <a:p>
            <a:pPr marL="285750" indent="-285750" fontAlgn="base">
              <a:buFont typeface="Wingdings" panose="05000000000000000000" pitchFamily="2" charset="2"/>
              <a:buChar char="§"/>
            </a:pPr>
            <a:r>
              <a:rPr lang="en-IN" b="1" dirty="0" smtClean="0">
                <a:solidFill>
                  <a:schemeClr val="bg1"/>
                </a:solidFill>
              </a:rPr>
              <a:t>75</a:t>
            </a:r>
            <a:r>
              <a:rPr lang="en-IN" b="1" dirty="0">
                <a:solidFill>
                  <a:schemeClr val="bg1"/>
                </a:solidFill>
              </a:rPr>
              <a:t>%</a:t>
            </a:r>
            <a:r>
              <a:rPr lang="en-IN" dirty="0">
                <a:solidFill>
                  <a:schemeClr val="bg1"/>
                </a:solidFill>
              </a:rPr>
              <a:t> of companies infected with </a:t>
            </a:r>
            <a:r>
              <a:rPr lang="en-IN" b="1" dirty="0">
                <a:solidFill>
                  <a:schemeClr val="bg1"/>
                </a:solidFill>
              </a:rPr>
              <a:t>ransomware</a:t>
            </a:r>
            <a:r>
              <a:rPr lang="en-IN" dirty="0">
                <a:solidFill>
                  <a:schemeClr val="bg1"/>
                </a:solidFill>
              </a:rPr>
              <a:t> were running up-to-date endpoint </a:t>
            </a:r>
            <a:r>
              <a:rPr lang="en-IN" dirty="0" smtClean="0">
                <a:solidFill>
                  <a:schemeClr val="bg1"/>
                </a:solidFill>
              </a:rPr>
              <a:t>protection</a:t>
            </a:r>
          </a:p>
          <a:p>
            <a:pPr marL="285750" indent="-285750" fontAlgn="base">
              <a:buFont typeface="Wingdings" panose="05000000000000000000" pitchFamily="2" charset="2"/>
              <a:buChar char="§"/>
            </a:pPr>
            <a:r>
              <a:rPr lang="en-IN" dirty="0">
                <a:solidFill>
                  <a:schemeClr val="bg1"/>
                </a:solidFill>
              </a:rPr>
              <a:t>The </a:t>
            </a:r>
            <a:r>
              <a:rPr lang="en-IN" b="1" dirty="0">
                <a:solidFill>
                  <a:schemeClr val="bg1"/>
                </a:solidFill>
              </a:rPr>
              <a:t>average cost </a:t>
            </a:r>
            <a:r>
              <a:rPr lang="en-IN" dirty="0">
                <a:solidFill>
                  <a:schemeClr val="bg1"/>
                </a:solidFill>
              </a:rPr>
              <a:t>of a cyber attack in </a:t>
            </a:r>
            <a:r>
              <a:rPr lang="en-IN" b="1" dirty="0">
                <a:solidFill>
                  <a:schemeClr val="bg1"/>
                </a:solidFill>
              </a:rPr>
              <a:t>healthcare</a:t>
            </a:r>
            <a:r>
              <a:rPr lang="en-IN" dirty="0">
                <a:solidFill>
                  <a:schemeClr val="bg1"/>
                </a:solidFill>
              </a:rPr>
              <a:t> is </a:t>
            </a:r>
            <a:r>
              <a:rPr lang="en-IN" b="1" dirty="0">
                <a:solidFill>
                  <a:schemeClr val="bg1"/>
                </a:solidFill>
              </a:rPr>
              <a:t>$3.62 million</a:t>
            </a:r>
            <a:r>
              <a:rPr lang="en-IN" dirty="0" smtClean="0">
                <a:solidFill>
                  <a:schemeClr val="bg1"/>
                </a:solidFill>
              </a:rPr>
              <a:t>. </a:t>
            </a:r>
            <a:r>
              <a:rPr lang="en-IN" dirty="0">
                <a:solidFill>
                  <a:schemeClr val="bg1"/>
                </a:solidFill>
              </a:rPr>
              <a:t>Healthcare has the highest number of attacks by ransomware over any other industry</a:t>
            </a:r>
            <a:r>
              <a:rPr lang="en-IN" dirty="0" smtClean="0">
                <a:solidFill>
                  <a:schemeClr val="bg1"/>
                </a:solidFill>
              </a:rPr>
              <a:t>.</a:t>
            </a:r>
          </a:p>
          <a:p>
            <a:pPr marL="285750" indent="-285750" fontAlgn="base">
              <a:buFont typeface="Wingdings" panose="05000000000000000000" pitchFamily="2" charset="2"/>
              <a:buChar char="§"/>
            </a:pPr>
            <a:r>
              <a:rPr lang="en-IN" b="1" dirty="0" smtClean="0">
                <a:solidFill>
                  <a:schemeClr val="bg1"/>
                </a:solidFill>
              </a:rPr>
              <a:t>20%</a:t>
            </a:r>
            <a:r>
              <a:rPr lang="en-IN" dirty="0" smtClean="0">
                <a:solidFill>
                  <a:schemeClr val="bg1"/>
                </a:solidFill>
              </a:rPr>
              <a:t> of healthcare domain emails were fraudulent in </a:t>
            </a:r>
            <a:r>
              <a:rPr lang="en-IN" b="1" dirty="0" smtClean="0">
                <a:solidFill>
                  <a:schemeClr val="bg1"/>
                </a:solidFill>
              </a:rPr>
              <a:t>2017.</a:t>
            </a:r>
          </a:p>
          <a:p>
            <a:pPr marL="285750" indent="-285750" fontAlgn="base">
              <a:buFont typeface="Wingdings" panose="05000000000000000000" pitchFamily="2" charset="2"/>
              <a:buChar char="§"/>
            </a:pPr>
            <a:r>
              <a:rPr lang="en-IN" b="1" dirty="0" smtClean="0">
                <a:solidFill>
                  <a:schemeClr val="bg1"/>
                </a:solidFill>
              </a:rPr>
              <a:t>In 2018</a:t>
            </a:r>
            <a:r>
              <a:rPr lang="en-IN" dirty="0" smtClean="0">
                <a:solidFill>
                  <a:schemeClr val="bg1"/>
                </a:solidFill>
              </a:rPr>
              <a:t>, cyber attacks cost small businesses an average of </a:t>
            </a:r>
            <a:r>
              <a:rPr lang="en-IN" b="1" dirty="0" smtClean="0"/>
              <a:t>$34,604</a:t>
            </a:r>
            <a:r>
              <a:rPr lang="en-IN" dirty="0" smtClean="0"/>
              <a:t>.</a:t>
            </a:r>
          </a:p>
          <a:p>
            <a:pPr marL="285750" indent="-285750">
              <a:buFont typeface="Wingdings" panose="05000000000000000000" pitchFamily="2" charset="2"/>
              <a:buChar char="§"/>
            </a:pPr>
            <a:r>
              <a:rPr lang="en-IN" b="1" dirty="0"/>
              <a:t>In 2020</a:t>
            </a:r>
            <a:r>
              <a:rPr lang="en-IN" dirty="0"/>
              <a:t>,  500,000 stolen Zoom passwords available for sale in dark web crime forums.</a:t>
            </a:r>
          </a:p>
          <a:p>
            <a:pPr marL="285750" indent="-285750">
              <a:buFont typeface="Wingdings" panose="05000000000000000000" pitchFamily="2" charset="2"/>
              <a:buChar char="§"/>
            </a:pPr>
            <a:r>
              <a:rPr lang="en-IN" b="1" dirty="0"/>
              <a:t>In 2020</a:t>
            </a:r>
            <a:r>
              <a:rPr lang="en-IN" dirty="0"/>
              <a:t>,  530,000+ account details and passwords of the video conferencing app Zoom were observed to be on sale on the dark web. This was first discovered by Cybele, an online security firm</a:t>
            </a:r>
            <a:r>
              <a:rPr lang="en-IN" dirty="0" smtClean="0"/>
              <a:t>.</a:t>
            </a:r>
          </a:p>
          <a:p>
            <a:pPr marL="285750" indent="-285750">
              <a:buFont typeface="Wingdings" panose="05000000000000000000" pitchFamily="2" charset="2"/>
              <a:buChar char="§"/>
            </a:pPr>
            <a:r>
              <a:rPr lang="en-IN" b="1" dirty="0"/>
              <a:t>In 2020</a:t>
            </a:r>
            <a:r>
              <a:rPr lang="en-IN" dirty="0"/>
              <a:t>, Twitter breach well-coordinated scam made attackers swindle $121,000 in Bitcoin through nearly 300 transactions.</a:t>
            </a:r>
          </a:p>
        </p:txBody>
      </p:sp>
      <p:sp>
        <p:nvSpPr>
          <p:cNvPr id="7" name="TextBox 6"/>
          <p:cNvSpPr txBox="1"/>
          <p:nvPr/>
        </p:nvSpPr>
        <p:spPr>
          <a:xfrm>
            <a:off x="6948713" y="1670910"/>
            <a:ext cx="4923972" cy="5078313"/>
          </a:xfrm>
          <a:prstGeom prst="rect">
            <a:avLst/>
          </a:prstGeom>
          <a:noFill/>
        </p:spPr>
        <p:txBody>
          <a:bodyPr wrap="square" rtlCol="0">
            <a:spAutoFit/>
          </a:bodyPr>
          <a:lstStyle/>
          <a:p>
            <a:pPr marL="285750" indent="-285750">
              <a:buFont typeface="Wingdings" panose="05000000000000000000" pitchFamily="2" charset="2"/>
              <a:buChar char="§"/>
            </a:pPr>
            <a:r>
              <a:rPr lang="en-IN" dirty="0" smtClean="0">
                <a:solidFill>
                  <a:schemeClr val="bg1"/>
                </a:solidFill>
              </a:rPr>
              <a:t>Nominet</a:t>
            </a:r>
            <a:r>
              <a:rPr lang="en-IN" dirty="0">
                <a:solidFill>
                  <a:schemeClr val="bg1"/>
                </a:solidFill>
              </a:rPr>
              <a:t>, the UK’s domain name registry, suspended 600 suspicious websites that were being used for selling fake vaccines along with protective gear.</a:t>
            </a:r>
          </a:p>
          <a:p>
            <a:pPr marL="285750" indent="-285750">
              <a:buFont typeface="Wingdings" panose="05000000000000000000" pitchFamily="2" charset="2"/>
              <a:buChar char="§"/>
            </a:pPr>
            <a:r>
              <a:rPr lang="en-IN" dirty="0">
                <a:solidFill>
                  <a:schemeClr val="bg1"/>
                </a:solidFill>
              </a:rPr>
              <a:t>A report by the US Federal Trade Commission noted that American citizens</a:t>
            </a:r>
            <a:r>
              <a:rPr lang="en-IN" b="1" dirty="0">
                <a:solidFill>
                  <a:schemeClr val="bg1"/>
                </a:solidFill>
              </a:rPr>
              <a:t> lost </a:t>
            </a:r>
            <a:r>
              <a:rPr lang="en-IN" dirty="0">
                <a:solidFill>
                  <a:schemeClr val="bg1"/>
                </a:solidFill>
              </a:rPr>
              <a:t>more than </a:t>
            </a:r>
            <a:r>
              <a:rPr lang="en-IN" b="1" dirty="0">
                <a:solidFill>
                  <a:schemeClr val="bg1"/>
                </a:solidFill>
              </a:rPr>
              <a:t>$12 million </a:t>
            </a:r>
            <a:r>
              <a:rPr lang="en-IN" dirty="0">
                <a:solidFill>
                  <a:schemeClr val="bg1"/>
                </a:solidFill>
              </a:rPr>
              <a:t>to 16,800 Coronavirus</a:t>
            </a:r>
            <a:endParaRPr lang="en-IN" dirty="0" smtClean="0">
              <a:solidFill>
                <a:schemeClr val="bg1"/>
              </a:solidFill>
            </a:endParaRPr>
          </a:p>
          <a:p>
            <a:pPr marL="285750" indent="-285750">
              <a:buFont typeface="Wingdings" panose="05000000000000000000" pitchFamily="2" charset="2"/>
              <a:buChar char="§"/>
            </a:pPr>
            <a:r>
              <a:rPr lang="en-IN" dirty="0" smtClean="0"/>
              <a:t>The </a:t>
            </a:r>
            <a:r>
              <a:rPr lang="en-IN" dirty="0"/>
              <a:t>Government of North Rhine-Westphalia lost tens of millions of euros to a classing </a:t>
            </a:r>
            <a:r>
              <a:rPr lang="en-IN" b="1" dirty="0"/>
              <a:t>phishing operation </a:t>
            </a:r>
            <a:r>
              <a:rPr lang="en-IN" dirty="0"/>
              <a:t>involving the emergency aid funding. The hackers created a copy of the official COVID-19 financial aid website set up by the NRW Ministry of Economic Affairs. Personal details of the applicants were collected using the fake website and then used to request aid from the government. </a:t>
            </a:r>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endParaRPr lang="en-IN" dirty="0"/>
          </a:p>
        </p:txBody>
      </p:sp>
    </p:spTree>
    <p:extLst>
      <p:ext uri="{BB962C8B-B14F-4D97-AF65-F5344CB8AC3E}">
        <p14:creationId xmlns:p14="http://schemas.microsoft.com/office/powerpoint/2010/main" val="12869694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572" y="2397125"/>
            <a:ext cx="10584542" cy="1325563"/>
          </a:xfrm>
        </p:spPr>
        <p:txBody>
          <a:bodyPr>
            <a:noAutofit/>
          </a:bodyPr>
          <a:lstStyle/>
          <a:p>
            <a:r>
              <a:rPr lang="en-IN" sz="13800" b="1" dirty="0" smtClean="0">
                <a:solidFill>
                  <a:schemeClr val="bg1"/>
                </a:solidFill>
                <a:latin typeface="Bahnschrift Condensed" panose="020B0502040204020203" pitchFamily="34" charset="0"/>
              </a:rPr>
              <a:t>Let’s talk a more about </a:t>
            </a:r>
            <a:r>
              <a:rPr lang="en-IN" sz="13800" b="1" dirty="0" smtClean="0">
                <a:latin typeface="Bahnschrift Condensed" panose="020B0502040204020203" pitchFamily="34" charset="0"/>
              </a:rPr>
              <a:t>Phishing</a:t>
            </a:r>
            <a:r>
              <a:rPr lang="en-IN" sz="13800" b="1" dirty="0" smtClean="0">
                <a:solidFill>
                  <a:schemeClr val="bg1"/>
                </a:solidFill>
                <a:latin typeface="Bahnschrift Condensed" panose="020B0502040204020203" pitchFamily="34" charset="0"/>
              </a:rPr>
              <a:t> </a:t>
            </a:r>
            <a:r>
              <a:rPr lang="en-IN" sz="13800" b="1" dirty="0" smtClean="0">
                <a:latin typeface="Bahnschrift Condensed" panose="020B0502040204020203" pitchFamily="34" charset="0"/>
              </a:rPr>
              <a:t>Emails……….</a:t>
            </a:r>
            <a:endParaRPr lang="en-IN" sz="13800" b="1" dirty="0">
              <a:latin typeface="Bahnschrift Condensed" panose="020B0502040204020203" pitchFamily="34" charset="0"/>
            </a:endParaRPr>
          </a:p>
        </p:txBody>
      </p:sp>
    </p:spTree>
    <p:extLst>
      <p:ext uri="{BB962C8B-B14F-4D97-AF65-F5344CB8AC3E}">
        <p14:creationId xmlns:p14="http://schemas.microsoft.com/office/powerpoint/2010/main" val="880990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7971" y="133531"/>
            <a:ext cx="5212080" cy="6247864"/>
          </a:xfrm>
          <a:prstGeom prst="rect">
            <a:avLst/>
          </a:prstGeom>
          <a:noFill/>
        </p:spPr>
        <p:txBody>
          <a:bodyPr wrap="square" rtlCol="0">
            <a:spAutoFit/>
          </a:bodyPr>
          <a:lstStyle/>
          <a:p>
            <a:r>
              <a:rPr lang="en-IN" sz="8000" dirty="0" smtClean="0">
                <a:solidFill>
                  <a:schemeClr val="bg1"/>
                </a:solidFill>
                <a:latin typeface="Bahnschrift Condensed" panose="020B0502040204020203" pitchFamily="34" charset="0"/>
              </a:rPr>
              <a:t>Why We Choose Phishing for Detail Explanation?</a:t>
            </a:r>
            <a:endParaRPr lang="en-IN" sz="8000" dirty="0">
              <a:solidFill>
                <a:schemeClr val="bg1"/>
              </a:solidFill>
              <a:latin typeface="Bahnschrift Condensed" panose="020B0502040204020203" pitchFamily="34" charset="0"/>
            </a:endParaRPr>
          </a:p>
        </p:txBody>
      </p:sp>
      <p:sp>
        <p:nvSpPr>
          <p:cNvPr id="13" name="TextBox 12"/>
          <p:cNvSpPr txBox="1"/>
          <p:nvPr/>
        </p:nvSpPr>
        <p:spPr>
          <a:xfrm>
            <a:off x="9875520" y="783159"/>
            <a:ext cx="1972491" cy="369332"/>
          </a:xfrm>
          <a:prstGeom prst="rect">
            <a:avLst/>
          </a:prstGeom>
          <a:noFill/>
        </p:spPr>
        <p:txBody>
          <a:bodyPr wrap="square" rtlCol="0">
            <a:spAutoFit/>
          </a:bodyPr>
          <a:lstStyle/>
          <a:p>
            <a:endParaRPr lang="en-IN" dirty="0"/>
          </a:p>
        </p:txBody>
      </p:sp>
      <p:sp>
        <p:nvSpPr>
          <p:cNvPr id="17" name="TextBox 16"/>
          <p:cNvSpPr txBox="1"/>
          <p:nvPr/>
        </p:nvSpPr>
        <p:spPr>
          <a:xfrm>
            <a:off x="5692320" y="380778"/>
            <a:ext cx="5802994" cy="6247864"/>
          </a:xfrm>
          <a:prstGeom prst="rect">
            <a:avLst/>
          </a:prstGeom>
          <a:noFill/>
        </p:spPr>
        <p:txBody>
          <a:bodyPr wrap="square" rtlCol="0">
            <a:spAutoFit/>
          </a:bodyPr>
          <a:lstStyle/>
          <a:p>
            <a:pPr marL="285750" indent="-285750" algn="just">
              <a:buFont typeface="Wingdings" panose="05000000000000000000" pitchFamily="2" charset="2"/>
              <a:buChar char="Ø"/>
            </a:pPr>
            <a:r>
              <a:rPr lang="en-IN" sz="2000" b="1" dirty="0" smtClean="0">
                <a:solidFill>
                  <a:schemeClr val="bg1"/>
                </a:solidFill>
                <a:latin typeface="Agency FB" panose="020B0503020202020204" pitchFamily="34" charset="0"/>
              </a:rPr>
              <a:t>Email is very much common among students, working professionals specially now, at the time of Corona Pandemic when education has become online and most of all types of office work has supporting Work </a:t>
            </a:r>
            <a:r>
              <a:rPr lang="en-IN" sz="2000" b="1" dirty="0">
                <a:solidFill>
                  <a:schemeClr val="bg1"/>
                </a:solidFill>
                <a:latin typeface="Agency FB" panose="020B0503020202020204" pitchFamily="34" charset="0"/>
              </a:rPr>
              <a:t>F</a:t>
            </a:r>
            <a:r>
              <a:rPr lang="en-IN" sz="2000" b="1" dirty="0" smtClean="0">
                <a:solidFill>
                  <a:schemeClr val="bg1"/>
                </a:solidFill>
                <a:latin typeface="Agency FB" panose="020B0503020202020204" pitchFamily="34" charset="0"/>
              </a:rPr>
              <a:t>rom </a:t>
            </a:r>
            <a:r>
              <a:rPr lang="en-IN" sz="2000" b="1" dirty="0">
                <a:solidFill>
                  <a:schemeClr val="bg1"/>
                </a:solidFill>
                <a:latin typeface="Agency FB" panose="020B0503020202020204" pitchFamily="34" charset="0"/>
              </a:rPr>
              <a:t>H</a:t>
            </a:r>
            <a:r>
              <a:rPr lang="en-IN" sz="2000" b="1" dirty="0" smtClean="0">
                <a:solidFill>
                  <a:schemeClr val="bg1"/>
                </a:solidFill>
                <a:latin typeface="Agency FB" panose="020B0503020202020204" pitchFamily="34" charset="0"/>
              </a:rPr>
              <a:t>ome environment.</a:t>
            </a:r>
          </a:p>
          <a:p>
            <a:pPr algn="just"/>
            <a:endParaRPr lang="en-IN" sz="2000" b="1" dirty="0" smtClean="0">
              <a:solidFill>
                <a:schemeClr val="bg1"/>
              </a:solidFill>
              <a:latin typeface="Agency FB" panose="020B0503020202020204" pitchFamily="34" charset="0"/>
            </a:endParaRPr>
          </a:p>
          <a:p>
            <a:pPr marL="285750" indent="-285750" algn="just">
              <a:buFont typeface="Wingdings" panose="05000000000000000000" pitchFamily="2" charset="2"/>
              <a:buChar char="Ø"/>
            </a:pPr>
            <a:r>
              <a:rPr lang="en-IN" sz="2000" b="1" dirty="0" smtClean="0">
                <a:solidFill>
                  <a:schemeClr val="bg1"/>
                </a:solidFill>
                <a:latin typeface="Agency FB" panose="020B0503020202020204" pitchFamily="34" charset="0"/>
              </a:rPr>
              <a:t>Malware Installation, </a:t>
            </a:r>
            <a:r>
              <a:rPr lang="en-IN" sz="2000" b="1" dirty="0">
                <a:solidFill>
                  <a:schemeClr val="bg1"/>
                </a:solidFill>
                <a:latin typeface="Agency FB" panose="020B0503020202020204" pitchFamily="34" charset="0"/>
              </a:rPr>
              <a:t>Identity Theft, Email </a:t>
            </a:r>
            <a:r>
              <a:rPr lang="en-IN" sz="2000" b="1" dirty="0" smtClean="0">
                <a:solidFill>
                  <a:schemeClr val="bg1"/>
                </a:solidFill>
                <a:latin typeface="Agency FB" panose="020B0503020202020204" pitchFamily="34" charset="0"/>
              </a:rPr>
              <a:t>account hacking can be successfully done </a:t>
            </a:r>
            <a:r>
              <a:rPr lang="en-IN" sz="2000" b="1" dirty="0">
                <a:solidFill>
                  <a:schemeClr val="bg1"/>
                </a:solidFill>
                <a:latin typeface="Agency FB" panose="020B0503020202020204" pitchFamily="34" charset="0"/>
              </a:rPr>
              <a:t>by </a:t>
            </a:r>
            <a:r>
              <a:rPr lang="en-IN" sz="2000" b="1" dirty="0" smtClean="0">
                <a:solidFill>
                  <a:schemeClr val="bg1"/>
                </a:solidFill>
                <a:latin typeface="Agency FB" panose="020B0503020202020204" pitchFamily="34" charset="0"/>
              </a:rPr>
              <a:t>fraudsters</a:t>
            </a:r>
          </a:p>
          <a:p>
            <a:pPr algn="just"/>
            <a:endParaRPr lang="en-IN" sz="2000" b="1" dirty="0" smtClean="0">
              <a:solidFill>
                <a:schemeClr val="bg1"/>
              </a:solidFill>
              <a:latin typeface="Agency FB" panose="020B0503020202020204" pitchFamily="34" charset="0"/>
            </a:endParaRPr>
          </a:p>
          <a:p>
            <a:pPr marL="285750" indent="-285750" algn="just">
              <a:buFont typeface="Wingdings" panose="05000000000000000000" pitchFamily="2" charset="2"/>
              <a:buChar char="Ø"/>
            </a:pPr>
            <a:r>
              <a:rPr lang="en-IN" sz="2000" b="1" dirty="0">
                <a:solidFill>
                  <a:schemeClr val="bg1"/>
                </a:solidFill>
                <a:latin typeface="Agency FB" panose="020B0503020202020204" pitchFamily="34" charset="0"/>
              </a:rPr>
              <a:t>Verizon's 2020 Data Breach Investigations Report finds that phishing is the top threat action associated with breaches.</a:t>
            </a:r>
          </a:p>
          <a:p>
            <a:pPr algn="just"/>
            <a:endParaRPr lang="en-IN" sz="2000" b="1" dirty="0" smtClean="0">
              <a:solidFill>
                <a:schemeClr val="bg1"/>
              </a:solidFill>
              <a:latin typeface="Agency FB" panose="020B0503020202020204" pitchFamily="34" charset="0"/>
            </a:endParaRPr>
          </a:p>
          <a:p>
            <a:pPr marL="285750" indent="-285750" algn="just">
              <a:buFont typeface="Wingdings" panose="05000000000000000000" pitchFamily="2" charset="2"/>
              <a:buChar char="Ø"/>
            </a:pPr>
            <a:r>
              <a:rPr lang="en-IN" sz="2000" b="1" dirty="0">
                <a:latin typeface="Agency FB" panose="020B0503020202020204" pitchFamily="34" charset="0"/>
              </a:rPr>
              <a:t>On average, 30% of users in the education industry have fallen for phishing emails</a:t>
            </a:r>
            <a:r>
              <a:rPr lang="en-IN" sz="2000" b="1" dirty="0" smtClean="0">
                <a:latin typeface="Agency FB" panose="020B0503020202020204" pitchFamily="34" charset="0"/>
              </a:rPr>
              <a:t>.</a:t>
            </a:r>
          </a:p>
          <a:p>
            <a:pPr algn="just"/>
            <a:endParaRPr lang="en-IN" sz="2000" b="1" dirty="0" smtClean="0">
              <a:latin typeface="Agency FB" panose="020B0503020202020204" pitchFamily="34" charset="0"/>
            </a:endParaRPr>
          </a:p>
          <a:p>
            <a:pPr marL="285750" indent="-285750" algn="just">
              <a:buFont typeface="Wingdings" panose="05000000000000000000" pitchFamily="2" charset="2"/>
              <a:buChar char="Ø"/>
            </a:pPr>
            <a:r>
              <a:rPr lang="en-IN" sz="2000" b="1" dirty="0">
                <a:latin typeface="Agency FB" panose="020B0503020202020204" pitchFamily="34" charset="0"/>
              </a:rPr>
              <a:t>92% of malware is delivered by </a:t>
            </a:r>
            <a:r>
              <a:rPr lang="en-IN" sz="2000" b="1" dirty="0" smtClean="0">
                <a:latin typeface="Agency FB" panose="020B0503020202020204" pitchFamily="34" charset="0"/>
              </a:rPr>
              <a:t>email, by report on purplesec.us site</a:t>
            </a:r>
          </a:p>
          <a:p>
            <a:pPr algn="just"/>
            <a:endParaRPr lang="en-IN" sz="2000" b="1" dirty="0" smtClean="0">
              <a:latin typeface="Agency FB" panose="020B0503020202020204" pitchFamily="34" charset="0"/>
            </a:endParaRPr>
          </a:p>
          <a:p>
            <a:pPr marL="285750" indent="-285750" algn="just">
              <a:buFont typeface="Wingdings" panose="05000000000000000000" pitchFamily="2" charset="2"/>
              <a:buChar char="Ø"/>
            </a:pPr>
            <a:r>
              <a:rPr lang="en-IN" sz="2000" b="1" dirty="0">
                <a:latin typeface="Agency FB" panose="020B0503020202020204" pitchFamily="34" charset="0"/>
              </a:rPr>
              <a:t>In 2019 ransomware from phishing emails increased 109% over 2017</a:t>
            </a:r>
            <a:r>
              <a:rPr lang="en-IN" sz="2000" b="1" dirty="0" smtClean="0">
                <a:latin typeface="Agency FB" panose="020B0503020202020204" pitchFamily="34" charset="0"/>
              </a:rPr>
              <a:t>.</a:t>
            </a:r>
          </a:p>
          <a:p>
            <a:endParaRPr lang="en-IN" sz="2000" b="1" dirty="0" smtClean="0">
              <a:latin typeface="Agency FB" panose="020B0503020202020204" pitchFamily="34" charset="0"/>
            </a:endParaRPr>
          </a:p>
        </p:txBody>
      </p:sp>
    </p:spTree>
    <p:extLst>
      <p:ext uri="{BB962C8B-B14F-4D97-AF65-F5344CB8AC3E}">
        <p14:creationId xmlns:p14="http://schemas.microsoft.com/office/powerpoint/2010/main" val="42169881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201" y="3081515"/>
            <a:ext cx="4778828" cy="1325563"/>
          </a:xfrm>
        </p:spPr>
        <p:txBody>
          <a:bodyPr>
            <a:normAutofit fontScale="90000"/>
          </a:bodyPr>
          <a:lstStyle/>
          <a:p>
            <a:r>
              <a:rPr lang="en-IN" sz="8900" dirty="0">
                <a:solidFill>
                  <a:schemeClr val="bg1"/>
                </a:solidFill>
                <a:latin typeface="Bahnschrift Condensed" panose="020B0502040204020203" pitchFamily="34" charset="0"/>
              </a:rPr>
              <a:t>Why We Choose Phishing for Detail Explanation?</a:t>
            </a:r>
            <a:br>
              <a:rPr lang="en-IN" sz="8900" dirty="0">
                <a:solidFill>
                  <a:schemeClr val="bg1"/>
                </a:solidFill>
                <a:latin typeface="Bahnschrift Condensed" panose="020B0502040204020203" pitchFamily="34" charset="0"/>
              </a:rPr>
            </a:br>
            <a:endParaRPr lang="en-IN" dirty="0"/>
          </a:p>
        </p:txBody>
      </p:sp>
      <p:sp>
        <p:nvSpPr>
          <p:cNvPr id="3" name="Rectangle 2"/>
          <p:cNvSpPr/>
          <p:nvPr/>
        </p:nvSpPr>
        <p:spPr>
          <a:xfrm>
            <a:off x="6259285" y="2678382"/>
            <a:ext cx="6096000" cy="369332"/>
          </a:xfrm>
          <a:prstGeom prst="rect">
            <a:avLst/>
          </a:prstGeom>
        </p:spPr>
        <p:txBody>
          <a:bodyPr>
            <a:spAutoFit/>
          </a:bodyPr>
          <a:lstStyle/>
          <a:p>
            <a:r>
              <a:rPr lang="en-IN" dirty="0"/>
              <a:t> </a:t>
            </a:r>
          </a:p>
        </p:txBody>
      </p:sp>
      <p:sp>
        <p:nvSpPr>
          <p:cNvPr id="6" name="TextBox 5"/>
          <p:cNvSpPr txBox="1"/>
          <p:nvPr/>
        </p:nvSpPr>
        <p:spPr>
          <a:xfrm>
            <a:off x="5849257" y="652531"/>
            <a:ext cx="5196114" cy="5632311"/>
          </a:xfrm>
          <a:prstGeom prst="rect">
            <a:avLst/>
          </a:prstGeom>
          <a:noFill/>
        </p:spPr>
        <p:txBody>
          <a:bodyPr wrap="square" rtlCol="0">
            <a:spAutoFit/>
          </a:bodyPr>
          <a:lstStyle/>
          <a:p>
            <a:pPr marL="285750" indent="-285750" algn="just">
              <a:buFont typeface="Wingdings" panose="05000000000000000000" pitchFamily="2" charset="2"/>
              <a:buChar char="Ø"/>
            </a:pPr>
            <a:r>
              <a:rPr lang="en-IN" sz="2000" b="1" dirty="0">
                <a:solidFill>
                  <a:schemeClr val="bg1"/>
                </a:solidFill>
                <a:latin typeface="Agency FB" panose="020B0503020202020204" pitchFamily="34" charset="0"/>
              </a:rPr>
              <a:t>According to </a:t>
            </a:r>
            <a:r>
              <a:rPr lang="en-IN" sz="2000" b="1" dirty="0" err="1">
                <a:solidFill>
                  <a:schemeClr val="bg1"/>
                </a:solidFill>
                <a:latin typeface="Agency FB" panose="020B0503020202020204" pitchFamily="34" charset="0"/>
              </a:rPr>
              <a:t>Proofpoint's</a:t>
            </a:r>
            <a:r>
              <a:rPr lang="en-IN" sz="2000" b="1" dirty="0">
                <a:solidFill>
                  <a:schemeClr val="bg1"/>
                </a:solidFill>
                <a:latin typeface="Agency FB" panose="020B0503020202020204" pitchFamily="34" charset="0"/>
              </a:rPr>
              <a:t> 2020 State of the Phish report, 65% of US organizations experienced a successful phishing attack in 2019.</a:t>
            </a:r>
            <a:endParaRPr lang="en-IN" sz="2000" dirty="0">
              <a:solidFill>
                <a:schemeClr val="bg1"/>
              </a:solidFill>
            </a:endParaRPr>
          </a:p>
          <a:p>
            <a:pPr algn="just"/>
            <a:endParaRPr lang="en-IN" sz="2000" dirty="0" smtClean="0">
              <a:solidFill>
                <a:schemeClr val="bg1"/>
              </a:solidFill>
            </a:endParaRPr>
          </a:p>
          <a:p>
            <a:pPr marL="285750" indent="-285750" algn="just">
              <a:buFont typeface="Wingdings" panose="05000000000000000000" pitchFamily="2" charset="2"/>
              <a:buChar char="Ø"/>
            </a:pPr>
            <a:r>
              <a:rPr lang="en-IN" sz="2000" b="1" dirty="0" smtClean="0">
                <a:solidFill>
                  <a:schemeClr val="bg1"/>
                </a:solidFill>
                <a:latin typeface="Agency FB" panose="020B0503020202020204" pitchFamily="34" charset="0"/>
              </a:rPr>
              <a:t>According to report published at </a:t>
            </a:r>
            <a:r>
              <a:rPr lang="en-IN" sz="2000" b="1" dirty="0" err="1" smtClean="0">
                <a:solidFill>
                  <a:schemeClr val="bg1"/>
                </a:solidFill>
                <a:latin typeface="Agency FB" panose="020B0503020202020204" pitchFamily="34" charset="0"/>
              </a:rPr>
              <a:t>GreyCampus</a:t>
            </a:r>
            <a:r>
              <a:rPr lang="en-IN" sz="2000" b="1" dirty="0" smtClean="0">
                <a:solidFill>
                  <a:schemeClr val="bg1"/>
                </a:solidFill>
                <a:latin typeface="Agency FB" panose="020B0503020202020204" pitchFamily="34" charset="0"/>
              </a:rPr>
              <a:t> on 31</a:t>
            </a:r>
            <a:r>
              <a:rPr lang="en-IN" sz="2000" b="1" baseline="30000" dirty="0" smtClean="0">
                <a:solidFill>
                  <a:schemeClr val="bg1"/>
                </a:solidFill>
                <a:latin typeface="Agency FB" panose="020B0503020202020204" pitchFamily="34" charset="0"/>
              </a:rPr>
              <a:t>st</a:t>
            </a:r>
            <a:r>
              <a:rPr lang="en-IN" sz="2000" b="1" dirty="0" smtClean="0">
                <a:solidFill>
                  <a:schemeClr val="bg1"/>
                </a:solidFill>
                <a:latin typeface="Agency FB" panose="020B0503020202020204" pitchFamily="34" charset="0"/>
              </a:rPr>
              <a:t> December’21, “Security </a:t>
            </a:r>
            <a:r>
              <a:rPr lang="en-IN" sz="2000" b="1" dirty="0">
                <a:solidFill>
                  <a:schemeClr val="bg1"/>
                </a:solidFill>
                <a:latin typeface="Agency FB" panose="020B0503020202020204" pitchFamily="34" charset="0"/>
              </a:rPr>
              <a:t>firm Barracuda Networks reported a whopping 667% increase in email phishing attacks since February 2020</a:t>
            </a:r>
            <a:r>
              <a:rPr lang="en-IN" sz="2000" b="1" dirty="0" smtClean="0">
                <a:solidFill>
                  <a:schemeClr val="bg1"/>
                </a:solidFill>
                <a:latin typeface="Agency FB" panose="020B0503020202020204" pitchFamily="34" charset="0"/>
              </a:rPr>
              <a:t>.”</a:t>
            </a:r>
          </a:p>
          <a:p>
            <a:pPr algn="just"/>
            <a:endParaRPr lang="en-IN" sz="2000" b="1" dirty="0" smtClean="0">
              <a:latin typeface="Agency FB" panose="020B0503020202020204" pitchFamily="34" charset="0"/>
            </a:endParaRPr>
          </a:p>
          <a:p>
            <a:pPr marL="285750" indent="-285750" algn="just">
              <a:buFont typeface="Wingdings" panose="05000000000000000000" pitchFamily="2" charset="2"/>
              <a:buChar char="Ø"/>
            </a:pPr>
            <a:r>
              <a:rPr lang="en-IN" sz="2000" b="1" dirty="0" smtClean="0">
                <a:latin typeface="Agency FB" panose="020B0503020202020204" pitchFamily="34" charset="0"/>
              </a:rPr>
              <a:t>Google </a:t>
            </a:r>
            <a:r>
              <a:rPr lang="en-IN" sz="2000" b="1" dirty="0">
                <a:latin typeface="Agency FB" panose="020B0503020202020204" pitchFamily="34" charset="0"/>
              </a:rPr>
              <a:t>revealed that it blocked 18 million COVID-19-related phishing emails. The multinational technology company has been adapting machine learning models for the purpose of strengthening its battle against scammers and cybercriminals</a:t>
            </a:r>
            <a:r>
              <a:rPr lang="en-IN" sz="2000" b="1" dirty="0" smtClean="0">
                <a:latin typeface="Agency FB" panose="020B0503020202020204" pitchFamily="34" charset="0"/>
              </a:rPr>
              <a:t>.</a:t>
            </a:r>
          </a:p>
          <a:p>
            <a:pPr algn="just"/>
            <a:endParaRPr lang="en-IN" sz="2000" b="1" dirty="0" smtClean="0">
              <a:latin typeface="Agency FB" panose="020B0503020202020204" pitchFamily="34" charset="0"/>
            </a:endParaRPr>
          </a:p>
          <a:p>
            <a:pPr marL="285750" indent="-285750" algn="just">
              <a:buFont typeface="Wingdings" panose="05000000000000000000" pitchFamily="2" charset="2"/>
              <a:buChar char="Ø"/>
            </a:pPr>
            <a:r>
              <a:rPr lang="en-IN" sz="2000" b="1" dirty="0" smtClean="0">
                <a:latin typeface="Agency FB" panose="020B0503020202020204" pitchFamily="34" charset="0"/>
              </a:rPr>
              <a:t>According </a:t>
            </a:r>
            <a:r>
              <a:rPr lang="en-IN" sz="2000" b="1" dirty="0">
                <a:latin typeface="Agency FB" panose="020B0503020202020204" pitchFamily="34" charset="0"/>
              </a:rPr>
              <a:t>to a report published by Cybersecurity Ventures shows that the global cybercrime costs will reach $10.5 trillion USD by 2025. </a:t>
            </a:r>
            <a:endParaRPr lang="en-IN" sz="2000" b="1" dirty="0" smtClean="0">
              <a:latin typeface="Agency FB" panose="020B0503020202020204" pitchFamily="34" charset="0"/>
            </a:endParaRPr>
          </a:p>
        </p:txBody>
      </p:sp>
    </p:spTree>
    <p:extLst>
      <p:ext uri="{BB962C8B-B14F-4D97-AF65-F5344CB8AC3E}">
        <p14:creationId xmlns:p14="http://schemas.microsoft.com/office/powerpoint/2010/main" val="3662037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14" y="0"/>
            <a:ext cx="10515600" cy="1325563"/>
          </a:xfrm>
        </p:spPr>
        <p:txBody>
          <a:bodyPr>
            <a:normAutofit/>
          </a:bodyPr>
          <a:lstStyle/>
          <a:p>
            <a:r>
              <a:rPr lang="en-IN" sz="8000" b="1" dirty="0">
                <a:solidFill>
                  <a:schemeClr val="bg1"/>
                </a:solidFill>
                <a:latin typeface="Bahnschrift Condensed" panose="020B0502040204020203" pitchFamily="34" charset="0"/>
              </a:rPr>
              <a:t>Types of </a:t>
            </a:r>
            <a:r>
              <a:rPr lang="en-IN" sz="8000" b="1" dirty="0" smtClean="0">
                <a:solidFill>
                  <a:schemeClr val="bg1"/>
                </a:solidFill>
                <a:latin typeface="Bahnschrift Condensed" panose="020B0502040204020203" pitchFamily="34" charset="0"/>
              </a:rPr>
              <a:t>Phishing</a:t>
            </a:r>
            <a:endParaRPr lang="en-IN" sz="8000" b="1" dirty="0">
              <a:solidFill>
                <a:schemeClr val="bg1"/>
              </a:solidFill>
              <a:latin typeface="Bahnschrift Condensed" panose="020B0502040204020203" pitchFamily="34" charset="0"/>
            </a:endParaRPr>
          </a:p>
        </p:txBody>
      </p:sp>
      <p:sp>
        <p:nvSpPr>
          <p:cNvPr id="4" name="TextBox 3"/>
          <p:cNvSpPr txBox="1"/>
          <p:nvPr/>
        </p:nvSpPr>
        <p:spPr>
          <a:xfrm>
            <a:off x="7416800" y="1725689"/>
            <a:ext cx="3918856" cy="3539430"/>
          </a:xfrm>
          <a:prstGeom prst="rect">
            <a:avLst/>
          </a:prstGeom>
          <a:noFill/>
        </p:spPr>
        <p:txBody>
          <a:bodyPr wrap="square" rtlCol="0">
            <a:spAutoFit/>
          </a:bodyPr>
          <a:lstStyle/>
          <a:p>
            <a:pPr marL="285750" indent="-285750">
              <a:buFont typeface="Wingdings" panose="05000000000000000000" pitchFamily="2" charset="2"/>
              <a:buChar char="ü"/>
            </a:pPr>
            <a:r>
              <a:rPr lang="en-IN" sz="2800" b="1" dirty="0" smtClean="0">
                <a:solidFill>
                  <a:schemeClr val="bg1"/>
                </a:solidFill>
                <a:latin typeface="Agency FB" panose="020B0503020202020204" pitchFamily="34" charset="0"/>
              </a:rPr>
              <a:t>Mass </a:t>
            </a:r>
            <a:r>
              <a:rPr lang="en-IN" sz="2800" b="1" dirty="0">
                <a:solidFill>
                  <a:schemeClr val="bg1"/>
                </a:solidFill>
                <a:latin typeface="Agency FB" panose="020B0503020202020204" pitchFamily="34" charset="0"/>
              </a:rPr>
              <a:t>M</a:t>
            </a:r>
            <a:r>
              <a:rPr lang="en-IN" sz="2800" b="1" dirty="0" smtClean="0">
                <a:solidFill>
                  <a:schemeClr val="bg1"/>
                </a:solidFill>
                <a:latin typeface="Agency FB" panose="020B0503020202020204" pitchFamily="34" charset="0"/>
              </a:rPr>
              <a:t>arket Emails</a:t>
            </a:r>
          </a:p>
          <a:p>
            <a:pPr marL="285750" indent="-285750">
              <a:buFont typeface="Wingdings" panose="05000000000000000000" pitchFamily="2" charset="2"/>
              <a:buChar char="ü"/>
            </a:pPr>
            <a:r>
              <a:rPr lang="en-IN" sz="2800" b="1" dirty="0" smtClean="0">
                <a:solidFill>
                  <a:schemeClr val="bg1"/>
                </a:solidFill>
                <a:latin typeface="Agency FB" panose="020B0503020202020204" pitchFamily="34" charset="0"/>
              </a:rPr>
              <a:t>Spear phishing</a:t>
            </a:r>
          </a:p>
          <a:p>
            <a:pPr marL="285750" indent="-285750">
              <a:buFont typeface="Wingdings" panose="05000000000000000000" pitchFamily="2" charset="2"/>
              <a:buChar char="ü"/>
            </a:pPr>
            <a:r>
              <a:rPr lang="en-IN" sz="2800" b="1" dirty="0">
                <a:solidFill>
                  <a:schemeClr val="bg1"/>
                </a:solidFill>
                <a:latin typeface="Agency FB" panose="020B0503020202020204" pitchFamily="34" charset="0"/>
              </a:rPr>
              <a:t>Whaling</a:t>
            </a:r>
          </a:p>
          <a:p>
            <a:pPr marL="285750" indent="-285750">
              <a:buFont typeface="Wingdings" panose="05000000000000000000" pitchFamily="2" charset="2"/>
              <a:buChar char="ü"/>
            </a:pPr>
            <a:r>
              <a:rPr lang="en-IN" sz="2800" b="1" dirty="0" smtClean="0">
                <a:solidFill>
                  <a:schemeClr val="bg1"/>
                </a:solidFill>
                <a:latin typeface="Agency FB" panose="020B0503020202020204" pitchFamily="34" charset="0"/>
              </a:rPr>
              <a:t>Business Email Compromise </a:t>
            </a:r>
          </a:p>
          <a:p>
            <a:pPr marL="285750" indent="-285750">
              <a:buFont typeface="Wingdings" panose="05000000000000000000" pitchFamily="2" charset="2"/>
              <a:buChar char="ü"/>
            </a:pPr>
            <a:r>
              <a:rPr lang="en-IN" sz="2800" b="1" dirty="0" smtClean="0">
                <a:solidFill>
                  <a:schemeClr val="tx1">
                    <a:lumMod val="65000"/>
                    <a:lumOff val="35000"/>
                  </a:schemeClr>
                </a:solidFill>
                <a:latin typeface="Agency FB" panose="020B0503020202020204" pitchFamily="34" charset="0"/>
              </a:rPr>
              <a:t>Clone Phishing</a:t>
            </a:r>
          </a:p>
          <a:p>
            <a:pPr marL="285750" indent="-285750">
              <a:buFont typeface="Wingdings" panose="05000000000000000000" pitchFamily="2" charset="2"/>
              <a:buChar char="ü"/>
            </a:pPr>
            <a:r>
              <a:rPr lang="en-IN" sz="2800" b="1" dirty="0" smtClean="0">
                <a:solidFill>
                  <a:schemeClr val="tx1">
                    <a:lumMod val="65000"/>
                    <a:lumOff val="35000"/>
                  </a:schemeClr>
                </a:solidFill>
                <a:latin typeface="Agency FB" panose="020B0503020202020204" pitchFamily="34" charset="0"/>
              </a:rPr>
              <a:t>Vishing</a:t>
            </a:r>
          </a:p>
          <a:p>
            <a:pPr marL="285750" indent="-285750">
              <a:buFont typeface="Wingdings" panose="05000000000000000000" pitchFamily="2" charset="2"/>
              <a:buChar char="ü"/>
            </a:pPr>
            <a:r>
              <a:rPr lang="en-IN" sz="2800" b="1" dirty="0" err="1" smtClean="0">
                <a:solidFill>
                  <a:schemeClr val="tx1">
                    <a:lumMod val="65000"/>
                    <a:lumOff val="35000"/>
                  </a:schemeClr>
                </a:solidFill>
                <a:latin typeface="Agency FB" panose="020B0503020202020204" pitchFamily="34" charset="0"/>
              </a:rPr>
              <a:t>Smishing</a:t>
            </a:r>
            <a:endParaRPr lang="en-IN" sz="2800" b="1" dirty="0" smtClean="0">
              <a:solidFill>
                <a:schemeClr val="tx1">
                  <a:lumMod val="65000"/>
                  <a:lumOff val="35000"/>
                </a:schemeClr>
              </a:solidFill>
              <a:latin typeface="Agency FB" panose="020B0503020202020204" pitchFamily="34" charset="0"/>
            </a:endParaRPr>
          </a:p>
          <a:p>
            <a:pPr marL="285750" indent="-285750">
              <a:buFont typeface="Wingdings" panose="05000000000000000000" pitchFamily="2" charset="2"/>
              <a:buChar char="ü"/>
            </a:pPr>
            <a:r>
              <a:rPr lang="en-IN" sz="2800" b="1" dirty="0" smtClean="0">
                <a:solidFill>
                  <a:schemeClr val="tx1">
                    <a:lumMod val="65000"/>
                    <a:lumOff val="35000"/>
                  </a:schemeClr>
                </a:solidFill>
                <a:latin typeface="Agency FB" panose="020B0503020202020204" pitchFamily="34" charset="0"/>
              </a:rPr>
              <a:t>Snowshoeing</a:t>
            </a:r>
            <a:endParaRPr lang="en-IN" sz="2800" b="1" dirty="0">
              <a:solidFill>
                <a:schemeClr val="tx1">
                  <a:lumMod val="65000"/>
                  <a:lumOff val="35000"/>
                </a:schemeClr>
              </a:solidFill>
              <a:latin typeface="Agency FB" panose="020B0503020202020204" pitchFamily="34" charset="0"/>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15" y="1725689"/>
            <a:ext cx="6680200" cy="3340100"/>
          </a:xfrm>
          <a:prstGeom prst="rect">
            <a:avLst/>
          </a:prstGeom>
          <a:ln>
            <a:noFill/>
          </a:ln>
          <a:effectLst>
            <a:softEdge rad="112500"/>
          </a:effectLst>
        </p:spPr>
      </p:pic>
    </p:spTree>
    <p:extLst>
      <p:ext uri="{BB962C8B-B14F-4D97-AF65-F5344CB8AC3E}">
        <p14:creationId xmlns:p14="http://schemas.microsoft.com/office/powerpoint/2010/main" val="6556612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Autofit/>
          </a:bodyPr>
          <a:lstStyle/>
          <a:p>
            <a:r>
              <a:rPr lang="en-IN" sz="8000" b="1" dirty="0" smtClean="0">
                <a:solidFill>
                  <a:schemeClr val="bg1"/>
                </a:solidFill>
                <a:latin typeface="Bahnschrift Condensed" panose="020B0502040204020203" pitchFamily="34" charset="0"/>
              </a:rPr>
              <a:t>Examples of Phishing Emails</a:t>
            </a:r>
            <a:endParaRPr lang="en-IN" sz="8000" b="1" dirty="0">
              <a:solidFill>
                <a:schemeClr val="bg1"/>
              </a:solidFill>
              <a:latin typeface="Bahnschrift Condensed"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05" y="1699684"/>
            <a:ext cx="6007781" cy="3641573"/>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6354" y="1699684"/>
            <a:ext cx="5248275" cy="3656086"/>
          </a:xfrm>
          <a:prstGeom prst="rect">
            <a:avLst/>
          </a:prstGeom>
        </p:spPr>
      </p:pic>
    </p:spTree>
    <p:extLst>
      <p:ext uri="{BB962C8B-B14F-4D97-AF65-F5344CB8AC3E}">
        <p14:creationId xmlns:p14="http://schemas.microsoft.com/office/powerpoint/2010/main" val="24806212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en-IN" sz="8800" b="1" dirty="0">
                <a:solidFill>
                  <a:schemeClr val="bg1"/>
                </a:solidFill>
                <a:latin typeface="Bahnschrift Condensed" panose="020B0502040204020203" pitchFamily="34" charset="0"/>
              </a:rPr>
              <a:t>A</a:t>
            </a:r>
            <a:r>
              <a:rPr lang="en-IN" sz="8800" b="1" dirty="0" smtClean="0">
                <a:solidFill>
                  <a:schemeClr val="bg1"/>
                </a:solidFill>
                <a:latin typeface="Bahnschrift Condensed" panose="020B0502040204020203" pitchFamily="34" charset="0"/>
              </a:rPr>
              <a:t>cknowledgement</a:t>
            </a:r>
            <a:endParaRPr lang="en-IN" sz="8800" b="1" dirty="0">
              <a:solidFill>
                <a:schemeClr val="bg1"/>
              </a:solidFill>
              <a:latin typeface="Bahnschrift Condensed" panose="020B0502040204020203" pitchFamily="34" charset="0"/>
            </a:endParaRPr>
          </a:p>
        </p:txBody>
      </p:sp>
      <p:sp>
        <p:nvSpPr>
          <p:cNvPr id="3" name="TextBox 2"/>
          <p:cNvSpPr txBox="1"/>
          <p:nvPr/>
        </p:nvSpPr>
        <p:spPr>
          <a:xfrm>
            <a:off x="1669144" y="1857828"/>
            <a:ext cx="6821713" cy="3539430"/>
          </a:xfrm>
          <a:prstGeom prst="rect">
            <a:avLst/>
          </a:prstGeom>
          <a:noFill/>
        </p:spPr>
        <p:txBody>
          <a:bodyPr wrap="square" rtlCol="0">
            <a:spAutoFit/>
          </a:bodyPr>
          <a:lstStyle/>
          <a:p>
            <a:pPr algn="just"/>
            <a:r>
              <a:rPr lang="en-IN" sz="2800" b="1" dirty="0" smtClean="0">
                <a:solidFill>
                  <a:schemeClr val="bg1"/>
                </a:solidFill>
                <a:latin typeface="Calisto MT" panose="02040603050505030304" pitchFamily="18" charset="0"/>
              </a:rPr>
              <a:t>I</a:t>
            </a:r>
            <a:r>
              <a:rPr lang="en-IN" sz="2800" dirty="0" smtClean="0">
                <a:solidFill>
                  <a:schemeClr val="bg1"/>
                </a:solidFill>
                <a:latin typeface="Calisto MT" panose="02040603050505030304" pitchFamily="18" charset="0"/>
              </a:rPr>
              <a:t> </a:t>
            </a:r>
            <a:r>
              <a:rPr lang="en-IN" sz="2800" b="1" dirty="0" smtClean="0">
                <a:solidFill>
                  <a:schemeClr val="bg1"/>
                </a:solidFill>
                <a:latin typeface="Calisto MT" panose="02040603050505030304" pitchFamily="18" charset="0"/>
              </a:rPr>
              <a:t>extend my gratitude to my mentor Mr. </a:t>
            </a:r>
            <a:r>
              <a:rPr lang="en-IN" sz="2800" b="1" dirty="0" err="1" smtClean="0">
                <a:solidFill>
                  <a:schemeClr val="bg1"/>
                </a:solidFill>
                <a:latin typeface="Calisto MT" panose="02040603050505030304" pitchFamily="18" charset="0"/>
              </a:rPr>
              <a:t>Shubhadeep</a:t>
            </a:r>
            <a:r>
              <a:rPr lang="en-IN" sz="2800" b="1" dirty="0" smtClean="0">
                <a:solidFill>
                  <a:schemeClr val="bg1"/>
                </a:solidFill>
                <a:latin typeface="Calisto MT" panose="02040603050505030304" pitchFamily="18" charset="0"/>
              </a:rPr>
              <a:t> Das, Analytics Consultant, Ernst &amp; Young, for giving me chance to do this 2 months long Mentorship Project under his guidance. Also I want to thank him for his constant help and support in this project and for </a:t>
            </a:r>
            <a:r>
              <a:rPr lang="en-IN" sz="2800" b="1" dirty="0" err="1" smtClean="0">
                <a:solidFill>
                  <a:schemeClr val="bg1"/>
                </a:solidFill>
                <a:latin typeface="Calisto MT" panose="02040603050505030304" pitchFamily="18" charset="0"/>
              </a:rPr>
              <a:t>valueable</a:t>
            </a:r>
            <a:r>
              <a:rPr lang="en-IN" sz="2800" b="1" dirty="0" smtClean="0">
                <a:solidFill>
                  <a:schemeClr val="bg1"/>
                </a:solidFill>
                <a:latin typeface="Calisto MT" panose="02040603050505030304" pitchFamily="18" charset="0"/>
              </a:rPr>
              <a:t> guidance regarding placement preparation.  </a:t>
            </a:r>
            <a:endParaRPr lang="en-IN" sz="2800" b="1" dirty="0">
              <a:solidFill>
                <a:schemeClr val="bg1"/>
              </a:solidFill>
              <a:latin typeface="Calisto MT" panose="02040603050505030304" pitchFamily="18" charset="0"/>
            </a:endParaRPr>
          </a:p>
        </p:txBody>
      </p:sp>
    </p:spTree>
    <p:extLst>
      <p:ext uri="{BB962C8B-B14F-4D97-AF65-F5344CB8AC3E}">
        <p14:creationId xmlns:p14="http://schemas.microsoft.com/office/powerpoint/2010/main" val="41375829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en-IN" sz="8000" b="1" dirty="0">
                <a:solidFill>
                  <a:schemeClr val="bg1"/>
                </a:solidFill>
                <a:latin typeface="Bahnschrift Condensed" panose="020B0502040204020203" pitchFamily="34" charset="0"/>
              </a:rPr>
              <a:t>Examples of Phishing Emails</a:t>
            </a:r>
            <a:endParaRPr lang="en-IN" sz="8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40" y="1586819"/>
            <a:ext cx="6680646" cy="4634077"/>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8356" y="1586819"/>
            <a:ext cx="4417025" cy="4634077"/>
          </a:xfrm>
          <a:prstGeom prst="rect">
            <a:avLst/>
          </a:prstGeom>
        </p:spPr>
      </p:pic>
    </p:spTree>
    <p:extLst>
      <p:ext uri="{BB962C8B-B14F-4D97-AF65-F5344CB8AC3E}">
        <p14:creationId xmlns:p14="http://schemas.microsoft.com/office/powerpoint/2010/main" val="7860121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057" y="14514"/>
            <a:ext cx="12311743" cy="1325563"/>
          </a:xfrm>
        </p:spPr>
        <p:txBody>
          <a:bodyPr>
            <a:noAutofit/>
          </a:bodyPr>
          <a:lstStyle/>
          <a:p>
            <a:r>
              <a:rPr lang="en-IN" sz="7200" b="1" dirty="0" smtClean="0">
                <a:solidFill>
                  <a:schemeClr val="bg1"/>
                </a:solidFill>
                <a:latin typeface="Bahnschrift Condensed" panose="020B0502040204020203" pitchFamily="34" charset="0"/>
              </a:rPr>
              <a:t>How to Be </a:t>
            </a:r>
            <a:r>
              <a:rPr lang="en-IN" sz="7200" b="1" dirty="0">
                <a:solidFill>
                  <a:schemeClr val="bg1"/>
                </a:solidFill>
                <a:latin typeface="Bahnschrift Condensed" panose="020B0502040204020203" pitchFamily="34" charset="0"/>
              </a:rPr>
              <a:t>S</a:t>
            </a:r>
            <a:r>
              <a:rPr lang="en-IN" sz="7200" b="1" dirty="0" smtClean="0">
                <a:solidFill>
                  <a:schemeClr val="bg1"/>
                </a:solidFill>
                <a:latin typeface="Bahnschrift Condensed" panose="020B0502040204020203" pitchFamily="34" charset="0"/>
              </a:rPr>
              <a:t>afe </a:t>
            </a:r>
            <a:r>
              <a:rPr lang="en-IN" sz="7200" b="1" dirty="0">
                <a:solidFill>
                  <a:schemeClr val="bg1"/>
                </a:solidFill>
                <a:latin typeface="Bahnschrift Condensed" panose="020B0502040204020203" pitchFamily="34" charset="0"/>
              </a:rPr>
              <a:t>F</a:t>
            </a:r>
            <a:r>
              <a:rPr lang="en-IN" sz="7200" b="1" dirty="0" smtClean="0">
                <a:solidFill>
                  <a:schemeClr val="bg1"/>
                </a:solidFill>
                <a:latin typeface="Bahnschrift Condensed" panose="020B0502040204020203" pitchFamily="34" charset="0"/>
              </a:rPr>
              <a:t>rom </a:t>
            </a:r>
            <a:r>
              <a:rPr lang="en-IN" sz="7200" b="1" dirty="0">
                <a:solidFill>
                  <a:schemeClr val="bg1"/>
                </a:solidFill>
                <a:latin typeface="Bahnschrift Condensed" panose="020B0502040204020203" pitchFamily="34" charset="0"/>
              </a:rPr>
              <a:t>P</a:t>
            </a:r>
            <a:r>
              <a:rPr lang="en-IN" sz="7200" b="1" dirty="0" smtClean="0">
                <a:solidFill>
                  <a:schemeClr val="bg1"/>
                </a:solidFill>
                <a:latin typeface="Bahnschrift Condensed" panose="020B0502040204020203" pitchFamily="34" charset="0"/>
              </a:rPr>
              <a:t>hishing </a:t>
            </a:r>
            <a:r>
              <a:rPr lang="en-IN" sz="7200" b="1" dirty="0">
                <a:solidFill>
                  <a:schemeClr val="bg1"/>
                </a:solidFill>
                <a:latin typeface="Bahnschrift Condensed" panose="020B0502040204020203" pitchFamily="34" charset="0"/>
              </a:rPr>
              <a:t>E</a:t>
            </a:r>
            <a:r>
              <a:rPr lang="en-IN" sz="7200" b="1" dirty="0" smtClean="0">
                <a:solidFill>
                  <a:schemeClr val="bg1"/>
                </a:solidFill>
                <a:latin typeface="Bahnschrift Condensed" panose="020B0502040204020203" pitchFamily="34" charset="0"/>
              </a:rPr>
              <a:t>mail</a:t>
            </a:r>
            <a:endParaRPr lang="en-IN" sz="7200" b="1" dirty="0">
              <a:solidFill>
                <a:schemeClr val="bg1"/>
              </a:solidFill>
              <a:latin typeface="Bahnschrift Condensed" panose="020B0502040204020203" pitchFamily="34" charset="0"/>
            </a:endParaRPr>
          </a:p>
        </p:txBody>
      </p:sp>
      <p:sp>
        <p:nvSpPr>
          <p:cNvPr id="3" name="TextBox 2"/>
          <p:cNvSpPr txBox="1"/>
          <p:nvPr/>
        </p:nvSpPr>
        <p:spPr>
          <a:xfrm>
            <a:off x="706845" y="1580712"/>
            <a:ext cx="10048241" cy="4401205"/>
          </a:xfrm>
          <a:prstGeom prst="rect">
            <a:avLst/>
          </a:prstGeom>
          <a:noFill/>
        </p:spPr>
        <p:txBody>
          <a:bodyPr wrap="square" rtlCol="0">
            <a:spAutoFit/>
          </a:bodyPr>
          <a:lstStyle/>
          <a:p>
            <a:pPr marL="285750" indent="-285750">
              <a:buFont typeface="Wingdings" panose="05000000000000000000" pitchFamily="2" charset="2"/>
              <a:buChar char="ü"/>
            </a:pPr>
            <a:r>
              <a:rPr lang="en-IN" sz="2000" dirty="0" smtClean="0">
                <a:solidFill>
                  <a:schemeClr val="bg1"/>
                </a:solidFill>
                <a:latin typeface="Agency FB" panose="020B0503020202020204" pitchFamily="34" charset="0"/>
              </a:rPr>
              <a:t>Phishing emails comes from source which apparently seems to be known like from bank of which a person is customer or may be from some relative, friend etc. So, if anyone is not expecting such email, contact the sender before downloading any attachment or clicking any link.</a:t>
            </a:r>
          </a:p>
          <a:p>
            <a:endParaRPr lang="en-IN" sz="2000" dirty="0" smtClean="0">
              <a:solidFill>
                <a:schemeClr val="bg1"/>
              </a:solidFill>
              <a:latin typeface="Agency FB" panose="020B0503020202020204" pitchFamily="34" charset="0"/>
            </a:endParaRPr>
          </a:p>
          <a:p>
            <a:pPr marL="285750" indent="-285750">
              <a:buFont typeface="Wingdings" panose="05000000000000000000" pitchFamily="2" charset="2"/>
              <a:buChar char="ü"/>
            </a:pPr>
            <a:r>
              <a:rPr lang="en-IN" sz="2000" dirty="0" smtClean="0">
                <a:solidFill>
                  <a:schemeClr val="bg1"/>
                </a:solidFill>
                <a:latin typeface="Agency FB" panose="020B0503020202020204" pitchFamily="34" charset="0"/>
              </a:rPr>
              <a:t>It will make you afraid of losing something if person didn’t do as told to do in that mail. It may be like victim’s bank account will be closed and asked to verify the account or may be about some updates of apps victim uses, about some conferences of his/her interest. Fraudsters can steal credentials like user name, password of account in this method.</a:t>
            </a:r>
          </a:p>
          <a:p>
            <a:endParaRPr lang="en-IN" sz="2000" dirty="0" smtClean="0">
              <a:solidFill>
                <a:schemeClr val="bg1"/>
              </a:solidFill>
              <a:latin typeface="Agency FB" panose="020B0503020202020204" pitchFamily="34" charset="0"/>
            </a:endParaRPr>
          </a:p>
          <a:p>
            <a:pPr marL="285750" indent="-285750">
              <a:buFont typeface="Wingdings" panose="05000000000000000000" pitchFamily="2" charset="2"/>
              <a:buChar char="ü"/>
            </a:pPr>
            <a:r>
              <a:rPr lang="en-IN" sz="2000" dirty="0">
                <a:latin typeface="Agency FB" panose="020B0503020202020204" pitchFamily="34" charset="0"/>
              </a:rPr>
              <a:t>Email can contain attachment to download, or some </a:t>
            </a:r>
            <a:r>
              <a:rPr lang="en-IN" sz="2000" dirty="0" err="1">
                <a:latin typeface="Agency FB" panose="020B0503020202020204" pitchFamily="34" charset="0"/>
              </a:rPr>
              <a:t>url</a:t>
            </a:r>
            <a:r>
              <a:rPr lang="en-IN" sz="2000" dirty="0">
                <a:latin typeface="Agency FB" panose="020B0503020202020204" pitchFamily="34" charset="0"/>
              </a:rPr>
              <a:t> to click to view some another </a:t>
            </a:r>
            <a:r>
              <a:rPr lang="en-IN" sz="2000" dirty="0" smtClean="0">
                <a:latin typeface="Agency FB" panose="020B0503020202020204" pitchFamily="34" charset="0"/>
              </a:rPr>
              <a:t>page or perform any task</a:t>
            </a:r>
          </a:p>
          <a:p>
            <a:endParaRPr lang="en-IN" sz="2000" dirty="0" smtClean="0">
              <a:latin typeface="Agency FB" panose="020B0503020202020204" pitchFamily="34" charset="0"/>
            </a:endParaRPr>
          </a:p>
          <a:p>
            <a:pPr marL="285750" indent="-285750">
              <a:buFont typeface="Wingdings" panose="05000000000000000000" pitchFamily="2" charset="2"/>
              <a:buChar char="ü"/>
            </a:pPr>
            <a:r>
              <a:rPr lang="en-IN" sz="2000" dirty="0" smtClean="0">
                <a:latin typeface="Agency FB" panose="020B0503020202020204" pitchFamily="34" charset="0"/>
              </a:rPr>
              <a:t>Company </a:t>
            </a:r>
            <a:r>
              <a:rPr lang="en-IN" sz="2000" dirty="0">
                <a:latin typeface="Agency FB" panose="020B0503020202020204" pitchFamily="34" charset="0"/>
              </a:rPr>
              <a:t>will be well known or trusted by user, may be from bank name of which user is customer, so that less doubt </a:t>
            </a:r>
            <a:r>
              <a:rPr lang="en-IN" sz="2000" dirty="0" smtClean="0">
                <a:latin typeface="Agency FB" panose="020B0503020202020204" pitchFamily="34" charset="0"/>
              </a:rPr>
              <a:t>arise</a:t>
            </a:r>
          </a:p>
          <a:p>
            <a:endParaRPr lang="en-IN" sz="2000" dirty="0" smtClean="0">
              <a:latin typeface="Agency FB" panose="020B0503020202020204" pitchFamily="34" charset="0"/>
            </a:endParaRPr>
          </a:p>
          <a:p>
            <a:pPr marL="285750" indent="-285750">
              <a:buFont typeface="Wingdings" panose="05000000000000000000" pitchFamily="2" charset="2"/>
              <a:buChar char="ü"/>
            </a:pPr>
            <a:r>
              <a:rPr lang="en-IN" sz="2000" dirty="0">
                <a:latin typeface="Agency FB" panose="020B0503020202020204" pitchFamily="34" charset="0"/>
              </a:rPr>
              <a:t>Email will tell about some urgency, so that user inputs information </a:t>
            </a:r>
            <a:r>
              <a:rPr lang="en-IN" sz="2000" dirty="0" smtClean="0">
                <a:latin typeface="Agency FB" panose="020B0503020202020204" pitchFamily="34" charset="0"/>
              </a:rPr>
              <a:t>quickly</a:t>
            </a:r>
            <a:endParaRPr lang="en-IN" sz="2000" dirty="0">
              <a:latin typeface="Agency FB" panose="020B0503020202020204" pitchFamily="34" charset="0"/>
            </a:endParaRPr>
          </a:p>
        </p:txBody>
      </p:sp>
    </p:spTree>
    <p:extLst>
      <p:ext uri="{BB962C8B-B14F-4D97-AF65-F5344CB8AC3E}">
        <p14:creationId xmlns:p14="http://schemas.microsoft.com/office/powerpoint/2010/main" val="10777464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6263" y="970222"/>
            <a:ext cx="2526937" cy="4955203"/>
          </a:xfrm>
          <a:prstGeom prst="rect">
            <a:avLst/>
          </a:prstGeom>
          <a:noFill/>
        </p:spPr>
        <p:txBody>
          <a:bodyPr wrap="square" rtlCol="0">
            <a:spAutoFit/>
          </a:bodyPr>
          <a:lstStyle/>
          <a:p>
            <a:r>
              <a:rPr lang="en-IN" sz="2000" b="1" dirty="0" smtClean="0">
                <a:solidFill>
                  <a:schemeClr val="bg1"/>
                </a:solidFill>
                <a:latin typeface="Agency FB" panose="020B0503020202020204" pitchFamily="34" charset="0"/>
              </a:rPr>
              <a:t>Computer security, </a:t>
            </a:r>
          </a:p>
          <a:p>
            <a:r>
              <a:rPr lang="en-IN" sz="2000" b="1" dirty="0" smtClean="0">
                <a:solidFill>
                  <a:schemeClr val="bg1"/>
                </a:solidFill>
                <a:latin typeface="Agency FB" panose="020B0503020202020204" pitchFamily="34" charset="0"/>
              </a:rPr>
              <a:t>cybersecurity or information technology security (IT security) is the protection of computer systems </a:t>
            </a:r>
          </a:p>
          <a:p>
            <a:r>
              <a:rPr lang="en-IN" sz="2000" b="1" dirty="0" smtClean="0">
                <a:solidFill>
                  <a:schemeClr val="bg1"/>
                </a:solidFill>
                <a:latin typeface="Agency FB" panose="020B0503020202020204" pitchFamily="34" charset="0"/>
              </a:rPr>
              <a:t>and networks from information disclosure, theft of or damage to </a:t>
            </a:r>
            <a:r>
              <a:rPr lang="en-IN" sz="2000" b="1" dirty="0" smtClean="0">
                <a:solidFill>
                  <a:schemeClr val="bg1">
                    <a:lumMod val="95000"/>
                  </a:schemeClr>
                </a:solidFill>
                <a:latin typeface="Agency FB" panose="020B0503020202020204" pitchFamily="34" charset="0"/>
              </a:rPr>
              <a:t>their hardware, software, or electronic data, as well as from </a:t>
            </a:r>
            <a:r>
              <a:rPr lang="en-IN" sz="2000" b="1" dirty="0" smtClean="0">
                <a:solidFill>
                  <a:schemeClr val="tx1">
                    <a:lumMod val="65000"/>
                    <a:lumOff val="35000"/>
                  </a:schemeClr>
                </a:solidFill>
                <a:latin typeface="Agency FB" panose="020B0503020202020204" pitchFamily="34" charset="0"/>
              </a:rPr>
              <a:t>the disruption or misdirection of the services they provide.</a:t>
            </a:r>
          </a:p>
          <a:p>
            <a:r>
              <a:rPr lang="en-IN" dirty="0" smtClean="0"/>
              <a:t>                     -</a:t>
            </a:r>
            <a:r>
              <a:rPr lang="en-IN" sz="1600" i="1" dirty="0" smtClean="0"/>
              <a:t>Wikipedia</a:t>
            </a:r>
          </a:p>
          <a:p>
            <a:endParaRPr lang="en-IN" dirty="0"/>
          </a:p>
        </p:txBody>
      </p:sp>
      <p:sp>
        <p:nvSpPr>
          <p:cNvPr id="3" name="TextBox 2"/>
          <p:cNvSpPr txBox="1"/>
          <p:nvPr/>
        </p:nvSpPr>
        <p:spPr>
          <a:xfrm>
            <a:off x="3526972" y="1619795"/>
            <a:ext cx="2322286" cy="1785104"/>
          </a:xfrm>
          <a:prstGeom prst="rect">
            <a:avLst/>
          </a:prstGeom>
          <a:noFill/>
        </p:spPr>
        <p:txBody>
          <a:bodyPr wrap="square" rtlCol="0">
            <a:spAutoFit/>
          </a:bodyPr>
          <a:lstStyle/>
          <a:p>
            <a:r>
              <a:rPr lang="en-IN" dirty="0" smtClean="0"/>
              <a:t>      </a:t>
            </a:r>
            <a:r>
              <a:rPr lang="en-IN" sz="2000" dirty="0" smtClean="0">
                <a:solidFill>
                  <a:schemeClr val="bg1"/>
                </a:solidFill>
                <a:latin typeface="Berlin Sans FB Demi" panose="020E0802020502020306" pitchFamily="34" charset="0"/>
              </a:rPr>
              <a:t>Confidentiality</a:t>
            </a:r>
          </a:p>
          <a:p>
            <a:pPr marL="285750" indent="-285750" algn="just">
              <a:buFont typeface="Arial" panose="020B0604020202020204" pitchFamily="34" charset="0"/>
              <a:buChar char="•"/>
            </a:pPr>
            <a:r>
              <a:rPr lang="en-IN" dirty="0" smtClean="0">
                <a:latin typeface="Candara Light" panose="020E0502030303020204" pitchFamily="34" charset="0"/>
              </a:rPr>
              <a:t>Protection of Data from unauthorized viewing, access</a:t>
            </a:r>
          </a:p>
          <a:p>
            <a:pPr marL="285750" indent="-285750" algn="just">
              <a:buFont typeface="Arial" panose="020B0604020202020204" pitchFamily="34" charset="0"/>
              <a:buChar char="•"/>
            </a:pPr>
            <a:r>
              <a:rPr lang="en-IN" dirty="0" smtClean="0">
                <a:latin typeface="Candara Light" panose="020E0502030303020204" pitchFamily="34" charset="0"/>
              </a:rPr>
              <a:t>Ensures prevention of misuse</a:t>
            </a:r>
            <a:endParaRPr lang="en-IN" dirty="0">
              <a:latin typeface="Candara Light" panose="020E0502030303020204" pitchFamily="34" charset="0"/>
            </a:endParaRPr>
          </a:p>
        </p:txBody>
      </p:sp>
      <p:sp>
        <p:nvSpPr>
          <p:cNvPr id="6" name="TextBox 5"/>
          <p:cNvSpPr txBox="1"/>
          <p:nvPr/>
        </p:nvSpPr>
        <p:spPr>
          <a:xfrm>
            <a:off x="6265371" y="1634199"/>
            <a:ext cx="2298784" cy="2062103"/>
          </a:xfrm>
          <a:prstGeom prst="rect">
            <a:avLst/>
          </a:prstGeom>
          <a:noFill/>
        </p:spPr>
        <p:txBody>
          <a:bodyPr wrap="square" rtlCol="0">
            <a:spAutoFit/>
          </a:bodyPr>
          <a:lstStyle/>
          <a:p>
            <a:r>
              <a:rPr lang="en-IN" dirty="0" smtClean="0"/>
              <a:t>            </a:t>
            </a:r>
            <a:r>
              <a:rPr lang="en-IN" sz="2000" dirty="0" smtClean="0">
                <a:solidFill>
                  <a:schemeClr val="bg1"/>
                </a:solidFill>
                <a:latin typeface="Berlin Sans FB Demi" panose="020E0802020502020306" pitchFamily="34" charset="0"/>
              </a:rPr>
              <a:t>Integrity</a:t>
            </a:r>
          </a:p>
          <a:p>
            <a:pPr marL="285750" indent="-285750" algn="just">
              <a:buFont typeface="Arial" panose="020B0604020202020204" pitchFamily="34" charset="0"/>
              <a:buChar char="•"/>
            </a:pPr>
            <a:r>
              <a:rPr lang="en-IN" dirty="0" smtClean="0">
                <a:latin typeface="Candara Light" panose="020E0502030303020204" pitchFamily="34" charset="0"/>
              </a:rPr>
              <a:t>Protection of data from unauthorized changes</a:t>
            </a:r>
          </a:p>
          <a:p>
            <a:pPr marL="285750" indent="-285750" algn="just">
              <a:buFont typeface="Arial" panose="020B0604020202020204" pitchFamily="34" charset="0"/>
              <a:buChar char="•"/>
            </a:pPr>
            <a:r>
              <a:rPr lang="en-IN" dirty="0" smtClean="0">
                <a:latin typeface="Candara Light" panose="020E0502030303020204" pitchFamily="34" charset="0"/>
              </a:rPr>
              <a:t>Ensures reliability and correctness of data</a:t>
            </a:r>
            <a:endParaRPr lang="en-IN" dirty="0">
              <a:latin typeface="Candara Light" panose="020E0502030303020204" pitchFamily="34" charset="0"/>
            </a:endParaRPr>
          </a:p>
        </p:txBody>
      </p:sp>
      <p:sp>
        <p:nvSpPr>
          <p:cNvPr id="7" name="TextBox 6"/>
          <p:cNvSpPr txBox="1"/>
          <p:nvPr/>
        </p:nvSpPr>
        <p:spPr>
          <a:xfrm>
            <a:off x="8980268" y="1547114"/>
            <a:ext cx="2965268" cy="3693319"/>
          </a:xfrm>
          <a:prstGeom prst="rect">
            <a:avLst/>
          </a:prstGeom>
          <a:noFill/>
        </p:spPr>
        <p:txBody>
          <a:bodyPr wrap="square" rtlCol="0">
            <a:spAutoFit/>
          </a:bodyPr>
          <a:lstStyle/>
          <a:p>
            <a:r>
              <a:rPr lang="en-IN" dirty="0" smtClean="0"/>
              <a:t>               </a:t>
            </a:r>
            <a:r>
              <a:rPr lang="en-IN" sz="2000" dirty="0" smtClean="0">
                <a:solidFill>
                  <a:schemeClr val="bg1"/>
                </a:solidFill>
                <a:latin typeface="Berlin Sans FB Demi" panose="020E0802020502020306" pitchFamily="34" charset="0"/>
              </a:rPr>
              <a:t>Availability</a:t>
            </a:r>
          </a:p>
          <a:p>
            <a:pPr marL="285750" indent="-285750" algn="just">
              <a:buFont typeface="Arial" panose="020B0604020202020204" pitchFamily="34" charset="0"/>
              <a:buChar char="•"/>
            </a:pPr>
            <a:r>
              <a:rPr lang="en-IN" dirty="0" smtClean="0">
                <a:latin typeface="Candara Light" panose="020E0502030303020204" pitchFamily="34" charset="0"/>
              </a:rPr>
              <a:t>Authorized users have access to the data when they need</a:t>
            </a:r>
          </a:p>
          <a:p>
            <a:pPr marL="285750" indent="-285750" algn="just">
              <a:buFont typeface="Arial" panose="020B0604020202020204" pitchFamily="34" charset="0"/>
              <a:buChar char="•"/>
            </a:pPr>
            <a:r>
              <a:rPr lang="en-IN" dirty="0" smtClean="0">
                <a:latin typeface="Candara Light" panose="020E0502030303020204" pitchFamily="34" charset="0"/>
              </a:rPr>
              <a:t>Ensures webpage non-availability is not due to malicious attacks which </a:t>
            </a:r>
            <a:r>
              <a:rPr lang="en-IN" dirty="0">
                <a:latin typeface="Candara Light" panose="020E0502030303020204" pitchFamily="34" charset="0"/>
              </a:rPr>
              <a:t>include various forms of sabotage intended to cause harm to an organization by denying users access to the information system.</a:t>
            </a:r>
          </a:p>
        </p:txBody>
      </p:sp>
      <p:sp>
        <p:nvSpPr>
          <p:cNvPr id="8" name="TextBox 7"/>
          <p:cNvSpPr txBox="1"/>
          <p:nvPr/>
        </p:nvSpPr>
        <p:spPr>
          <a:xfrm>
            <a:off x="3405051" y="62304"/>
            <a:ext cx="8090263" cy="1200329"/>
          </a:xfrm>
          <a:prstGeom prst="rect">
            <a:avLst/>
          </a:prstGeom>
          <a:noFill/>
        </p:spPr>
        <p:txBody>
          <a:bodyPr wrap="square" rtlCol="0">
            <a:spAutoFit/>
          </a:bodyPr>
          <a:lstStyle/>
          <a:p>
            <a:r>
              <a:rPr lang="en-IN" sz="7200" b="1" dirty="0" smtClean="0">
                <a:solidFill>
                  <a:schemeClr val="bg1"/>
                </a:solidFill>
                <a:latin typeface="Bahnschrift Condensed" panose="020B0502040204020203" pitchFamily="34" charset="0"/>
              </a:rPr>
              <a:t>CIA Triad of Cybersecurity</a:t>
            </a:r>
            <a:endParaRPr lang="en-IN" sz="7200" b="1" dirty="0">
              <a:solidFill>
                <a:schemeClr val="bg1"/>
              </a:solidFill>
              <a:latin typeface="Bahnschrift Condensed" panose="020B0502040204020203" pitchFamily="34" charset="0"/>
            </a:endParaRPr>
          </a:p>
        </p:txBody>
      </p:sp>
      <p:sp>
        <p:nvSpPr>
          <p:cNvPr id="9" name="Rectangle 8"/>
          <p:cNvSpPr/>
          <p:nvPr/>
        </p:nvSpPr>
        <p:spPr>
          <a:xfrm>
            <a:off x="2859314" y="564051"/>
            <a:ext cx="101600" cy="59238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3045823" y="498736"/>
            <a:ext cx="45719" cy="605446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721800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638" y="2348184"/>
            <a:ext cx="10058400" cy="2858903"/>
          </a:xfrm>
          <a:prstGeom prst="rect">
            <a:avLst/>
          </a:prstGeom>
          <a:effectLst>
            <a:outerShdw blurRad="76200" dir="13500000" sy="23000" kx="1200000" algn="br" rotWithShape="0">
              <a:prstClr val="black">
                <a:alpha val="20000"/>
              </a:prstClr>
            </a:outerShdw>
            <a:reflection blurRad="6350" stA="50000" endA="275" endPos="40000" dist="101600" dir="5400000" sy="-100000" algn="bl" rotWithShape="0"/>
          </a:effectLst>
          <a:scene3d>
            <a:camera prst="orthographicFront"/>
            <a:lightRig rig="threePt" dir="t"/>
          </a:scene3d>
          <a:sp3d>
            <a:bevelT prst="relaxedInset"/>
          </a:sp3d>
        </p:spPr>
      </p:pic>
      <p:sp>
        <p:nvSpPr>
          <p:cNvPr id="4" name="TextBox 3"/>
          <p:cNvSpPr txBox="1"/>
          <p:nvPr/>
        </p:nvSpPr>
        <p:spPr>
          <a:xfrm>
            <a:off x="135209" y="0"/>
            <a:ext cx="11751991" cy="1938992"/>
          </a:xfrm>
          <a:prstGeom prst="rect">
            <a:avLst/>
          </a:prstGeom>
          <a:noFill/>
        </p:spPr>
        <p:txBody>
          <a:bodyPr wrap="square" rtlCol="0">
            <a:spAutoFit/>
          </a:bodyPr>
          <a:lstStyle/>
          <a:p>
            <a:r>
              <a:rPr lang="en-IN" sz="4000" b="1" dirty="0" smtClean="0">
                <a:solidFill>
                  <a:schemeClr val="bg1"/>
                </a:solidFill>
                <a:latin typeface="Bahnschrift Condensed" panose="020B0502040204020203" pitchFamily="34" charset="0"/>
              </a:rPr>
              <a:t>LinkedIn </a:t>
            </a:r>
            <a:r>
              <a:rPr lang="en-IN" sz="4000" b="1" dirty="0" smtClean="0">
                <a:solidFill>
                  <a:schemeClr val="bg1"/>
                </a:solidFill>
                <a:latin typeface="Bahnschrift Condensed" panose="020B0502040204020203" pitchFamily="34" charset="0"/>
              </a:rPr>
              <a:t>Include Security Footer Message with name and Professional Headline</a:t>
            </a:r>
            <a:r>
              <a:rPr lang="en-IN" sz="4000" b="1" dirty="0" smtClean="0">
                <a:solidFill>
                  <a:schemeClr val="bg1"/>
                </a:solidFill>
                <a:latin typeface="Bahnschrift Condensed" panose="020B0502040204020203" pitchFamily="34" charset="0"/>
              </a:rPr>
              <a:t> </a:t>
            </a:r>
            <a:r>
              <a:rPr lang="en-IN" sz="4000" b="1" dirty="0" smtClean="0">
                <a:solidFill>
                  <a:schemeClr val="bg1"/>
                </a:solidFill>
                <a:latin typeface="Bahnschrift Condensed" panose="020B0502040204020203" pitchFamily="34" charset="0"/>
              </a:rPr>
              <a:t>to Give Some Amount of Protection Against Phishing Email </a:t>
            </a:r>
            <a:endParaRPr lang="en-IN" sz="4000" b="1" dirty="0">
              <a:solidFill>
                <a:schemeClr val="bg1"/>
              </a:solidFill>
              <a:latin typeface="Bahnschrift Condensed" panose="020B0502040204020203" pitchFamily="34" charset="0"/>
            </a:endParaRPr>
          </a:p>
        </p:txBody>
      </p:sp>
    </p:spTree>
    <p:extLst>
      <p:ext uri="{BB962C8B-B14F-4D97-AF65-F5344CB8AC3E}">
        <p14:creationId xmlns:p14="http://schemas.microsoft.com/office/powerpoint/2010/main" val="13721583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8035" y="168427"/>
            <a:ext cx="4258491" cy="1323439"/>
          </a:xfrm>
          <a:prstGeom prst="rect">
            <a:avLst/>
          </a:prstGeom>
          <a:noFill/>
        </p:spPr>
        <p:txBody>
          <a:bodyPr wrap="square" rtlCol="0">
            <a:spAutoFit/>
          </a:bodyPr>
          <a:lstStyle/>
          <a:p>
            <a:r>
              <a:rPr lang="en-IN" sz="8000" b="1" dirty="0" smtClean="0">
                <a:solidFill>
                  <a:schemeClr val="bg1"/>
                </a:solidFill>
                <a:latin typeface="Bahnschrift Condensed" panose="020B0502040204020203" pitchFamily="34" charset="0"/>
              </a:rPr>
              <a:t>About URL</a:t>
            </a:r>
            <a:endParaRPr lang="en-IN" sz="8000" b="1" dirty="0">
              <a:solidFill>
                <a:schemeClr val="bg1"/>
              </a:solidFill>
              <a:latin typeface="Bahnschrift Condensed" panose="020B0502040204020203" pitchFamily="34" charset="0"/>
            </a:endParaRPr>
          </a:p>
        </p:txBody>
      </p:sp>
      <p:sp>
        <p:nvSpPr>
          <p:cNvPr id="3" name="TextBox 2"/>
          <p:cNvSpPr txBox="1"/>
          <p:nvPr/>
        </p:nvSpPr>
        <p:spPr>
          <a:xfrm>
            <a:off x="1251407" y="2719261"/>
            <a:ext cx="3088363" cy="2677656"/>
          </a:xfrm>
          <a:prstGeom prst="rect">
            <a:avLst/>
          </a:prstGeom>
          <a:noFill/>
        </p:spPr>
        <p:txBody>
          <a:bodyPr wrap="square" rtlCol="0">
            <a:spAutoFit/>
          </a:bodyPr>
          <a:lstStyle/>
          <a:p>
            <a:pPr marL="285750" indent="-285750">
              <a:buFont typeface="Wingdings" panose="05000000000000000000" pitchFamily="2" charset="2"/>
              <a:buChar char="ü"/>
            </a:pPr>
            <a:r>
              <a:rPr lang="en-IN" sz="2800" dirty="0" smtClean="0">
                <a:solidFill>
                  <a:schemeClr val="bg1"/>
                </a:solidFill>
                <a:latin typeface="Agency FB" panose="020B0503020202020204" pitchFamily="34" charset="0"/>
              </a:rPr>
              <a:t>Protocol</a:t>
            </a:r>
          </a:p>
          <a:p>
            <a:pPr marL="285750" indent="-285750">
              <a:buFont typeface="Wingdings" panose="05000000000000000000" pitchFamily="2" charset="2"/>
              <a:buChar char="ü"/>
            </a:pPr>
            <a:r>
              <a:rPr lang="en-IN" sz="2800" dirty="0" smtClean="0">
                <a:solidFill>
                  <a:schemeClr val="bg1"/>
                </a:solidFill>
                <a:latin typeface="Agency FB" panose="020B0503020202020204" pitchFamily="34" charset="0"/>
              </a:rPr>
              <a:t>Hostname</a:t>
            </a:r>
          </a:p>
          <a:p>
            <a:pPr marL="285750" indent="-285750">
              <a:buFont typeface="Wingdings" panose="05000000000000000000" pitchFamily="2" charset="2"/>
              <a:buChar char="ü"/>
            </a:pPr>
            <a:r>
              <a:rPr lang="en-IN" sz="2800" dirty="0" smtClean="0">
                <a:solidFill>
                  <a:schemeClr val="bg1"/>
                </a:solidFill>
                <a:latin typeface="Agency FB" panose="020B0503020202020204" pitchFamily="34" charset="0"/>
              </a:rPr>
              <a:t>Domain name</a:t>
            </a:r>
          </a:p>
          <a:p>
            <a:pPr marL="285750" indent="-285750">
              <a:buFont typeface="Wingdings" panose="05000000000000000000" pitchFamily="2" charset="2"/>
              <a:buChar char="ü"/>
            </a:pPr>
            <a:r>
              <a:rPr lang="en-IN" sz="2800" dirty="0" smtClean="0">
                <a:solidFill>
                  <a:schemeClr val="bg1"/>
                </a:solidFill>
                <a:latin typeface="Agency FB" panose="020B0503020202020204" pitchFamily="34" charset="0"/>
              </a:rPr>
              <a:t>Subdomain name</a:t>
            </a:r>
          </a:p>
          <a:p>
            <a:pPr marL="285750" indent="-285750">
              <a:buFont typeface="Wingdings" panose="05000000000000000000" pitchFamily="2" charset="2"/>
              <a:buChar char="ü"/>
            </a:pPr>
            <a:r>
              <a:rPr lang="en-IN" sz="2800" dirty="0" smtClean="0">
                <a:solidFill>
                  <a:schemeClr val="bg1"/>
                </a:solidFill>
                <a:latin typeface="Agency FB" panose="020B0503020202020204" pitchFamily="34" charset="0"/>
              </a:rPr>
              <a:t>Top Level Domain</a:t>
            </a:r>
          </a:p>
          <a:p>
            <a:pPr marL="285750" indent="-285750">
              <a:buFont typeface="Wingdings" panose="05000000000000000000" pitchFamily="2" charset="2"/>
              <a:buChar char="ü"/>
            </a:pPr>
            <a:r>
              <a:rPr lang="en-IN" sz="2800" dirty="0" smtClean="0">
                <a:solidFill>
                  <a:schemeClr val="bg1"/>
                </a:solidFill>
                <a:latin typeface="Agency FB" panose="020B0503020202020204" pitchFamily="34" charset="0"/>
              </a:rPr>
              <a:t>Second Level Domain</a:t>
            </a:r>
          </a:p>
        </p:txBody>
      </p:sp>
      <p:sp>
        <p:nvSpPr>
          <p:cNvPr id="14" name="TextBox 13"/>
          <p:cNvSpPr txBox="1"/>
          <p:nvPr/>
        </p:nvSpPr>
        <p:spPr>
          <a:xfrm>
            <a:off x="238035" y="5550253"/>
            <a:ext cx="11605623" cy="1077218"/>
          </a:xfrm>
          <a:prstGeom prst="rect">
            <a:avLst/>
          </a:prstGeom>
          <a:noFill/>
        </p:spPr>
        <p:txBody>
          <a:bodyPr wrap="square" rtlCol="0">
            <a:spAutoFit/>
          </a:bodyPr>
          <a:lstStyle/>
          <a:p>
            <a:r>
              <a:rPr lang="en-IN" sz="3200" b="1" dirty="0" smtClean="0">
                <a:latin typeface="Arial Narrow" panose="020B0606020202030204" pitchFamily="34" charset="0"/>
              </a:rPr>
              <a:t>Every URL doesn’t contain each and every element listed above. In the next slide we will see different parts of URL via examples.</a:t>
            </a:r>
            <a:endParaRPr lang="en-IN" sz="3200" b="1" dirty="0">
              <a:latin typeface="Arial Narrow" panose="020B0606020202030204" pitchFamily="34" charset="0"/>
            </a:endParaRPr>
          </a:p>
        </p:txBody>
      </p:sp>
      <p:sp>
        <p:nvSpPr>
          <p:cNvPr id="15" name="TextBox 14"/>
          <p:cNvSpPr txBox="1"/>
          <p:nvPr/>
        </p:nvSpPr>
        <p:spPr>
          <a:xfrm>
            <a:off x="5886380" y="2719261"/>
            <a:ext cx="2430305" cy="2677656"/>
          </a:xfrm>
          <a:prstGeom prst="rect">
            <a:avLst/>
          </a:prstGeom>
          <a:noFill/>
        </p:spPr>
        <p:txBody>
          <a:bodyPr wrap="square" rtlCol="0">
            <a:spAutoFit/>
          </a:bodyPr>
          <a:lstStyle/>
          <a:p>
            <a:pPr marL="285750" indent="-285750">
              <a:buFont typeface="Wingdings" panose="05000000000000000000" pitchFamily="2" charset="2"/>
              <a:buChar char="ü"/>
            </a:pPr>
            <a:r>
              <a:rPr lang="en-IN" sz="2800" dirty="0" smtClean="0">
                <a:solidFill>
                  <a:schemeClr val="bg1"/>
                </a:solidFill>
                <a:latin typeface="Agency FB" panose="020B0503020202020204" pitchFamily="34" charset="0"/>
              </a:rPr>
              <a:t>Port</a:t>
            </a:r>
          </a:p>
          <a:p>
            <a:pPr marL="285750" indent="-285750">
              <a:buFont typeface="Wingdings" panose="05000000000000000000" pitchFamily="2" charset="2"/>
              <a:buChar char="ü"/>
            </a:pPr>
            <a:r>
              <a:rPr lang="en-IN" sz="2800" dirty="0" smtClean="0">
                <a:solidFill>
                  <a:schemeClr val="bg1"/>
                </a:solidFill>
                <a:latin typeface="Agency FB" panose="020B0503020202020204" pitchFamily="34" charset="0"/>
              </a:rPr>
              <a:t>IP Address</a:t>
            </a:r>
          </a:p>
          <a:p>
            <a:pPr marL="285750" indent="-285750">
              <a:buFont typeface="Wingdings" panose="05000000000000000000" pitchFamily="2" charset="2"/>
              <a:buChar char="ü"/>
            </a:pPr>
            <a:r>
              <a:rPr lang="en-IN" sz="2800" dirty="0" smtClean="0">
                <a:solidFill>
                  <a:schemeClr val="bg1"/>
                </a:solidFill>
                <a:latin typeface="Agency FB" panose="020B0503020202020204" pitchFamily="34" charset="0"/>
              </a:rPr>
              <a:t>Path</a:t>
            </a:r>
          </a:p>
          <a:p>
            <a:pPr marL="285750" indent="-285750">
              <a:buFont typeface="Wingdings" panose="05000000000000000000" pitchFamily="2" charset="2"/>
              <a:buChar char="ü"/>
            </a:pPr>
            <a:r>
              <a:rPr lang="en-IN" sz="2800" dirty="0" smtClean="0">
                <a:solidFill>
                  <a:schemeClr val="bg1"/>
                </a:solidFill>
                <a:latin typeface="Agency FB" panose="020B0503020202020204" pitchFamily="34" charset="0"/>
              </a:rPr>
              <a:t>Directory</a:t>
            </a:r>
          </a:p>
          <a:p>
            <a:pPr marL="285750" indent="-285750">
              <a:buFont typeface="Wingdings" panose="05000000000000000000" pitchFamily="2" charset="2"/>
              <a:buChar char="ü"/>
            </a:pPr>
            <a:r>
              <a:rPr lang="en-IN" sz="2800" dirty="0" smtClean="0">
                <a:solidFill>
                  <a:schemeClr val="bg1"/>
                </a:solidFill>
                <a:latin typeface="Agency FB" panose="020B0503020202020204" pitchFamily="34" charset="0"/>
              </a:rPr>
              <a:t>Query</a:t>
            </a:r>
          </a:p>
          <a:p>
            <a:pPr marL="285750" indent="-285750">
              <a:buFont typeface="Wingdings" panose="05000000000000000000" pitchFamily="2" charset="2"/>
              <a:buChar char="ü"/>
            </a:pPr>
            <a:r>
              <a:rPr lang="en-IN" sz="2800" dirty="0" smtClean="0">
                <a:solidFill>
                  <a:schemeClr val="bg1"/>
                </a:solidFill>
                <a:latin typeface="Agency FB" panose="020B0503020202020204" pitchFamily="34" charset="0"/>
              </a:rPr>
              <a:t>Fragment</a:t>
            </a:r>
            <a:endParaRPr lang="en-IN" sz="2800" dirty="0">
              <a:solidFill>
                <a:schemeClr val="bg1"/>
              </a:solidFill>
              <a:latin typeface="Agency FB" panose="020B0503020202020204" pitchFamily="34" charset="0"/>
            </a:endParaRPr>
          </a:p>
        </p:txBody>
      </p:sp>
      <p:sp>
        <p:nvSpPr>
          <p:cNvPr id="16" name="TextBox 15"/>
          <p:cNvSpPr txBox="1"/>
          <p:nvPr/>
        </p:nvSpPr>
        <p:spPr>
          <a:xfrm>
            <a:off x="1453103" y="1705453"/>
            <a:ext cx="4433277" cy="400110"/>
          </a:xfrm>
          <a:prstGeom prst="rect">
            <a:avLst/>
          </a:prstGeom>
          <a:noFill/>
        </p:spPr>
        <p:txBody>
          <a:bodyPr wrap="square" rtlCol="0">
            <a:spAutoFit/>
          </a:bodyPr>
          <a:lstStyle/>
          <a:p>
            <a:r>
              <a:rPr lang="en-IN" sz="2000" b="1" dirty="0" smtClean="0">
                <a:solidFill>
                  <a:schemeClr val="bg1"/>
                </a:solidFill>
                <a:latin typeface="Calisto MT" panose="02040603050505030304" pitchFamily="18" charset="0"/>
              </a:rPr>
              <a:t>URL – Uniform Resource Locator</a:t>
            </a:r>
            <a:endParaRPr lang="en-IN" sz="2000" b="1" dirty="0">
              <a:solidFill>
                <a:schemeClr val="bg1"/>
              </a:solidFill>
              <a:latin typeface="Calisto MT" panose="02040603050505030304" pitchFamily="18" charset="0"/>
            </a:endParaRPr>
          </a:p>
        </p:txBody>
      </p:sp>
    </p:spTree>
    <p:extLst>
      <p:ext uri="{BB962C8B-B14F-4D97-AF65-F5344CB8AC3E}">
        <p14:creationId xmlns:p14="http://schemas.microsoft.com/office/powerpoint/2010/main" val="4315134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2595" y="3241231"/>
            <a:ext cx="5008555" cy="1690455"/>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82" y="1103422"/>
            <a:ext cx="5313275" cy="3770208"/>
          </a:xfrm>
          <a:prstGeom prst="rect">
            <a:avLst/>
          </a:prstGeom>
        </p:spPr>
      </p:pic>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382" y="5123541"/>
            <a:ext cx="5326343" cy="1616897"/>
          </a:xfrm>
          <a:prstGeom prst="rect">
            <a:avLst/>
          </a:prstGeom>
        </p:spPr>
      </p:pic>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92596" y="1098505"/>
            <a:ext cx="5008554" cy="1883681"/>
          </a:xfrm>
          <a:prstGeom prst="rect">
            <a:avLst/>
          </a:prstGeom>
        </p:spPr>
      </p:pic>
      <p:sp>
        <p:nvSpPr>
          <p:cNvPr id="21" name="TextBox 20"/>
          <p:cNvSpPr txBox="1"/>
          <p:nvPr/>
        </p:nvSpPr>
        <p:spPr>
          <a:xfrm>
            <a:off x="156754" y="0"/>
            <a:ext cx="5893079" cy="1015663"/>
          </a:xfrm>
          <a:prstGeom prst="rect">
            <a:avLst/>
          </a:prstGeom>
          <a:noFill/>
        </p:spPr>
        <p:txBody>
          <a:bodyPr wrap="square" rtlCol="0">
            <a:spAutoFit/>
          </a:bodyPr>
          <a:lstStyle/>
          <a:p>
            <a:r>
              <a:rPr lang="en-IN" sz="6000" b="1" dirty="0" smtClean="0">
                <a:solidFill>
                  <a:schemeClr val="bg1"/>
                </a:solidFill>
                <a:latin typeface="Bahnschrift Condensed" panose="020B0502040204020203" pitchFamily="34" charset="0"/>
              </a:rPr>
              <a:t>Parts of URL</a:t>
            </a:r>
            <a:endParaRPr lang="en-IN" sz="6000" b="1" dirty="0">
              <a:solidFill>
                <a:schemeClr val="bg1"/>
              </a:solidFill>
              <a:latin typeface="Bahnschrift Condensed" panose="020B0502040204020203" pitchFamily="34" charset="0"/>
            </a:endParaRPr>
          </a:p>
        </p:txBody>
      </p:sp>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92595" y="5123541"/>
            <a:ext cx="5008555" cy="1496697"/>
          </a:xfrm>
          <a:prstGeom prst="rect">
            <a:avLst/>
          </a:prstGeom>
        </p:spPr>
      </p:pic>
    </p:spTree>
    <p:extLst>
      <p:ext uri="{BB962C8B-B14F-4D97-AF65-F5344CB8AC3E}">
        <p14:creationId xmlns:p14="http://schemas.microsoft.com/office/powerpoint/2010/main" val="41406425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7778" y="2744326"/>
            <a:ext cx="5620521" cy="3892731"/>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158" y="1447441"/>
            <a:ext cx="5754694" cy="3609771"/>
          </a:xfrm>
          <a:prstGeom prst="rect">
            <a:avLst/>
          </a:prstGeom>
        </p:spPr>
      </p:pic>
      <p:sp>
        <p:nvSpPr>
          <p:cNvPr id="5" name="TextBox 4"/>
          <p:cNvSpPr txBox="1"/>
          <p:nvPr/>
        </p:nvSpPr>
        <p:spPr>
          <a:xfrm>
            <a:off x="241158" y="169817"/>
            <a:ext cx="6420899" cy="1015663"/>
          </a:xfrm>
          <a:prstGeom prst="rect">
            <a:avLst/>
          </a:prstGeom>
          <a:noFill/>
        </p:spPr>
        <p:txBody>
          <a:bodyPr wrap="square" rtlCol="0">
            <a:spAutoFit/>
          </a:bodyPr>
          <a:lstStyle/>
          <a:p>
            <a:r>
              <a:rPr lang="en-IN" sz="6000" b="1" dirty="0" smtClean="0">
                <a:solidFill>
                  <a:schemeClr val="bg1"/>
                </a:solidFill>
                <a:latin typeface="Bahnschrift Condensed" panose="020B0502040204020203" pitchFamily="34" charset="0"/>
              </a:rPr>
              <a:t>More Examples of URL</a:t>
            </a:r>
            <a:endParaRPr lang="en-IN" sz="6000" b="1" dirty="0">
              <a:solidFill>
                <a:schemeClr val="bg1"/>
              </a:solidFill>
              <a:latin typeface="Bahnschrift Condensed" panose="020B0502040204020203" pitchFamily="34" charset="0"/>
            </a:endParaRPr>
          </a:p>
        </p:txBody>
      </p:sp>
    </p:spTree>
    <p:extLst>
      <p:ext uri="{BB962C8B-B14F-4D97-AF65-F5344CB8AC3E}">
        <p14:creationId xmlns:p14="http://schemas.microsoft.com/office/powerpoint/2010/main" val="37309789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192000" cy="923330"/>
          </a:xfrm>
          <a:prstGeom prst="rect">
            <a:avLst/>
          </a:prstGeom>
          <a:noFill/>
        </p:spPr>
        <p:txBody>
          <a:bodyPr wrap="square" rtlCol="0">
            <a:spAutoFit/>
          </a:bodyPr>
          <a:lstStyle/>
          <a:p>
            <a:r>
              <a:rPr lang="en-IN" sz="5400" b="1" dirty="0" smtClean="0">
                <a:solidFill>
                  <a:schemeClr val="bg1"/>
                </a:solidFill>
                <a:latin typeface="Bahnschrift Condensed" panose="020B0502040204020203" pitchFamily="34" charset="0"/>
              </a:rPr>
              <a:t>How </a:t>
            </a:r>
            <a:r>
              <a:rPr lang="en-IN" sz="5400" b="1" dirty="0">
                <a:solidFill>
                  <a:schemeClr val="bg1"/>
                </a:solidFill>
                <a:latin typeface="Bahnschrift Condensed" panose="020B0502040204020203" pitchFamily="34" charset="0"/>
              </a:rPr>
              <a:t>L</a:t>
            </a:r>
            <a:r>
              <a:rPr lang="en-IN" sz="5400" b="1" dirty="0" smtClean="0">
                <a:solidFill>
                  <a:schemeClr val="bg1"/>
                </a:solidFill>
                <a:latin typeface="Bahnschrift Condensed" panose="020B0502040204020203" pitchFamily="34" charset="0"/>
              </a:rPr>
              <a:t>ink Works? - By DNS (Domain Name System) </a:t>
            </a:r>
            <a:endParaRPr lang="en-IN" sz="5400" b="1" dirty="0">
              <a:solidFill>
                <a:schemeClr val="bg1"/>
              </a:solidFill>
              <a:latin typeface="Bahnschrift Condensed"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3559" y="1326627"/>
            <a:ext cx="8264325" cy="5190548"/>
          </a:xfrm>
          <a:prstGeom prst="rect">
            <a:avLst/>
          </a:prstGeom>
        </p:spPr>
      </p:pic>
    </p:spTree>
    <p:extLst>
      <p:ext uri="{BB962C8B-B14F-4D97-AF65-F5344CB8AC3E}">
        <p14:creationId xmlns:p14="http://schemas.microsoft.com/office/powerpoint/2010/main" val="22199580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15077173"/>
              </p:ext>
            </p:extLst>
          </p:nvPr>
        </p:nvGraphicFramePr>
        <p:xfrm>
          <a:off x="2168435" y="2599266"/>
          <a:ext cx="8128000" cy="37084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589383383"/>
                    </a:ext>
                  </a:extLst>
                </a:gridCol>
                <a:gridCol w="4064000">
                  <a:extLst>
                    <a:ext uri="{9D8B030D-6E8A-4147-A177-3AD203B41FA5}">
                      <a16:colId xmlns:a16="http://schemas.microsoft.com/office/drawing/2014/main" val="940768999"/>
                    </a:ext>
                  </a:extLst>
                </a:gridCol>
              </a:tblGrid>
              <a:tr h="370840">
                <a:tc>
                  <a:txBody>
                    <a:bodyPr/>
                    <a:lstStyle/>
                    <a:p>
                      <a:r>
                        <a:rPr lang="en-IN" dirty="0" smtClean="0"/>
                        <a:t>Code</a:t>
                      </a:r>
                      <a:endParaRPr lang="en-IN" dirty="0"/>
                    </a:p>
                  </a:txBody>
                  <a:tcPr/>
                </a:tc>
                <a:tc>
                  <a:txBody>
                    <a:bodyPr/>
                    <a:lstStyle/>
                    <a:p>
                      <a:r>
                        <a:rPr lang="en-IN" dirty="0" smtClean="0"/>
                        <a:t>Organization</a:t>
                      </a:r>
                      <a:endParaRPr lang="en-IN" dirty="0"/>
                    </a:p>
                  </a:txBody>
                  <a:tcPr/>
                </a:tc>
                <a:extLst>
                  <a:ext uri="{0D108BD9-81ED-4DB2-BD59-A6C34878D82A}">
                    <a16:rowId xmlns:a16="http://schemas.microsoft.com/office/drawing/2014/main" val="3838278875"/>
                  </a:ext>
                </a:extLst>
              </a:tr>
              <a:tr h="370840">
                <a:tc>
                  <a:txBody>
                    <a:bodyPr/>
                    <a:lstStyle/>
                    <a:p>
                      <a:r>
                        <a:rPr lang="en-IN" dirty="0" smtClean="0"/>
                        <a:t>.ac</a:t>
                      </a:r>
                      <a:endParaRPr lang="en-IN" dirty="0"/>
                    </a:p>
                  </a:txBody>
                  <a:tcPr/>
                </a:tc>
                <a:tc>
                  <a:txBody>
                    <a:bodyPr/>
                    <a:lstStyle/>
                    <a:p>
                      <a:r>
                        <a:rPr lang="en-IN" dirty="0" smtClean="0"/>
                        <a:t>Academic</a:t>
                      </a:r>
                      <a:endParaRPr lang="en-IN" dirty="0"/>
                    </a:p>
                  </a:txBody>
                  <a:tcPr/>
                </a:tc>
                <a:extLst>
                  <a:ext uri="{0D108BD9-81ED-4DB2-BD59-A6C34878D82A}">
                    <a16:rowId xmlns:a16="http://schemas.microsoft.com/office/drawing/2014/main" val="88772427"/>
                  </a:ext>
                </a:extLst>
              </a:tr>
              <a:tr h="370840">
                <a:tc>
                  <a:txBody>
                    <a:bodyPr/>
                    <a:lstStyle/>
                    <a:p>
                      <a:r>
                        <a:rPr lang="en-IN" dirty="0" smtClean="0"/>
                        <a:t>.co</a:t>
                      </a:r>
                      <a:endParaRPr lang="en-IN" dirty="0"/>
                    </a:p>
                  </a:txBody>
                  <a:tcPr/>
                </a:tc>
                <a:tc>
                  <a:txBody>
                    <a:bodyPr/>
                    <a:lstStyle/>
                    <a:p>
                      <a:r>
                        <a:rPr lang="en-IN" dirty="0" smtClean="0"/>
                        <a:t>Company</a:t>
                      </a:r>
                      <a:endParaRPr lang="en-IN" dirty="0"/>
                    </a:p>
                  </a:txBody>
                  <a:tcPr/>
                </a:tc>
                <a:extLst>
                  <a:ext uri="{0D108BD9-81ED-4DB2-BD59-A6C34878D82A}">
                    <a16:rowId xmlns:a16="http://schemas.microsoft.com/office/drawing/2014/main" val="1320582703"/>
                  </a:ext>
                </a:extLst>
              </a:tr>
              <a:tr h="370840">
                <a:tc>
                  <a:txBody>
                    <a:bodyPr/>
                    <a:lstStyle/>
                    <a:p>
                      <a:r>
                        <a:rPr lang="en-IN" dirty="0" smtClean="0"/>
                        <a:t>.com</a:t>
                      </a:r>
                      <a:endParaRPr lang="en-IN" dirty="0"/>
                    </a:p>
                  </a:txBody>
                  <a:tcPr/>
                </a:tc>
                <a:tc>
                  <a:txBody>
                    <a:bodyPr/>
                    <a:lstStyle/>
                    <a:p>
                      <a:r>
                        <a:rPr lang="en-IN" dirty="0" smtClean="0"/>
                        <a:t>Commercial</a:t>
                      </a:r>
                      <a:endParaRPr lang="en-IN" dirty="0"/>
                    </a:p>
                  </a:txBody>
                  <a:tcPr/>
                </a:tc>
                <a:extLst>
                  <a:ext uri="{0D108BD9-81ED-4DB2-BD59-A6C34878D82A}">
                    <a16:rowId xmlns:a16="http://schemas.microsoft.com/office/drawing/2014/main" val="2533033168"/>
                  </a:ext>
                </a:extLst>
              </a:tr>
              <a:tr h="370840">
                <a:tc>
                  <a:txBody>
                    <a:bodyPr/>
                    <a:lstStyle/>
                    <a:p>
                      <a:r>
                        <a:rPr lang="en-IN" dirty="0" smtClean="0"/>
                        <a:t>.</a:t>
                      </a:r>
                      <a:r>
                        <a:rPr lang="en-IN" dirty="0" err="1" smtClean="0"/>
                        <a:t>edu</a:t>
                      </a:r>
                      <a:endParaRPr lang="en-IN" dirty="0"/>
                    </a:p>
                  </a:txBody>
                  <a:tcPr/>
                </a:tc>
                <a:tc>
                  <a:txBody>
                    <a:bodyPr/>
                    <a:lstStyle/>
                    <a:p>
                      <a:r>
                        <a:rPr lang="en-IN" dirty="0" smtClean="0"/>
                        <a:t>Education</a:t>
                      </a:r>
                      <a:endParaRPr lang="en-IN" dirty="0"/>
                    </a:p>
                  </a:txBody>
                  <a:tcPr/>
                </a:tc>
                <a:extLst>
                  <a:ext uri="{0D108BD9-81ED-4DB2-BD59-A6C34878D82A}">
                    <a16:rowId xmlns:a16="http://schemas.microsoft.com/office/drawing/2014/main" val="2246886935"/>
                  </a:ext>
                </a:extLst>
              </a:tr>
              <a:tr h="370840">
                <a:tc>
                  <a:txBody>
                    <a:bodyPr/>
                    <a:lstStyle/>
                    <a:p>
                      <a:r>
                        <a:rPr lang="en-IN" dirty="0" smtClean="0"/>
                        <a:t>.</a:t>
                      </a:r>
                      <a:r>
                        <a:rPr lang="en-IN" dirty="0" err="1" smtClean="0"/>
                        <a:t>gov</a:t>
                      </a:r>
                      <a:endParaRPr lang="en-IN" dirty="0"/>
                    </a:p>
                  </a:txBody>
                  <a:tcPr/>
                </a:tc>
                <a:tc>
                  <a:txBody>
                    <a:bodyPr/>
                    <a:lstStyle/>
                    <a:p>
                      <a:r>
                        <a:rPr lang="en-IN" dirty="0" smtClean="0"/>
                        <a:t>Government</a:t>
                      </a:r>
                      <a:endParaRPr lang="en-IN" dirty="0"/>
                    </a:p>
                  </a:txBody>
                  <a:tcPr/>
                </a:tc>
                <a:extLst>
                  <a:ext uri="{0D108BD9-81ED-4DB2-BD59-A6C34878D82A}">
                    <a16:rowId xmlns:a16="http://schemas.microsoft.com/office/drawing/2014/main" val="2663806228"/>
                  </a:ext>
                </a:extLst>
              </a:tr>
              <a:tr h="370840">
                <a:tc>
                  <a:txBody>
                    <a:bodyPr/>
                    <a:lstStyle/>
                    <a:p>
                      <a:r>
                        <a:rPr lang="en-IN" dirty="0" smtClean="0"/>
                        <a:t>.info</a:t>
                      </a:r>
                      <a:endParaRPr lang="en-IN" dirty="0"/>
                    </a:p>
                  </a:txBody>
                  <a:tcPr/>
                </a:tc>
                <a:tc>
                  <a:txBody>
                    <a:bodyPr/>
                    <a:lstStyle/>
                    <a:p>
                      <a:r>
                        <a:rPr lang="en-IN" dirty="0" smtClean="0"/>
                        <a:t>Information</a:t>
                      </a:r>
                      <a:endParaRPr lang="en-IN" dirty="0"/>
                    </a:p>
                  </a:txBody>
                  <a:tcPr/>
                </a:tc>
                <a:extLst>
                  <a:ext uri="{0D108BD9-81ED-4DB2-BD59-A6C34878D82A}">
                    <a16:rowId xmlns:a16="http://schemas.microsoft.com/office/drawing/2014/main" val="4085470245"/>
                  </a:ext>
                </a:extLst>
              </a:tr>
              <a:tr h="370840">
                <a:tc>
                  <a:txBody>
                    <a:bodyPr/>
                    <a:lstStyle/>
                    <a:p>
                      <a:r>
                        <a:rPr lang="en-IN" dirty="0" err="1" smtClean="0"/>
                        <a:t>.net</a:t>
                      </a:r>
                      <a:endParaRPr lang="en-IN" dirty="0"/>
                    </a:p>
                  </a:txBody>
                  <a:tcPr/>
                </a:tc>
                <a:tc>
                  <a:txBody>
                    <a:bodyPr/>
                    <a:lstStyle/>
                    <a:p>
                      <a:r>
                        <a:rPr lang="en-IN" dirty="0" smtClean="0"/>
                        <a:t>Large Internet</a:t>
                      </a:r>
                      <a:r>
                        <a:rPr lang="en-IN" baseline="0" dirty="0" smtClean="0"/>
                        <a:t> Service Provider</a:t>
                      </a:r>
                      <a:endParaRPr lang="en-IN" dirty="0"/>
                    </a:p>
                  </a:txBody>
                  <a:tcPr/>
                </a:tc>
                <a:extLst>
                  <a:ext uri="{0D108BD9-81ED-4DB2-BD59-A6C34878D82A}">
                    <a16:rowId xmlns:a16="http://schemas.microsoft.com/office/drawing/2014/main" val="278051731"/>
                  </a:ext>
                </a:extLst>
              </a:tr>
              <a:tr h="370840">
                <a:tc>
                  <a:txBody>
                    <a:bodyPr/>
                    <a:lstStyle/>
                    <a:p>
                      <a:r>
                        <a:rPr lang="en-IN" dirty="0" smtClean="0"/>
                        <a:t>.org</a:t>
                      </a:r>
                      <a:endParaRPr lang="en-IN" dirty="0"/>
                    </a:p>
                  </a:txBody>
                  <a:tcPr/>
                </a:tc>
                <a:tc>
                  <a:txBody>
                    <a:bodyPr/>
                    <a:lstStyle/>
                    <a:p>
                      <a:r>
                        <a:rPr lang="en-IN" dirty="0" smtClean="0"/>
                        <a:t>Non-Profit Organization</a:t>
                      </a:r>
                      <a:endParaRPr lang="en-IN" dirty="0"/>
                    </a:p>
                  </a:txBody>
                  <a:tcPr/>
                </a:tc>
                <a:extLst>
                  <a:ext uri="{0D108BD9-81ED-4DB2-BD59-A6C34878D82A}">
                    <a16:rowId xmlns:a16="http://schemas.microsoft.com/office/drawing/2014/main" val="4048880260"/>
                  </a:ext>
                </a:extLst>
              </a:tr>
              <a:tr h="370840">
                <a:tc>
                  <a:txBody>
                    <a:bodyPr/>
                    <a:lstStyle/>
                    <a:p>
                      <a:r>
                        <a:rPr lang="en-IN" dirty="0" smtClean="0"/>
                        <a:t>.pro</a:t>
                      </a:r>
                      <a:endParaRPr lang="en-IN" dirty="0"/>
                    </a:p>
                  </a:txBody>
                  <a:tcPr/>
                </a:tc>
                <a:tc>
                  <a:txBody>
                    <a:bodyPr/>
                    <a:lstStyle/>
                    <a:p>
                      <a:r>
                        <a:rPr lang="en-IN" dirty="0" smtClean="0"/>
                        <a:t>Profession</a:t>
                      </a:r>
                      <a:endParaRPr lang="en-IN" dirty="0"/>
                    </a:p>
                  </a:txBody>
                  <a:tcPr/>
                </a:tc>
                <a:extLst>
                  <a:ext uri="{0D108BD9-81ED-4DB2-BD59-A6C34878D82A}">
                    <a16:rowId xmlns:a16="http://schemas.microsoft.com/office/drawing/2014/main" val="3416623047"/>
                  </a:ext>
                </a:extLst>
              </a:tr>
            </a:tbl>
          </a:graphicData>
        </a:graphic>
      </p:graphicFrame>
      <p:sp>
        <p:nvSpPr>
          <p:cNvPr id="3" name="TextBox 2"/>
          <p:cNvSpPr txBox="1"/>
          <p:nvPr/>
        </p:nvSpPr>
        <p:spPr>
          <a:xfrm>
            <a:off x="0" y="0"/>
            <a:ext cx="10130971" cy="1938992"/>
          </a:xfrm>
          <a:prstGeom prst="rect">
            <a:avLst/>
          </a:prstGeom>
          <a:noFill/>
        </p:spPr>
        <p:txBody>
          <a:bodyPr wrap="square" rtlCol="0">
            <a:spAutoFit/>
          </a:bodyPr>
          <a:lstStyle/>
          <a:p>
            <a:r>
              <a:rPr lang="en-IN" sz="6000" b="1" dirty="0" smtClean="0">
                <a:solidFill>
                  <a:schemeClr val="bg1"/>
                </a:solidFill>
                <a:latin typeface="Bahnschrift Condensed" panose="020B0502040204020203" pitchFamily="34" charset="0"/>
              </a:rPr>
              <a:t>Commonly Used Organization Codes in URLs Along with Organization Names</a:t>
            </a:r>
            <a:endParaRPr lang="en-IN" sz="6000" b="1" dirty="0">
              <a:solidFill>
                <a:schemeClr val="bg1"/>
              </a:solidFill>
              <a:latin typeface="Bahnschrift Condensed" panose="020B0502040204020203" pitchFamily="34" charset="0"/>
            </a:endParaRPr>
          </a:p>
        </p:txBody>
      </p:sp>
    </p:spTree>
    <p:extLst>
      <p:ext uri="{BB962C8B-B14F-4D97-AF65-F5344CB8AC3E}">
        <p14:creationId xmlns:p14="http://schemas.microsoft.com/office/powerpoint/2010/main" val="14501884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862717992"/>
              </p:ext>
            </p:extLst>
          </p:nvPr>
        </p:nvGraphicFramePr>
        <p:xfrm>
          <a:off x="1679119" y="2516535"/>
          <a:ext cx="8887280" cy="3506896"/>
        </p:xfrm>
        <a:graphic>
          <a:graphicData uri="http://schemas.openxmlformats.org/drawingml/2006/table">
            <a:tbl>
              <a:tblPr firstRow="1" bandRow="1">
                <a:tableStyleId>{5C22544A-7EE6-4342-B048-85BDC9FD1C3A}</a:tableStyleId>
              </a:tblPr>
              <a:tblGrid>
                <a:gridCol w="4443640">
                  <a:extLst>
                    <a:ext uri="{9D8B030D-6E8A-4147-A177-3AD203B41FA5}">
                      <a16:colId xmlns:a16="http://schemas.microsoft.com/office/drawing/2014/main" val="1396937110"/>
                    </a:ext>
                  </a:extLst>
                </a:gridCol>
                <a:gridCol w="4443640">
                  <a:extLst>
                    <a:ext uri="{9D8B030D-6E8A-4147-A177-3AD203B41FA5}">
                      <a16:colId xmlns:a16="http://schemas.microsoft.com/office/drawing/2014/main" val="3087930153"/>
                    </a:ext>
                  </a:extLst>
                </a:gridCol>
              </a:tblGrid>
              <a:tr h="438362">
                <a:tc>
                  <a:txBody>
                    <a:bodyPr/>
                    <a:lstStyle/>
                    <a:p>
                      <a:r>
                        <a:rPr lang="en-IN" dirty="0" smtClean="0"/>
                        <a:t>Code</a:t>
                      </a:r>
                      <a:endParaRPr lang="en-IN" dirty="0"/>
                    </a:p>
                  </a:txBody>
                  <a:tcPr/>
                </a:tc>
                <a:tc>
                  <a:txBody>
                    <a:bodyPr/>
                    <a:lstStyle/>
                    <a:p>
                      <a:r>
                        <a:rPr lang="en-IN" dirty="0" smtClean="0"/>
                        <a:t>Country Name</a:t>
                      </a:r>
                      <a:endParaRPr lang="en-IN" dirty="0"/>
                    </a:p>
                  </a:txBody>
                  <a:tcPr/>
                </a:tc>
                <a:extLst>
                  <a:ext uri="{0D108BD9-81ED-4DB2-BD59-A6C34878D82A}">
                    <a16:rowId xmlns:a16="http://schemas.microsoft.com/office/drawing/2014/main" val="3770202076"/>
                  </a:ext>
                </a:extLst>
              </a:tr>
              <a:tr h="438362">
                <a:tc>
                  <a:txBody>
                    <a:bodyPr/>
                    <a:lstStyle/>
                    <a:p>
                      <a:r>
                        <a:rPr lang="en-IN" dirty="0" smtClean="0"/>
                        <a:t>.ae</a:t>
                      </a:r>
                      <a:endParaRPr lang="en-IN" dirty="0"/>
                    </a:p>
                  </a:txBody>
                  <a:tcPr/>
                </a:tc>
                <a:tc>
                  <a:txBody>
                    <a:bodyPr/>
                    <a:lstStyle/>
                    <a:p>
                      <a:r>
                        <a:rPr lang="en-IN" dirty="0" smtClean="0"/>
                        <a:t>United Arab Emirates</a:t>
                      </a:r>
                      <a:endParaRPr lang="en-IN" dirty="0"/>
                    </a:p>
                  </a:txBody>
                  <a:tcPr/>
                </a:tc>
                <a:extLst>
                  <a:ext uri="{0D108BD9-81ED-4DB2-BD59-A6C34878D82A}">
                    <a16:rowId xmlns:a16="http://schemas.microsoft.com/office/drawing/2014/main" val="3300921582"/>
                  </a:ext>
                </a:extLst>
              </a:tr>
              <a:tr h="438362">
                <a:tc>
                  <a:txBody>
                    <a:bodyPr/>
                    <a:lstStyle/>
                    <a:p>
                      <a:r>
                        <a:rPr lang="en-IN" dirty="0" smtClean="0"/>
                        <a:t>.au</a:t>
                      </a:r>
                      <a:endParaRPr lang="en-IN" dirty="0"/>
                    </a:p>
                  </a:txBody>
                  <a:tcPr/>
                </a:tc>
                <a:tc>
                  <a:txBody>
                    <a:bodyPr/>
                    <a:lstStyle/>
                    <a:p>
                      <a:r>
                        <a:rPr lang="en-IN" dirty="0" smtClean="0"/>
                        <a:t>Australia</a:t>
                      </a:r>
                      <a:endParaRPr lang="en-IN" dirty="0"/>
                    </a:p>
                  </a:txBody>
                  <a:tcPr/>
                </a:tc>
                <a:extLst>
                  <a:ext uri="{0D108BD9-81ED-4DB2-BD59-A6C34878D82A}">
                    <a16:rowId xmlns:a16="http://schemas.microsoft.com/office/drawing/2014/main" val="606393182"/>
                  </a:ext>
                </a:extLst>
              </a:tr>
              <a:tr h="438362">
                <a:tc>
                  <a:txBody>
                    <a:bodyPr/>
                    <a:lstStyle/>
                    <a:p>
                      <a:r>
                        <a:rPr lang="en-IN" dirty="0" smtClean="0"/>
                        <a:t>.de</a:t>
                      </a:r>
                      <a:endParaRPr lang="en-IN" dirty="0"/>
                    </a:p>
                  </a:txBody>
                  <a:tcPr/>
                </a:tc>
                <a:tc>
                  <a:txBody>
                    <a:bodyPr/>
                    <a:lstStyle/>
                    <a:p>
                      <a:r>
                        <a:rPr lang="en-IN" dirty="0" smtClean="0"/>
                        <a:t>Germany</a:t>
                      </a:r>
                      <a:endParaRPr lang="en-IN" dirty="0"/>
                    </a:p>
                  </a:txBody>
                  <a:tcPr/>
                </a:tc>
                <a:extLst>
                  <a:ext uri="{0D108BD9-81ED-4DB2-BD59-A6C34878D82A}">
                    <a16:rowId xmlns:a16="http://schemas.microsoft.com/office/drawing/2014/main" val="402517407"/>
                  </a:ext>
                </a:extLst>
              </a:tr>
              <a:tr h="438362">
                <a:tc>
                  <a:txBody>
                    <a:bodyPr/>
                    <a:lstStyle/>
                    <a:p>
                      <a:r>
                        <a:rPr lang="en-IN" dirty="0" smtClean="0"/>
                        <a:t>.</a:t>
                      </a:r>
                      <a:r>
                        <a:rPr lang="en-IN" dirty="0" err="1" smtClean="0"/>
                        <a:t>es</a:t>
                      </a:r>
                      <a:endParaRPr lang="en-IN" dirty="0"/>
                    </a:p>
                  </a:txBody>
                  <a:tcPr/>
                </a:tc>
                <a:tc>
                  <a:txBody>
                    <a:bodyPr/>
                    <a:lstStyle/>
                    <a:p>
                      <a:r>
                        <a:rPr lang="en-IN" dirty="0" smtClean="0"/>
                        <a:t>Spain</a:t>
                      </a:r>
                      <a:endParaRPr lang="en-IN" dirty="0"/>
                    </a:p>
                  </a:txBody>
                  <a:tcPr/>
                </a:tc>
                <a:extLst>
                  <a:ext uri="{0D108BD9-81ED-4DB2-BD59-A6C34878D82A}">
                    <a16:rowId xmlns:a16="http://schemas.microsoft.com/office/drawing/2014/main" val="1126815700"/>
                  </a:ext>
                </a:extLst>
              </a:tr>
              <a:tr h="438362">
                <a:tc>
                  <a:txBody>
                    <a:bodyPr/>
                    <a:lstStyle/>
                    <a:p>
                      <a:r>
                        <a:rPr lang="en-IN" dirty="0" smtClean="0"/>
                        <a:t>.in</a:t>
                      </a:r>
                      <a:endParaRPr lang="en-IN" dirty="0"/>
                    </a:p>
                  </a:txBody>
                  <a:tcPr/>
                </a:tc>
                <a:tc>
                  <a:txBody>
                    <a:bodyPr/>
                    <a:lstStyle/>
                    <a:p>
                      <a:r>
                        <a:rPr lang="en-IN" dirty="0" smtClean="0"/>
                        <a:t>India</a:t>
                      </a:r>
                      <a:endParaRPr lang="en-IN" dirty="0"/>
                    </a:p>
                  </a:txBody>
                  <a:tcPr/>
                </a:tc>
                <a:extLst>
                  <a:ext uri="{0D108BD9-81ED-4DB2-BD59-A6C34878D82A}">
                    <a16:rowId xmlns:a16="http://schemas.microsoft.com/office/drawing/2014/main" val="2246819901"/>
                  </a:ext>
                </a:extLst>
              </a:tr>
              <a:tr h="438362">
                <a:tc>
                  <a:txBody>
                    <a:bodyPr/>
                    <a:lstStyle/>
                    <a:p>
                      <a:r>
                        <a:rPr lang="en-IN" dirty="0" smtClean="0"/>
                        <a:t>.</a:t>
                      </a:r>
                      <a:r>
                        <a:rPr lang="en-IN" dirty="0" err="1" smtClean="0"/>
                        <a:t>uk</a:t>
                      </a:r>
                      <a:endParaRPr lang="en-IN" dirty="0"/>
                    </a:p>
                  </a:txBody>
                  <a:tcPr/>
                </a:tc>
                <a:tc>
                  <a:txBody>
                    <a:bodyPr/>
                    <a:lstStyle/>
                    <a:p>
                      <a:r>
                        <a:rPr lang="en-IN" dirty="0" smtClean="0"/>
                        <a:t>United Kingdom</a:t>
                      </a:r>
                      <a:endParaRPr lang="en-IN" dirty="0"/>
                    </a:p>
                  </a:txBody>
                  <a:tcPr/>
                </a:tc>
                <a:extLst>
                  <a:ext uri="{0D108BD9-81ED-4DB2-BD59-A6C34878D82A}">
                    <a16:rowId xmlns:a16="http://schemas.microsoft.com/office/drawing/2014/main" val="372303997"/>
                  </a:ext>
                </a:extLst>
              </a:tr>
              <a:tr h="438362">
                <a:tc>
                  <a:txBody>
                    <a:bodyPr/>
                    <a:lstStyle/>
                    <a:p>
                      <a:r>
                        <a:rPr lang="en-IN" dirty="0" smtClean="0"/>
                        <a:t>.us</a:t>
                      </a:r>
                      <a:endParaRPr lang="en-IN" dirty="0"/>
                    </a:p>
                  </a:txBody>
                  <a:tcPr/>
                </a:tc>
                <a:tc>
                  <a:txBody>
                    <a:bodyPr/>
                    <a:lstStyle/>
                    <a:p>
                      <a:r>
                        <a:rPr lang="en-IN" dirty="0" smtClean="0"/>
                        <a:t>United States of America</a:t>
                      </a:r>
                      <a:endParaRPr lang="en-IN" dirty="0"/>
                    </a:p>
                  </a:txBody>
                  <a:tcPr/>
                </a:tc>
                <a:extLst>
                  <a:ext uri="{0D108BD9-81ED-4DB2-BD59-A6C34878D82A}">
                    <a16:rowId xmlns:a16="http://schemas.microsoft.com/office/drawing/2014/main" val="4049489105"/>
                  </a:ext>
                </a:extLst>
              </a:tr>
            </a:tbl>
          </a:graphicData>
        </a:graphic>
      </p:graphicFrame>
      <p:sp>
        <p:nvSpPr>
          <p:cNvPr id="4" name="TextBox 3"/>
          <p:cNvSpPr txBox="1"/>
          <p:nvPr/>
        </p:nvSpPr>
        <p:spPr>
          <a:xfrm>
            <a:off x="179613" y="0"/>
            <a:ext cx="11127016" cy="2215991"/>
          </a:xfrm>
          <a:prstGeom prst="rect">
            <a:avLst/>
          </a:prstGeom>
          <a:noFill/>
        </p:spPr>
        <p:txBody>
          <a:bodyPr wrap="square" rtlCol="0">
            <a:spAutoFit/>
          </a:bodyPr>
          <a:lstStyle/>
          <a:p>
            <a:r>
              <a:rPr lang="en-IN" sz="6000" b="1" dirty="0" smtClean="0">
                <a:solidFill>
                  <a:schemeClr val="bg1"/>
                </a:solidFill>
                <a:latin typeface="Bahnschrift Condensed" panose="020B0502040204020203" pitchFamily="34" charset="0"/>
              </a:rPr>
              <a:t>Commonly Used Country Codes in URLs Along with Country Names</a:t>
            </a:r>
          </a:p>
          <a:p>
            <a:endParaRPr lang="en-IN" dirty="0"/>
          </a:p>
        </p:txBody>
      </p:sp>
    </p:spTree>
    <p:extLst>
      <p:ext uri="{BB962C8B-B14F-4D97-AF65-F5344CB8AC3E}">
        <p14:creationId xmlns:p14="http://schemas.microsoft.com/office/powerpoint/2010/main" val="24199269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9451" y="391886"/>
            <a:ext cx="3656149" cy="6247864"/>
          </a:xfrm>
          <a:prstGeom prst="rect">
            <a:avLst/>
          </a:prstGeom>
          <a:noFill/>
        </p:spPr>
        <p:txBody>
          <a:bodyPr wrap="square" rtlCol="0">
            <a:spAutoFit/>
          </a:bodyPr>
          <a:lstStyle/>
          <a:p>
            <a:r>
              <a:rPr lang="en-IN" sz="8000" b="1" dirty="0" smtClean="0">
                <a:solidFill>
                  <a:schemeClr val="bg1"/>
                </a:solidFill>
                <a:latin typeface="Bahnschrift Condensed" panose="020B0502040204020203" pitchFamily="34" charset="0"/>
              </a:rPr>
              <a:t>Topics to Be Covered </a:t>
            </a:r>
            <a:r>
              <a:rPr lang="en-IN" sz="8000" b="1" dirty="0" smtClean="0">
                <a:latin typeface="Bahnschrift Condensed" panose="020B0502040204020203" pitchFamily="34" charset="0"/>
              </a:rPr>
              <a:t>in Coming Slides</a:t>
            </a:r>
            <a:endParaRPr lang="en-IN" sz="8000" b="1" dirty="0">
              <a:latin typeface="Bahnschrift Condensed" panose="020B0502040204020203" pitchFamily="34" charset="0"/>
            </a:endParaRPr>
          </a:p>
        </p:txBody>
      </p:sp>
      <p:sp>
        <p:nvSpPr>
          <p:cNvPr id="5" name="TextBox 4"/>
          <p:cNvSpPr txBox="1"/>
          <p:nvPr/>
        </p:nvSpPr>
        <p:spPr>
          <a:xfrm>
            <a:off x="5541557" y="514996"/>
            <a:ext cx="5910216" cy="6001643"/>
          </a:xfrm>
          <a:prstGeom prst="rect">
            <a:avLst/>
          </a:prstGeom>
          <a:noFill/>
        </p:spPr>
        <p:txBody>
          <a:bodyPr wrap="square" rtlCol="0">
            <a:spAutoFit/>
          </a:bodyPr>
          <a:lstStyle/>
          <a:p>
            <a:pPr marL="285750" indent="-285750">
              <a:buFont typeface="Wingdings" panose="05000000000000000000" pitchFamily="2" charset="2"/>
              <a:buChar char="§"/>
            </a:pPr>
            <a:r>
              <a:rPr lang="en-IN" sz="3200" dirty="0" smtClean="0">
                <a:solidFill>
                  <a:schemeClr val="bg1"/>
                </a:solidFill>
                <a:latin typeface="Agency FB" panose="020B0503020202020204" pitchFamily="34" charset="0"/>
              </a:rPr>
              <a:t>Overview of Hacking and Cybercrime</a:t>
            </a:r>
          </a:p>
          <a:p>
            <a:endParaRPr lang="en-IN" sz="3200" dirty="0" smtClean="0">
              <a:solidFill>
                <a:schemeClr val="bg1"/>
              </a:solidFill>
              <a:latin typeface="Agency FB" panose="020B0503020202020204" pitchFamily="34" charset="0"/>
            </a:endParaRPr>
          </a:p>
          <a:p>
            <a:pPr marL="285750" indent="-285750">
              <a:buFont typeface="Wingdings" panose="05000000000000000000" pitchFamily="2" charset="2"/>
              <a:buChar char="§"/>
            </a:pPr>
            <a:r>
              <a:rPr lang="en-IN" sz="3200" dirty="0">
                <a:solidFill>
                  <a:schemeClr val="bg1"/>
                </a:solidFill>
                <a:latin typeface="Agency FB" panose="020B0503020202020204" pitchFamily="34" charset="0"/>
              </a:rPr>
              <a:t>B</a:t>
            </a:r>
            <a:r>
              <a:rPr lang="en-IN" sz="3200" dirty="0" smtClean="0">
                <a:solidFill>
                  <a:schemeClr val="bg1"/>
                </a:solidFill>
                <a:latin typeface="Agency FB" panose="020B0503020202020204" pitchFamily="34" charset="0"/>
              </a:rPr>
              <a:t>rief discussion about Cybersecurity and related terms</a:t>
            </a:r>
          </a:p>
          <a:p>
            <a:endParaRPr lang="en-IN" sz="3200" dirty="0" smtClean="0">
              <a:latin typeface="Agency FB" panose="020B0503020202020204" pitchFamily="34" charset="0"/>
            </a:endParaRPr>
          </a:p>
          <a:p>
            <a:pPr marL="285750" indent="-285750">
              <a:buFont typeface="Wingdings" panose="05000000000000000000" pitchFamily="2" charset="2"/>
              <a:buChar char="§"/>
            </a:pPr>
            <a:r>
              <a:rPr lang="en-IN" sz="3200" dirty="0">
                <a:latin typeface="Agency FB" panose="020B0503020202020204" pitchFamily="34" charset="0"/>
              </a:rPr>
              <a:t>L</a:t>
            </a:r>
            <a:r>
              <a:rPr lang="en-IN" sz="3200" dirty="0" smtClean="0">
                <a:latin typeface="Agency FB" panose="020B0503020202020204" pitchFamily="34" charset="0"/>
              </a:rPr>
              <a:t>ittle bit detail explanation about Phishing Email</a:t>
            </a:r>
          </a:p>
          <a:p>
            <a:endParaRPr lang="en-IN" sz="3200" dirty="0" smtClean="0">
              <a:latin typeface="Agency FB" panose="020B0503020202020204" pitchFamily="34" charset="0"/>
            </a:endParaRPr>
          </a:p>
          <a:p>
            <a:pPr marL="285750" indent="-285750">
              <a:buFont typeface="Wingdings" panose="05000000000000000000" pitchFamily="2" charset="2"/>
              <a:buChar char="§"/>
            </a:pPr>
            <a:r>
              <a:rPr lang="en-IN" sz="3200" dirty="0" smtClean="0">
                <a:latin typeface="Agency FB" panose="020B0503020202020204" pitchFamily="34" charset="0"/>
              </a:rPr>
              <a:t>Idea about URL</a:t>
            </a:r>
          </a:p>
          <a:p>
            <a:endParaRPr lang="en-IN" sz="3200" dirty="0" smtClean="0">
              <a:latin typeface="Agency FB" panose="020B0503020202020204" pitchFamily="34" charset="0"/>
            </a:endParaRPr>
          </a:p>
          <a:p>
            <a:pPr marL="285750" indent="-285750">
              <a:buFont typeface="Wingdings" panose="05000000000000000000" pitchFamily="2" charset="2"/>
              <a:buChar char="§"/>
            </a:pPr>
            <a:r>
              <a:rPr lang="en-IN" sz="3200" dirty="0" smtClean="0">
                <a:latin typeface="Agency FB" panose="020B0503020202020204" pitchFamily="34" charset="0"/>
              </a:rPr>
              <a:t>Discussion about Malicious URL Detection Application</a:t>
            </a:r>
            <a:endParaRPr lang="en-IN" sz="3200" dirty="0">
              <a:latin typeface="Agency FB" panose="020B0503020202020204" pitchFamily="34" charset="0"/>
            </a:endParaRPr>
          </a:p>
        </p:txBody>
      </p:sp>
      <p:sp>
        <p:nvSpPr>
          <p:cNvPr id="2" name="Rectangle 1"/>
          <p:cNvSpPr/>
          <p:nvPr/>
        </p:nvSpPr>
        <p:spPr>
          <a:xfrm>
            <a:off x="4339771" y="514996"/>
            <a:ext cx="116115" cy="60016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4557486" y="514996"/>
            <a:ext cx="45719" cy="600164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074194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257" y="2222953"/>
            <a:ext cx="11673114" cy="1325563"/>
          </a:xfrm>
        </p:spPr>
        <p:txBody>
          <a:bodyPr>
            <a:noAutofit/>
          </a:bodyPr>
          <a:lstStyle/>
          <a:p>
            <a:r>
              <a:rPr lang="en-IN" sz="9600" dirty="0" smtClean="0">
                <a:solidFill>
                  <a:schemeClr val="bg1"/>
                </a:solidFill>
                <a:latin typeface="Bahnschrift Condensed" panose="020B0502040204020203" pitchFamily="34" charset="0"/>
              </a:rPr>
              <a:t>Let’s see about our Web Application to </a:t>
            </a:r>
            <a:r>
              <a:rPr lang="en-IN" sz="9600" dirty="0">
                <a:solidFill>
                  <a:schemeClr val="bg1"/>
                </a:solidFill>
                <a:latin typeface="Bahnschrift Condensed" panose="020B0502040204020203" pitchFamily="34" charset="0"/>
              </a:rPr>
              <a:t>c</a:t>
            </a:r>
            <a:r>
              <a:rPr lang="en-IN" sz="9600" dirty="0" smtClean="0">
                <a:solidFill>
                  <a:schemeClr val="bg1"/>
                </a:solidFill>
                <a:latin typeface="Bahnschrift Condensed" panose="020B0502040204020203" pitchFamily="34" charset="0"/>
              </a:rPr>
              <a:t>lassify an </a:t>
            </a:r>
            <a:r>
              <a:rPr lang="en-IN" sz="9600" dirty="0" smtClean="0">
                <a:solidFill>
                  <a:schemeClr val="tx1">
                    <a:lumMod val="65000"/>
                    <a:lumOff val="35000"/>
                  </a:schemeClr>
                </a:solidFill>
                <a:latin typeface="Bahnschrift Condensed" panose="020B0502040204020203" pitchFamily="34" charset="0"/>
              </a:rPr>
              <a:t>URL is </a:t>
            </a:r>
            <a:r>
              <a:rPr lang="en-IN" sz="9600" dirty="0">
                <a:solidFill>
                  <a:schemeClr val="tx1">
                    <a:lumMod val="65000"/>
                    <a:lumOff val="35000"/>
                  </a:schemeClr>
                </a:solidFill>
                <a:latin typeface="Bahnschrift Condensed" panose="020B0502040204020203" pitchFamily="34" charset="0"/>
              </a:rPr>
              <a:t>M</a:t>
            </a:r>
            <a:r>
              <a:rPr lang="en-IN" sz="9600" dirty="0" smtClean="0">
                <a:solidFill>
                  <a:schemeClr val="tx1">
                    <a:lumMod val="65000"/>
                    <a:lumOff val="35000"/>
                  </a:schemeClr>
                </a:solidFill>
                <a:latin typeface="Bahnschrift Condensed" panose="020B0502040204020203" pitchFamily="34" charset="0"/>
              </a:rPr>
              <a:t>alicious or not……….</a:t>
            </a:r>
            <a:endParaRPr lang="en-IN" sz="9600" dirty="0">
              <a:solidFill>
                <a:schemeClr val="tx1">
                  <a:lumMod val="65000"/>
                  <a:lumOff val="35000"/>
                </a:schemeClr>
              </a:solidFill>
              <a:latin typeface="Bahnschrift Condensed" panose="020B0502040204020203" pitchFamily="34" charset="0"/>
            </a:endParaRPr>
          </a:p>
        </p:txBody>
      </p:sp>
    </p:spTree>
    <p:extLst>
      <p:ext uri="{BB962C8B-B14F-4D97-AF65-F5344CB8AC3E}">
        <p14:creationId xmlns:p14="http://schemas.microsoft.com/office/powerpoint/2010/main" val="264672199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3851" y="361406"/>
            <a:ext cx="7641772" cy="1323439"/>
          </a:xfrm>
          <a:prstGeom prst="rect">
            <a:avLst/>
          </a:prstGeom>
          <a:noFill/>
        </p:spPr>
        <p:txBody>
          <a:bodyPr wrap="square" rtlCol="0">
            <a:spAutoFit/>
          </a:bodyPr>
          <a:lstStyle/>
          <a:p>
            <a:r>
              <a:rPr lang="en-IN" sz="8000" b="1" dirty="0" smtClean="0">
                <a:solidFill>
                  <a:schemeClr val="bg1"/>
                </a:solidFill>
                <a:latin typeface="Bahnschrift Condensed" panose="020B0502040204020203" pitchFamily="34" charset="0"/>
              </a:rPr>
              <a:t>About Model Making</a:t>
            </a:r>
            <a:endParaRPr lang="en-IN" sz="8000" b="1" dirty="0">
              <a:solidFill>
                <a:schemeClr val="bg1"/>
              </a:solidFill>
              <a:latin typeface="Bahnschrift Condensed" panose="020B0502040204020203" pitchFamily="34" charset="0"/>
            </a:endParaRPr>
          </a:p>
        </p:txBody>
      </p:sp>
      <p:sp>
        <p:nvSpPr>
          <p:cNvPr id="2" name="TextBox 1"/>
          <p:cNvSpPr txBox="1"/>
          <p:nvPr/>
        </p:nvSpPr>
        <p:spPr>
          <a:xfrm>
            <a:off x="872308" y="2323737"/>
            <a:ext cx="10685417" cy="3539430"/>
          </a:xfrm>
          <a:prstGeom prst="rect">
            <a:avLst/>
          </a:prstGeom>
          <a:noFill/>
        </p:spPr>
        <p:txBody>
          <a:bodyPr wrap="square" rtlCol="0">
            <a:spAutoFit/>
          </a:bodyPr>
          <a:lstStyle/>
          <a:p>
            <a:pPr marL="285750" indent="-285750">
              <a:buFont typeface="Wingdings" panose="05000000000000000000" pitchFamily="2" charset="2"/>
              <a:buChar char="ü"/>
            </a:pPr>
            <a:r>
              <a:rPr lang="en-IN" sz="2800" dirty="0" smtClean="0">
                <a:latin typeface="Agency FB" panose="020B0503020202020204" pitchFamily="34" charset="0"/>
              </a:rPr>
              <a:t>To make the web application for detection of Malicious URL, we have used some Machine Learning Algorithms. </a:t>
            </a:r>
          </a:p>
          <a:p>
            <a:pPr marL="285750" indent="-285750">
              <a:buFont typeface="Wingdings" panose="05000000000000000000" pitchFamily="2" charset="2"/>
              <a:buChar char="ü"/>
            </a:pPr>
            <a:r>
              <a:rPr lang="en-IN" sz="2800" dirty="0" smtClean="0">
                <a:latin typeface="Agency FB" panose="020B0503020202020204" pitchFamily="34" charset="0"/>
              </a:rPr>
              <a:t>For that we need training, testing and Out-of-Time data</a:t>
            </a:r>
          </a:p>
          <a:p>
            <a:pPr marL="285750" indent="-285750">
              <a:buFont typeface="Wingdings" panose="05000000000000000000" pitchFamily="2" charset="2"/>
              <a:buChar char="ü"/>
            </a:pPr>
            <a:r>
              <a:rPr lang="en-IN" sz="2800" dirty="0" smtClean="0">
                <a:latin typeface="Agency FB" panose="020B0503020202020204" pitchFamily="34" charset="0"/>
              </a:rPr>
              <a:t>Initially we have taken one dataset containing 50 columns and 10000 observations among which there are 49 features of an URL and one column indicates the observation corresponding a particular set of features is Malicious or Not.</a:t>
            </a:r>
          </a:p>
          <a:p>
            <a:pPr marL="285750" indent="-285750">
              <a:buFont typeface="Wingdings" panose="05000000000000000000" pitchFamily="2" charset="2"/>
              <a:buChar char="ü"/>
            </a:pPr>
            <a:r>
              <a:rPr lang="en-IN" sz="2800" dirty="0" smtClean="0">
                <a:latin typeface="Agency FB" panose="020B0503020202020204" pitchFamily="34" charset="0"/>
              </a:rPr>
              <a:t>Before doing any kind of analysis for our project, first of all it was required to check which features we can extract from URLs.</a:t>
            </a:r>
          </a:p>
        </p:txBody>
      </p:sp>
    </p:spTree>
    <p:extLst>
      <p:ext uri="{BB962C8B-B14F-4D97-AF65-F5344CB8AC3E}">
        <p14:creationId xmlns:p14="http://schemas.microsoft.com/office/powerpoint/2010/main" val="7948454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76101" y="1570078"/>
            <a:ext cx="3052355" cy="1938992"/>
          </a:xfrm>
          <a:prstGeom prst="rect">
            <a:avLst/>
          </a:prstGeom>
          <a:noFill/>
        </p:spPr>
        <p:txBody>
          <a:bodyPr wrap="square" rtlCol="0">
            <a:spAutoFit/>
          </a:bodyPr>
          <a:lstStyle/>
          <a:p>
            <a:pPr marL="285750" indent="-285750">
              <a:buFont typeface="Arial" panose="020B0604020202020204" pitchFamily="34" charset="0"/>
              <a:buChar char="•"/>
            </a:pPr>
            <a:endParaRPr lang="en-IN" dirty="0" smtClean="0"/>
          </a:p>
          <a:p>
            <a:endParaRPr lang="en-IN" dirty="0" smtClean="0"/>
          </a:p>
          <a:p>
            <a:pPr marL="457200" indent="-457200">
              <a:buFont typeface="Wingdings" panose="05000000000000000000" pitchFamily="2" charset="2"/>
              <a:buChar char="ü"/>
            </a:pPr>
            <a:r>
              <a:rPr lang="en-IN" sz="2800" dirty="0" smtClean="0">
                <a:solidFill>
                  <a:schemeClr val="bg1"/>
                </a:solidFill>
              </a:rPr>
              <a:t>Random Division of Original Dataset</a:t>
            </a:r>
          </a:p>
        </p:txBody>
      </p:sp>
      <p:sp>
        <p:nvSpPr>
          <p:cNvPr id="6" name="TextBox 5"/>
          <p:cNvSpPr txBox="1"/>
          <p:nvPr/>
        </p:nvSpPr>
        <p:spPr>
          <a:xfrm>
            <a:off x="6609805" y="2072694"/>
            <a:ext cx="3608252" cy="3539430"/>
          </a:xfrm>
          <a:prstGeom prst="rect">
            <a:avLst/>
          </a:prstGeom>
          <a:noFill/>
        </p:spPr>
        <p:txBody>
          <a:bodyPr wrap="square" rtlCol="0">
            <a:spAutoFit/>
          </a:bodyPr>
          <a:lstStyle/>
          <a:p>
            <a:pPr marL="457200" indent="-457200">
              <a:buFont typeface="Wingdings" panose="05000000000000000000" pitchFamily="2" charset="2"/>
              <a:buChar char="ü"/>
            </a:pPr>
            <a:r>
              <a:rPr lang="en-IN" sz="2800" dirty="0" smtClean="0">
                <a:solidFill>
                  <a:schemeClr val="bg1"/>
                </a:solidFill>
              </a:rPr>
              <a:t>Able to extract 19 features among all features of dataset</a:t>
            </a:r>
          </a:p>
          <a:p>
            <a:endParaRPr lang="en-IN" sz="2800" dirty="0" smtClean="0"/>
          </a:p>
          <a:p>
            <a:pPr marL="457200" indent="-457200">
              <a:buFont typeface="Wingdings" panose="05000000000000000000" pitchFamily="2" charset="2"/>
              <a:buChar char="ü"/>
            </a:pPr>
            <a:r>
              <a:rPr lang="en-IN" sz="2800" dirty="0" smtClean="0"/>
              <a:t>Discard remaining features from training data which we couldn’t extract</a:t>
            </a:r>
            <a:endParaRPr lang="en-IN" sz="2800" dirty="0"/>
          </a:p>
        </p:txBody>
      </p:sp>
      <p:sp>
        <p:nvSpPr>
          <p:cNvPr id="8" name="TextBox 7"/>
          <p:cNvSpPr txBox="1"/>
          <p:nvPr/>
        </p:nvSpPr>
        <p:spPr>
          <a:xfrm>
            <a:off x="2320107" y="3509070"/>
            <a:ext cx="2600235" cy="707886"/>
          </a:xfrm>
          <a:prstGeom prst="rect">
            <a:avLst/>
          </a:prstGeom>
          <a:noFill/>
        </p:spPr>
        <p:txBody>
          <a:bodyPr wrap="square" rtlCol="0">
            <a:spAutoFit/>
          </a:bodyPr>
          <a:lstStyle/>
          <a:p>
            <a:pPr marL="285750" indent="-285750">
              <a:buFont typeface="Courier New" panose="02070309020205020404" pitchFamily="49" charset="0"/>
              <a:buChar char="o"/>
            </a:pPr>
            <a:r>
              <a:rPr lang="en-IN" sz="2000" dirty="0">
                <a:solidFill>
                  <a:schemeClr val="bg1"/>
                </a:solidFill>
              </a:rPr>
              <a:t>For Training – </a:t>
            </a:r>
            <a:r>
              <a:rPr lang="en-IN" sz="2000" dirty="0" smtClean="0">
                <a:solidFill>
                  <a:schemeClr val="bg1"/>
                </a:solidFill>
              </a:rPr>
              <a:t>8000</a:t>
            </a:r>
          </a:p>
          <a:p>
            <a:pPr marL="285750" indent="-285750">
              <a:buFont typeface="Courier New" panose="02070309020205020404" pitchFamily="49" charset="0"/>
              <a:buChar char="o"/>
            </a:pPr>
            <a:r>
              <a:rPr lang="en-IN" sz="2000" dirty="0" smtClean="0">
                <a:solidFill>
                  <a:schemeClr val="bg1"/>
                </a:solidFill>
              </a:rPr>
              <a:t>For </a:t>
            </a:r>
            <a:r>
              <a:rPr lang="en-IN" sz="2000" dirty="0">
                <a:solidFill>
                  <a:schemeClr val="bg1"/>
                </a:solidFill>
              </a:rPr>
              <a:t>Testing – </a:t>
            </a:r>
            <a:r>
              <a:rPr lang="en-IN" sz="2000" dirty="0" smtClean="0">
                <a:solidFill>
                  <a:schemeClr val="bg1"/>
                </a:solidFill>
              </a:rPr>
              <a:t>2000</a:t>
            </a:r>
            <a:endParaRPr lang="en-IN" sz="2000" dirty="0">
              <a:solidFill>
                <a:schemeClr val="bg1"/>
              </a:solidFill>
            </a:endParaRPr>
          </a:p>
        </p:txBody>
      </p:sp>
      <p:sp>
        <p:nvSpPr>
          <p:cNvPr id="9" name="TextBox 8"/>
          <p:cNvSpPr txBox="1"/>
          <p:nvPr/>
        </p:nvSpPr>
        <p:spPr>
          <a:xfrm>
            <a:off x="1476101" y="4522278"/>
            <a:ext cx="3052355" cy="1231106"/>
          </a:xfrm>
          <a:prstGeom prst="rect">
            <a:avLst/>
          </a:prstGeom>
          <a:noFill/>
        </p:spPr>
        <p:txBody>
          <a:bodyPr wrap="square" rtlCol="0">
            <a:spAutoFit/>
          </a:bodyPr>
          <a:lstStyle/>
          <a:p>
            <a:pPr marL="457200" indent="-457200">
              <a:buFont typeface="Wingdings" panose="05000000000000000000" pitchFamily="2" charset="2"/>
              <a:buChar char="ü"/>
            </a:pPr>
            <a:r>
              <a:rPr lang="en-IN" sz="2800" dirty="0"/>
              <a:t>Keep Testing Data at distance</a:t>
            </a:r>
          </a:p>
          <a:p>
            <a:endParaRPr lang="en-IN" dirty="0"/>
          </a:p>
        </p:txBody>
      </p:sp>
      <p:sp>
        <p:nvSpPr>
          <p:cNvPr id="12" name="TextBox 11"/>
          <p:cNvSpPr txBox="1"/>
          <p:nvPr/>
        </p:nvSpPr>
        <p:spPr>
          <a:xfrm>
            <a:off x="13063" y="75813"/>
            <a:ext cx="8974183" cy="1323439"/>
          </a:xfrm>
          <a:prstGeom prst="rect">
            <a:avLst/>
          </a:prstGeom>
          <a:noFill/>
        </p:spPr>
        <p:txBody>
          <a:bodyPr wrap="square" rtlCol="0">
            <a:spAutoFit/>
          </a:bodyPr>
          <a:lstStyle/>
          <a:p>
            <a:r>
              <a:rPr lang="en-IN" sz="8000" b="1" dirty="0" smtClean="0">
                <a:solidFill>
                  <a:schemeClr val="bg1"/>
                </a:solidFill>
                <a:latin typeface="Bahnschrift Condensed" panose="020B0502040204020203" pitchFamily="34" charset="0"/>
              </a:rPr>
              <a:t>Some Elementary Steps</a:t>
            </a:r>
            <a:endParaRPr lang="en-IN" sz="8000" b="1" dirty="0">
              <a:solidFill>
                <a:schemeClr val="bg1"/>
              </a:solidFill>
              <a:latin typeface="Bahnschrift Condensed" panose="020B0502040204020203" pitchFamily="34" charset="0"/>
            </a:endParaRPr>
          </a:p>
        </p:txBody>
      </p:sp>
    </p:spTree>
    <p:extLst>
      <p:ext uri="{BB962C8B-B14F-4D97-AF65-F5344CB8AC3E}">
        <p14:creationId xmlns:p14="http://schemas.microsoft.com/office/powerpoint/2010/main" val="29505277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en-IN" sz="8000" b="1" dirty="0" smtClean="0">
                <a:solidFill>
                  <a:schemeClr val="bg1"/>
                </a:solidFill>
                <a:latin typeface="Bahnschrift Condensed" panose="020B0502040204020203" pitchFamily="34" charset="0"/>
              </a:rPr>
              <a:t>About Baseline Model</a:t>
            </a:r>
            <a:endParaRPr lang="en-IN" sz="8000" b="1" dirty="0">
              <a:solidFill>
                <a:schemeClr val="bg1"/>
              </a:solidFill>
              <a:latin typeface="Bahnschrift Condensed" panose="020B0502040204020203" pitchFamily="34" charset="0"/>
            </a:endParaRPr>
          </a:p>
        </p:txBody>
      </p:sp>
      <p:sp>
        <p:nvSpPr>
          <p:cNvPr id="3" name="TextBox 2"/>
          <p:cNvSpPr txBox="1"/>
          <p:nvPr/>
        </p:nvSpPr>
        <p:spPr>
          <a:xfrm>
            <a:off x="1515290" y="1325563"/>
            <a:ext cx="7053943" cy="1200329"/>
          </a:xfrm>
          <a:prstGeom prst="rect">
            <a:avLst/>
          </a:prstGeom>
          <a:noFill/>
        </p:spPr>
        <p:txBody>
          <a:bodyPr wrap="square" rtlCol="0">
            <a:spAutoFit/>
          </a:bodyPr>
          <a:lstStyle/>
          <a:p>
            <a:pPr algn="just"/>
            <a:r>
              <a:rPr lang="en-IN" dirty="0" smtClean="0">
                <a:solidFill>
                  <a:schemeClr val="bg1"/>
                </a:solidFill>
                <a:latin typeface="Candara Light" panose="020E0502030303020204" pitchFamily="34" charset="0"/>
              </a:rPr>
              <a:t>Baseline model is a model which we can call starting point of work regarding model creation. We can get idea about how much accuracy can be gained from training and testing data before adding any new feature or performing feature selection. </a:t>
            </a:r>
            <a:endParaRPr lang="en-IN" dirty="0">
              <a:solidFill>
                <a:schemeClr val="bg1"/>
              </a:solidFill>
              <a:latin typeface="Candara Light" panose="020E0502030303020204" pitchFamily="34" charset="0"/>
            </a:endParaRPr>
          </a:p>
        </p:txBody>
      </p:sp>
      <p:sp>
        <p:nvSpPr>
          <p:cNvPr id="4" name="TextBox 3"/>
          <p:cNvSpPr txBox="1"/>
          <p:nvPr/>
        </p:nvSpPr>
        <p:spPr>
          <a:xfrm>
            <a:off x="1515290" y="2841914"/>
            <a:ext cx="8804367" cy="1938992"/>
          </a:xfrm>
          <a:prstGeom prst="rect">
            <a:avLst/>
          </a:prstGeom>
          <a:noFill/>
        </p:spPr>
        <p:txBody>
          <a:bodyPr wrap="square" rtlCol="0">
            <a:spAutoFit/>
          </a:bodyPr>
          <a:lstStyle/>
          <a:p>
            <a:pPr marL="285750" indent="-285750">
              <a:buFont typeface="Wingdings" panose="05000000000000000000" pitchFamily="2" charset="2"/>
              <a:buChar char="Ø"/>
            </a:pPr>
            <a:r>
              <a:rPr lang="en-IN" sz="3000" dirty="0" smtClean="0"/>
              <a:t>Training Accuracy (without Cross Validation) –  82%</a:t>
            </a:r>
          </a:p>
          <a:p>
            <a:pPr marL="285750" indent="-285750">
              <a:buFont typeface="Wingdings" panose="05000000000000000000" pitchFamily="2" charset="2"/>
              <a:buChar char="Ø"/>
            </a:pPr>
            <a:r>
              <a:rPr lang="en-IN" sz="3000" dirty="0"/>
              <a:t>Training Accuracy </a:t>
            </a:r>
            <a:r>
              <a:rPr lang="en-IN" sz="3000" dirty="0" smtClean="0"/>
              <a:t>(applying </a:t>
            </a:r>
            <a:r>
              <a:rPr lang="en-IN" sz="3000" dirty="0"/>
              <a:t>Cross Validation) –  82</a:t>
            </a:r>
            <a:r>
              <a:rPr lang="en-IN" sz="3000" dirty="0" smtClean="0"/>
              <a:t>%</a:t>
            </a:r>
          </a:p>
          <a:p>
            <a:pPr marL="285750" indent="-285750">
              <a:buFont typeface="Wingdings" panose="05000000000000000000" pitchFamily="2" charset="2"/>
              <a:buChar char="Ø"/>
            </a:pPr>
            <a:r>
              <a:rPr lang="en-IN" sz="3000" dirty="0" smtClean="0"/>
              <a:t>Testing Accuracy –  82%</a:t>
            </a:r>
          </a:p>
          <a:p>
            <a:pPr marL="285750" indent="-285750">
              <a:buFont typeface="Wingdings" panose="05000000000000000000" pitchFamily="2" charset="2"/>
              <a:buChar char="Ø"/>
            </a:pPr>
            <a:r>
              <a:rPr lang="en-IN" sz="3000" dirty="0" err="1" smtClean="0"/>
              <a:t>ROC_AUC_Score</a:t>
            </a:r>
            <a:r>
              <a:rPr lang="en-IN" sz="3000" dirty="0" smtClean="0"/>
              <a:t> – </a:t>
            </a:r>
            <a:r>
              <a:rPr lang="en-IN" sz="3000" dirty="0"/>
              <a:t> </a:t>
            </a:r>
            <a:r>
              <a:rPr lang="en-IN" sz="3000" dirty="0" smtClean="0"/>
              <a:t>88%</a:t>
            </a:r>
          </a:p>
        </p:txBody>
      </p:sp>
      <p:sp>
        <p:nvSpPr>
          <p:cNvPr id="5" name="TextBox 4"/>
          <p:cNvSpPr txBox="1"/>
          <p:nvPr/>
        </p:nvSpPr>
        <p:spPr>
          <a:xfrm>
            <a:off x="1515290" y="5422538"/>
            <a:ext cx="8175897" cy="707886"/>
          </a:xfrm>
          <a:prstGeom prst="rect">
            <a:avLst/>
          </a:prstGeom>
          <a:noFill/>
        </p:spPr>
        <p:txBody>
          <a:bodyPr wrap="square" rtlCol="0">
            <a:spAutoFit/>
          </a:bodyPr>
          <a:lstStyle/>
          <a:p>
            <a:r>
              <a:rPr lang="en-IN" sz="2000" b="1" i="1" dirty="0" smtClean="0">
                <a:latin typeface="Candara Light" panose="020E0502030303020204" pitchFamily="34" charset="0"/>
              </a:rPr>
              <a:t>We will try to improve model performance (Training accuracy, testing accuracy and </a:t>
            </a:r>
            <a:r>
              <a:rPr lang="en-IN" sz="2000" b="1" i="1" dirty="0" err="1" smtClean="0">
                <a:latin typeface="Candara Light" panose="020E0502030303020204" pitchFamily="34" charset="0"/>
              </a:rPr>
              <a:t>ROC_AUC_score</a:t>
            </a:r>
            <a:r>
              <a:rPr lang="en-IN" sz="2000" b="1" i="1" dirty="0" smtClean="0">
                <a:latin typeface="Candara Light" panose="020E0502030303020204" pitchFamily="34" charset="0"/>
              </a:rPr>
              <a:t>)</a:t>
            </a:r>
            <a:endParaRPr lang="en-IN" sz="2000" b="1" i="1" dirty="0">
              <a:latin typeface="Candara Light" panose="020E0502030303020204" pitchFamily="34" charset="0"/>
            </a:endParaRPr>
          </a:p>
        </p:txBody>
      </p:sp>
    </p:spTree>
    <p:extLst>
      <p:ext uri="{BB962C8B-B14F-4D97-AF65-F5344CB8AC3E}">
        <p14:creationId xmlns:p14="http://schemas.microsoft.com/office/powerpoint/2010/main" val="116432843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15151"/>
            <a:ext cx="10515600" cy="1325563"/>
          </a:xfrm>
        </p:spPr>
        <p:txBody>
          <a:bodyPr>
            <a:noAutofit/>
          </a:bodyPr>
          <a:lstStyle/>
          <a:p>
            <a:r>
              <a:rPr lang="en-IN" sz="8000" b="1" dirty="0" smtClean="0">
                <a:solidFill>
                  <a:schemeClr val="bg1"/>
                </a:solidFill>
                <a:latin typeface="Bahnschrift Condensed" panose="020B0502040204020203" pitchFamily="34" charset="0"/>
              </a:rPr>
              <a:t>How Features are Created and Selected for Final Model</a:t>
            </a:r>
            <a:endParaRPr lang="en-IN" sz="8000" b="1" dirty="0">
              <a:solidFill>
                <a:schemeClr val="bg1"/>
              </a:solidFill>
              <a:latin typeface="Bahnschrift Condensed" panose="020B0502040204020203" pitchFamily="34" charset="0"/>
            </a:endParaRPr>
          </a:p>
        </p:txBody>
      </p:sp>
      <p:sp>
        <p:nvSpPr>
          <p:cNvPr id="3" name="TextBox 2"/>
          <p:cNvSpPr txBox="1"/>
          <p:nvPr/>
        </p:nvSpPr>
        <p:spPr>
          <a:xfrm>
            <a:off x="966651" y="2115630"/>
            <a:ext cx="9183189" cy="2923877"/>
          </a:xfrm>
          <a:prstGeom prst="rect">
            <a:avLst/>
          </a:prstGeom>
          <a:noFill/>
        </p:spPr>
        <p:txBody>
          <a:bodyPr wrap="square" rtlCol="0">
            <a:spAutoFit/>
          </a:bodyPr>
          <a:lstStyle/>
          <a:p>
            <a:r>
              <a:rPr lang="en-IN" sz="4000" b="1" dirty="0" smtClean="0">
                <a:latin typeface="Agency FB" panose="020B0503020202020204" pitchFamily="34" charset="0"/>
              </a:rPr>
              <a:t>Created New </a:t>
            </a:r>
            <a:r>
              <a:rPr lang="en-IN" sz="4000" b="1" dirty="0">
                <a:latin typeface="Agency FB" panose="020B0503020202020204" pitchFamily="34" charset="0"/>
              </a:rPr>
              <a:t>F</a:t>
            </a:r>
            <a:r>
              <a:rPr lang="en-IN" sz="4000" b="1" dirty="0" smtClean="0">
                <a:latin typeface="Agency FB" panose="020B0503020202020204" pitchFamily="34" charset="0"/>
              </a:rPr>
              <a:t>eatures by:</a:t>
            </a:r>
          </a:p>
          <a:p>
            <a:endParaRPr lang="en-IN" dirty="0" smtClean="0"/>
          </a:p>
          <a:p>
            <a:pPr marL="285750" indent="-285750">
              <a:buFont typeface="Wingdings" panose="05000000000000000000" pitchFamily="2" charset="2"/>
              <a:buChar char="ü"/>
            </a:pPr>
            <a:r>
              <a:rPr lang="en-IN" dirty="0" smtClean="0"/>
              <a:t>Exploratory Data Analysis – By plotting various diagrams</a:t>
            </a:r>
          </a:p>
          <a:p>
            <a:endParaRPr lang="en-IN" dirty="0" smtClean="0"/>
          </a:p>
          <a:p>
            <a:pPr marL="285750" indent="-285750">
              <a:buFont typeface="Wingdings" panose="05000000000000000000" pitchFamily="2" charset="2"/>
              <a:buChar char="ü"/>
            </a:pPr>
            <a:r>
              <a:rPr lang="en-IN" dirty="0" smtClean="0"/>
              <a:t>Weight of Evidence – Divide each feature into some pre-fixed number of bins and count percentage of malicious and benign links in each group of each feature and create new feature by putting weights according to those percentages [ln(% of benign / % of malicious )]</a:t>
            </a:r>
          </a:p>
          <a:p>
            <a:endParaRPr lang="en-IN" dirty="0" smtClean="0"/>
          </a:p>
          <a:p>
            <a:pPr marL="285750" indent="-285750">
              <a:buFont typeface="Wingdings" panose="05000000000000000000" pitchFamily="2" charset="2"/>
              <a:buChar char="ü"/>
            </a:pPr>
            <a:r>
              <a:rPr lang="en-IN" dirty="0" smtClean="0"/>
              <a:t>Isolation Forest Score – The score for each sample to be anomalous</a:t>
            </a:r>
          </a:p>
        </p:txBody>
      </p:sp>
      <p:sp>
        <p:nvSpPr>
          <p:cNvPr id="4" name="TextBox 3"/>
          <p:cNvSpPr txBox="1"/>
          <p:nvPr/>
        </p:nvSpPr>
        <p:spPr>
          <a:xfrm>
            <a:off x="966651" y="5789338"/>
            <a:ext cx="8830492" cy="646331"/>
          </a:xfrm>
          <a:prstGeom prst="rect">
            <a:avLst/>
          </a:prstGeom>
          <a:noFill/>
        </p:spPr>
        <p:txBody>
          <a:bodyPr wrap="square" rtlCol="0">
            <a:spAutoFit/>
          </a:bodyPr>
          <a:lstStyle/>
          <a:p>
            <a:pPr marL="285750" indent="-285750">
              <a:buFont typeface="Wingdings" panose="05000000000000000000" pitchFamily="2" charset="2"/>
              <a:buChar char="ü"/>
            </a:pPr>
            <a:r>
              <a:rPr lang="en-IN" dirty="0" smtClean="0"/>
              <a:t>Dropped all features which has very low variance (here around 0)</a:t>
            </a:r>
          </a:p>
          <a:p>
            <a:pPr marL="285750" indent="-285750">
              <a:buFont typeface="Wingdings" panose="05000000000000000000" pitchFamily="2" charset="2"/>
              <a:buChar char="ü"/>
            </a:pPr>
            <a:r>
              <a:rPr lang="en-IN" dirty="0" smtClean="0"/>
              <a:t>Removed 7 features with low variance</a:t>
            </a:r>
            <a:endParaRPr lang="en-IN" dirty="0"/>
          </a:p>
        </p:txBody>
      </p:sp>
      <p:sp>
        <p:nvSpPr>
          <p:cNvPr id="5" name="TextBox 4"/>
          <p:cNvSpPr txBox="1"/>
          <p:nvPr/>
        </p:nvSpPr>
        <p:spPr>
          <a:xfrm>
            <a:off x="966651" y="5081452"/>
            <a:ext cx="6048103" cy="707886"/>
          </a:xfrm>
          <a:prstGeom prst="rect">
            <a:avLst/>
          </a:prstGeom>
          <a:noFill/>
        </p:spPr>
        <p:txBody>
          <a:bodyPr wrap="square" rtlCol="0">
            <a:spAutoFit/>
          </a:bodyPr>
          <a:lstStyle/>
          <a:p>
            <a:r>
              <a:rPr lang="en-IN" sz="4000" b="1" dirty="0" smtClean="0">
                <a:latin typeface="Agency FB" panose="020B0503020202020204" pitchFamily="34" charset="0"/>
              </a:rPr>
              <a:t>Drop Constant Features:</a:t>
            </a:r>
            <a:endParaRPr lang="en-IN" sz="4000" b="1" dirty="0">
              <a:latin typeface="Agency FB" panose="020B0503020202020204" pitchFamily="34" charset="0"/>
            </a:endParaRPr>
          </a:p>
        </p:txBody>
      </p:sp>
    </p:spTree>
    <p:extLst>
      <p:ext uri="{BB962C8B-B14F-4D97-AF65-F5344CB8AC3E}">
        <p14:creationId xmlns:p14="http://schemas.microsoft.com/office/powerpoint/2010/main" val="40745928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19658" y="1254014"/>
            <a:ext cx="6286091" cy="5603986"/>
          </a:xfrm>
          <a:prstGeom prst="rect">
            <a:avLst/>
          </a:prstGeom>
        </p:spPr>
      </p:pic>
      <p:sp>
        <p:nvSpPr>
          <p:cNvPr id="4" name="TextBox 3"/>
          <p:cNvSpPr txBox="1"/>
          <p:nvPr/>
        </p:nvSpPr>
        <p:spPr>
          <a:xfrm>
            <a:off x="0" y="-174171"/>
            <a:ext cx="11956869" cy="1200329"/>
          </a:xfrm>
          <a:prstGeom prst="rect">
            <a:avLst/>
          </a:prstGeom>
          <a:noFill/>
        </p:spPr>
        <p:txBody>
          <a:bodyPr wrap="square" rtlCol="0">
            <a:spAutoFit/>
          </a:bodyPr>
          <a:lstStyle/>
          <a:p>
            <a:r>
              <a:rPr lang="en-IN" sz="7200" b="1" dirty="0" smtClean="0">
                <a:solidFill>
                  <a:schemeClr val="bg1"/>
                </a:solidFill>
                <a:latin typeface="Bahnschrift Condensed" panose="020B0502040204020203" pitchFamily="34" charset="0"/>
              </a:rPr>
              <a:t>Drop Features by Correlation Method</a:t>
            </a:r>
            <a:endParaRPr lang="en-IN" sz="7200" b="1" dirty="0">
              <a:solidFill>
                <a:schemeClr val="bg1"/>
              </a:solidFill>
              <a:latin typeface="Bahnschrift Condensed" panose="020B0502040204020203" pitchFamily="34" charset="0"/>
            </a:endParaRPr>
          </a:p>
        </p:txBody>
      </p:sp>
      <p:sp>
        <p:nvSpPr>
          <p:cNvPr id="5" name="TextBox 4"/>
          <p:cNvSpPr txBox="1"/>
          <p:nvPr/>
        </p:nvSpPr>
        <p:spPr>
          <a:xfrm>
            <a:off x="8106229" y="1274314"/>
            <a:ext cx="3737428" cy="3785652"/>
          </a:xfrm>
          <a:prstGeom prst="rect">
            <a:avLst/>
          </a:prstGeom>
          <a:noFill/>
        </p:spPr>
        <p:txBody>
          <a:bodyPr wrap="square" rtlCol="0">
            <a:spAutoFit/>
          </a:bodyPr>
          <a:lstStyle/>
          <a:p>
            <a:pPr marL="285750" indent="-285750">
              <a:buFont typeface="Wingdings" panose="05000000000000000000" pitchFamily="2" charset="2"/>
              <a:buChar char="ü"/>
            </a:pPr>
            <a:r>
              <a:rPr lang="en-IN" sz="2400" dirty="0" smtClean="0">
                <a:solidFill>
                  <a:schemeClr val="bg1"/>
                </a:solidFill>
                <a:latin typeface="Agency FB" panose="020B0503020202020204" pitchFamily="34" charset="0"/>
              </a:rPr>
              <a:t>After dropping all low variance features we check for correlation among remaining features</a:t>
            </a:r>
          </a:p>
          <a:p>
            <a:r>
              <a:rPr lang="en-IN" sz="2400" dirty="0" smtClean="0">
                <a:latin typeface="Agency FB" panose="020B0503020202020204" pitchFamily="34" charset="0"/>
              </a:rPr>
              <a:t> </a:t>
            </a:r>
            <a:endParaRPr lang="en-IN" sz="2400" dirty="0">
              <a:latin typeface="Agency FB" panose="020B0503020202020204" pitchFamily="34" charset="0"/>
            </a:endParaRPr>
          </a:p>
          <a:p>
            <a:pPr marL="285750" indent="-285750">
              <a:buFont typeface="Wingdings" panose="05000000000000000000" pitchFamily="2" charset="2"/>
              <a:buChar char="ü"/>
            </a:pPr>
            <a:r>
              <a:rPr lang="en-IN" sz="2400" dirty="0" smtClean="0">
                <a:latin typeface="Agency FB" panose="020B0503020202020204" pitchFamily="34" charset="0"/>
              </a:rPr>
              <a:t>Clearly seen that, some features are highly correlated with others</a:t>
            </a:r>
          </a:p>
          <a:p>
            <a:endParaRPr lang="en-IN" sz="2400" dirty="0" smtClean="0">
              <a:latin typeface="Agency FB" panose="020B0503020202020204" pitchFamily="34" charset="0"/>
            </a:endParaRPr>
          </a:p>
          <a:p>
            <a:pPr marL="285750" indent="-285750">
              <a:buFont typeface="Wingdings" panose="05000000000000000000" pitchFamily="2" charset="2"/>
              <a:buChar char="ü"/>
            </a:pPr>
            <a:r>
              <a:rPr lang="en-IN" sz="2400" dirty="0" smtClean="0">
                <a:latin typeface="Agency FB" panose="020B0503020202020204" pitchFamily="34" charset="0"/>
              </a:rPr>
              <a:t>Remove one feature having &gt;95% correlation with some another feature</a:t>
            </a:r>
            <a:endParaRPr lang="en-IN" sz="2400" dirty="0">
              <a:latin typeface="Agency FB" panose="020B0503020202020204" pitchFamily="34" charset="0"/>
            </a:endParaRPr>
          </a:p>
        </p:txBody>
      </p:sp>
    </p:spTree>
    <p:extLst>
      <p:ext uri="{BB962C8B-B14F-4D97-AF65-F5344CB8AC3E}">
        <p14:creationId xmlns:p14="http://schemas.microsoft.com/office/powerpoint/2010/main" val="386277428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42151" y="1601016"/>
            <a:ext cx="8345804" cy="4857750"/>
          </a:xfrm>
          <a:prstGeom prst="rect">
            <a:avLst/>
          </a:prstGeom>
        </p:spPr>
      </p:pic>
      <p:sp>
        <p:nvSpPr>
          <p:cNvPr id="4" name="TextBox 3"/>
          <p:cNvSpPr txBox="1"/>
          <p:nvPr/>
        </p:nvSpPr>
        <p:spPr>
          <a:xfrm>
            <a:off x="0" y="0"/>
            <a:ext cx="11778343" cy="1323439"/>
          </a:xfrm>
          <a:prstGeom prst="rect">
            <a:avLst/>
          </a:prstGeom>
          <a:noFill/>
        </p:spPr>
        <p:txBody>
          <a:bodyPr wrap="square" rtlCol="0">
            <a:spAutoFit/>
          </a:bodyPr>
          <a:lstStyle/>
          <a:p>
            <a:r>
              <a:rPr lang="en-IN" sz="8000" b="1" dirty="0" smtClean="0">
                <a:solidFill>
                  <a:schemeClr val="bg1"/>
                </a:solidFill>
                <a:latin typeface="Bahnschrift Condensed" panose="020B0502040204020203" pitchFamily="34" charset="0"/>
              </a:rPr>
              <a:t>Mutual Information Method</a:t>
            </a:r>
            <a:endParaRPr lang="en-IN" sz="8000" b="1" dirty="0">
              <a:solidFill>
                <a:schemeClr val="bg1"/>
              </a:solidFill>
              <a:latin typeface="Bahnschrift Condensed" panose="020B0502040204020203" pitchFamily="34" charset="0"/>
            </a:endParaRPr>
          </a:p>
        </p:txBody>
      </p:sp>
      <p:sp>
        <p:nvSpPr>
          <p:cNvPr id="5" name="TextBox 4"/>
          <p:cNvSpPr txBox="1"/>
          <p:nvPr/>
        </p:nvSpPr>
        <p:spPr>
          <a:xfrm>
            <a:off x="8821783" y="1601016"/>
            <a:ext cx="2956560" cy="4093428"/>
          </a:xfrm>
          <a:prstGeom prst="rect">
            <a:avLst/>
          </a:prstGeom>
          <a:noFill/>
        </p:spPr>
        <p:txBody>
          <a:bodyPr wrap="square" rtlCol="0">
            <a:spAutoFit/>
          </a:bodyPr>
          <a:lstStyle/>
          <a:p>
            <a:pPr marL="285750" indent="-285750">
              <a:buFont typeface="Wingdings" panose="05000000000000000000" pitchFamily="2" charset="2"/>
              <a:buChar char="ü"/>
            </a:pPr>
            <a:r>
              <a:rPr lang="en-IN" sz="2000" dirty="0" smtClean="0">
                <a:solidFill>
                  <a:schemeClr val="bg1"/>
                </a:solidFill>
                <a:latin typeface="Agency FB" panose="020B0503020202020204" pitchFamily="34" charset="0"/>
              </a:rPr>
              <a:t>After dropping 8 features till now, we have checked Mutual Information between every Feature and Target</a:t>
            </a:r>
          </a:p>
          <a:p>
            <a:r>
              <a:rPr lang="en-IN" sz="2000" dirty="0" smtClean="0">
                <a:solidFill>
                  <a:schemeClr val="bg1"/>
                </a:solidFill>
                <a:latin typeface="Agency FB" panose="020B0503020202020204" pitchFamily="34" charset="0"/>
              </a:rPr>
              <a:t> </a:t>
            </a:r>
            <a:endParaRPr lang="en-IN" sz="2000" dirty="0">
              <a:solidFill>
                <a:schemeClr val="bg1"/>
              </a:solidFill>
              <a:latin typeface="Agency FB" panose="020B0503020202020204" pitchFamily="34" charset="0"/>
            </a:endParaRPr>
          </a:p>
          <a:p>
            <a:pPr marL="285750" indent="-285750">
              <a:buFont typeface="Wingdings" panose="05000000000000000000" pitchFamily="2" charset="2"/>
              <a:buChar char="ü"/>
            </a:pPr>
            <a:r>
              <a:rPr lang="en-IN" sz="2000" dirty="0" smtClean="0">
                <a:solidFill>
                  <a:schemeClr val="bg1"/>
                </a:solidFill>
                <a:latin typeface="Agency FB" panose="020B0503020202020204" pitchFamily="34" charset="0"/>
              </a:rPr>
              <a:t>Value is 0 if Target is independent of corresponding feature</a:t>
            </a:r>
          </a:p>
          <a:p>
            <a:endParaRPr lang="en-IN" sz="2000" dirty="0" smtClean="0">
              <a:latin typeface="Agency FB" panose="020B0503020202020204" pitchFamily="34" charset="0"/>
            </a:endParaRPr>
          </a:p>
          <a:p>
            <a:pPr marL="285750" indent="-285750">
              <a:buFont typeface="Wingdings" panose="05000000000000000000" pitchFamily="2" charset="2"/>
              <a:buChar char="ü"/>
            </a:pPr>
            <a:r>
              <a:rPr lang="en-IN" sz="2000" dirty="0" smtClean="0">
                <a:latin typeface="Agency FB" panose="020B0503020202020204" pitchFamily="34" charset="0"/>
              </a:rPr>
              <a:t>Drop all features with mutual information value 0</a:t>
            </a:r>
          </a:p>
          <a:p>
            <a:pPr marL="285750" indent="-285750">
              <a:buFont typeface="Wingdings" panose="05000000000000000000" pitchFamily="2" charset="2"/>
              <a:buChar char="ü"/>
            </a:pPr>
            <a:endParaRPr lang="en-IN" sz="2000" dirty="0" smtClean="0">
              <a:latin typeface="Agency FB" panose="020B0503020202020204" pitchFamily="34" charset="0"/>
            </a:endParaRPr>
          </a:p>
          <a:p>
            <a:pPr marL="285750" indent="-285750">
              <a:buFont typeface="Wingdings" panose="05000000000000000000" pitchFamily="2" charset="2"/>
              <a:buChar char="ü"/>
            </a:pPr>
            <a:r>
              <a:rPr lang="en-IN" sz="2000" dirty="0" smtClean="0">
                <a:latin typeface="Agency FB" panose="020B0503020202020204" pitchFamily="34" charset="0"/>
              </a:rPr>
              <a:t>Here are 3 such features</a:t>
            </a:r>
            <a:endParaRPr lang="en-IN" sz="2000" dirty="0">
              <a:latin typeface="Agency FB" panose="020B0503020202020204" pitchFamily="34" charset="0"/>
            </a:endParaRPr>
          </a:p>
        </p:txBody>
      </p:sp>
    </p:spTree>
    <p:extLst>
      <p:ext uri="{BB962C8B-B14F-4D97-AF65-F5344CB8AC3E}">
        <p14:creationId xmlns:p14="http://schemas.microsoft.com/office/powerpoint/2010/main" val="164606108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65476" y="1433751"/>
            <a:ext cx="7035210" cy="5424249"/>
          </a:xfrm>
          <a:prstGeom prst="rect">
            <a:avLst/>
          </a:prstGeom>
        </p:spPr>
      </p:pic>
      <p:sp>
        <p:nvSpPr>
          <p:cNvPr id="4" name="TextBox 3"/>
          <p:cNvSpPr txBox="1"/>
          <p:nvPr/>
        </p:nvSpPr>
        <p:spPr>
          <a:xfrm>
            <a:off x="0" y="-108765"/>
            <a:ext cx="11229838" cy="1323439"/>
          </a:xfrm>
          <a:prstGeom prst="rect">
            <a:avLst/>
          </a:prstGeom>
          <a:noFill/>
        </p:spPr>
        <p:txBody>
          <a:bodyPr wrap="square" rtlCol="0">
            <a:spAutoFit/>
          </a:bodyPr>
          <a:lstStyle/>
          <a:p>
            <a:r>
              <a:rPr lang="en-IN" sz="8000" b="1" dirty="0" err="1" smtClean="0">
                <a:solidFill>
                  <a:schemeClr val="bg1"/>
                </a:solidFill>
                <a:latin typeface="Bahnschrift Condensed" panose="020B0502040204020203" pitchFamily="34" charset="0"/>
              </a:rPr>
              <a:t>ExtraTreesClassifier</a:t>
            </a:r>
            <a:r>
              <a:rPr lang="en-IN" sz="8000" b="1" dirty="0" smtClean="0">
                <a:solidFill>
                  <a:schemeClr val="bg1"/>
                </a:solidFill>
                <a:latin typeface="Bahnschrift Condensed" panose="020B0502040204020203" pitchFamily="34" charset="0"/>
              </a:rPr>
              <a:t> Method</a:t>
            </a:r>
            <a:endParaRPr lang="en-IN" sz="8000" b="1" dirty="0">
              <a:solidFill>
                <a:schemeClr val="bg1"/>
              </a:solidFill>
              <a:latin typeface="Bahnschrift Condensed" panose="020B0502040204020203" pitchFamily="34" charset="0"/>
            </a:endParaRPr>
          </a:p>
        </p:txBody>
      </p:sp>
      <p:sp>
        <p:nvSpPr>
          <p:cNvPr id="5" name="TextBox 4"/>
          <p:cNvSpPr txBox="1"/>
          <p:nvPr/>
        </p:nvSpPr>
        <p:spPr>
          <a:xfrm>
            <a:off x="8068627" y="1433751"/>
            <a:ext cx="3161211" cy="3970318"/>
          </a:xfrm>
          <a:prstGeom prst="rect">
            <a:avLst/>
          </a:prstGeom>
          <a:noFill/>
        </p:spPr>
        <p:txBody>
          <a:bodyPr wrap="square" rtlCol="0">
            <a:spAutoFit/>
          </a:bodyPr>
          <a:lstStyle/>
          <a:p>
            <a:pPr marL="285750" indent="-285750">
              <a:buFont typeface="Wingdings" panose="05000000000000000000" pitchFamily="2" charset="2"/>
              <a:buChar char="ü"/>
            </a:pPr>
            <a:r>
              <a:rPr lang="en-IN" sz="2800" dirty="0" smtClean="0">
                <a:solidFill>
                  <a:schemeClr val="bg1"/>
                </a:solidFill>
                <a:latin typeface="Agency FB" panose="020B0503020202020204" pitchFamily="34" charset="0"/>
              </a:rPr>
              <a:t>Till now 11 features has been removed</a:t>
            </a:r>
          </a:p>
          <a:p>
            <a:endParaRPr lang="en-IN" sz="2800" dirty="0" smtClean="0">
              <a:latin typeface="Agency FB" panose="020B0503020202020204" pitchFamily="34" charset="0"/>
            </a:endParaRPr>
          </a:p>
          <a:p>
            <a:pPr marL="285750" indent="-285750">
              <a:buFont typeface="Wingdings" panose="05000000000000000000" pitchFamily="2" charset="2"/>
              <a:buChar char="ü"/>
            </a:pPr>
            <a:r>
              <a:rPr lang="en-IN" sz="2800" dirty="0" smtClean="0">
                <a:latin typeface="Agency FB" panose="020B0503020202020204" pitchFamily="34" charset="0"/>
              </a:rPr>
              <a:t>Exclude all features with feature importance &lt; 0.005</a:t>
            </a:r>
          </a:p>
          <a:p>
            <a:pPr marL="285750" indent="-285750">
              <a:buFont typeface="Wingdings" panose="05000000000000000000" pitchFamily="2" charset="2"/>
              <a:buChar char="ü"/>
            </a:pPr>
            <a:endParaRPr lang="en-IN" sz="2800" dirty="0">
              <a:latin typeface="Agency FB" panose="020B0503020202020204" pitchFamily="34" charset="0"/>
            </a:endParaRPr>
          </a:p>
          <a:p>
            <a:pPr marL="285750" indent="-285750">
              <a:buFont typeface="Wingdings" panose="05000000000000000000" pitchFamily="2" charset="2"/>
              <a:buChar char="ü"/>
            </a:pPr>
            <a:r>
              <a:rPr lang="en-IN" sz="2800" dirty="0" smtClean="0">
                <a:latin typeface="Agency FB" panose="020B0503020202020204" pitchFamily="34" charset="0"/>
              </a:rPr>
              <a:t>4 features dropped from here.</a:t>
            </a:r>
            <a:endParaRPr lang="en-IN" sz="2800" dirty="0">
              <a:latin typeface="Agency FB" panose="020B0503020202020204" pitchFamily="34" charset="0"/>
            </a:endParaRPr>
          </a:p>
        </p:txBody>
      </p:sp>
    </p:spTree>
    <p:extLst>
      <p:ext uri="{BB962C8B-B14F-4D97-AF65-F5344CB8AC3E}">
        <p14:creationId xmlns:p14="http://schemas.microsoft.com/office/powerpoint/2010/main" val="170017882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486" y="118382"/>
            <a:ext cx="10515600" cy="1325563"/>
          </a:xfrm>
        </p:spPr>
        <p:txBody>
          <a:bodyPr>
            <a:normAutofit/>
          </a:bodyPr>
          <a:lstStyle/>
          <a:p>
            <a:r>
              <a:rPr lang="en-IN" sz="8000" b="1" dirty="0" smtClean="0">
                <a:solidFill>
                  <a:schemeClr val="bg1"/>
                </a:solidFill>
                <a:latin typeface="Bahnschrift Condensed" panose="020B0502040204020203" pitchFamily="34" charset="0"/>
              </a:rPr>
              <a:t>At Last Features</a:t>
            </a:r>
            <a:endParaRPr lang="en-IN" sz="8000" b="1" dirty="0">
              <a:solidFill>
                <a:schemeClr val="bg1"/>
              </a:solidFill>
              <a:latin typeface="Bahnschrift Condensed" panose="020B0502040204020203" pitchFamily="34" charset="0"/>
            </a:endParaRPr>
          </a:p>
        </p:txBody>
      </p:sp>
      <p:sp>
        <p:nvSpPr>
          <p:cNvPr id="3" name="TextBox 2"/>
          <p:cNvSpPr txBox="1"/>
          <p:nvPr/>
        </p:nvSpPr>
        <p:spPr>
          <a:xfrm>
            <a:off x="894080" y="2631439"/>
            <a:ext cx="9966234" cy="2523768"/>
          </a:xfrm>
          <a:prstGeom prst="rect">
            <a:avLst/>
          </a:prstGeom>
          <a:noFill/>
        </p:spPr>
        <p:txBody>
          <a:bodyPr wrap="square" rtlCol="0">
            <a:spAutoFit/>
          </a:bodyPr>
          <a:lstStyle/>
          <a:p>
            <a:pPr marL="285750" indent="-285750">
              <a:buFont typeface="Wingdings" panose="05000000000000000000" pitchFamily="2" charset="2"/>
              <a:buChar char="ü"/>
            </a:pPr>
            <a:r>
              <a:rPr lang="en-IN" sz="2800" dirty="0">
                <a:solidFill>
                  <a:schemeClr val="bg1"/>
                </a:solidFill>
                <a:latin typeface="Agency FB" panose="020B0503020202020204" pitchFamily="34" charset="0"/>
              </a:rPr>
              <a:t>Initially we have 19 features. But later we created some new features, then dropped features with variance 0, features which are highly correlated with other features, features which have less importance with respect to target variable</a:t>
            </a:r>
            <a:r>
              <a:rPr lang="en-IN" sz="2800" dirty="0" smtClean="0">
                <a:solidFill>
                  <a:schemeClr val="bg1"/>
                </a:solidFill>
                <a:latin typeface="Agency FB" panose="020B0503020202020204" pitchFamily="34" charset="0"/>
              </a:rPr>
              <a:t>.</a:t>
            </a:r>
          </a:p>
          <a:p>
            <a:endParaRPr lang="en-IN" sz="2800" dirty="0">
              <a:latin typeface="Agency FB" panose="020B0503020202020204" pitchFamily="34" charset="0"/>
            </a:endParaRPr>
          </a:p>
          <a:p>
            <a:pPr marL="285750" indent="-285750">
              <a:buFont typeface="Wingdings" panose="05000000000000000000" pitchFamily="2" charset="2"/>
              <a:buChar char="ü"/>
            </a:pPr>
            <a:r>
              <a:rPr lang="en-IN" sz="2800" dirty="0">
                <a:latin typeface="Agency FB" panose="020B0503020202020204" pitchFamily="34" charset="0"/>
              </a:rPr>
              <a:t>At last we have used 29 features</a:t>
            </a:r>
          </a:p>
          <a:p>
            <a:endParaRPr lang="en-IN" dirty="0"/>
          </a:p>
        </p:txBody>
      </p:sp>
    </p:spTree>
    <p:extLst>
      <p:ext uri="{BB962C8B-B14F-4D97-AF65-F5344CB8AC3E}">
        <p14:creationId xmlns:p14="http://schemas.microsoft.com/office/powerpoint/2010/main" val="318449767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6253"/>
            <a:ext cx="7757160" cy="1323439"/>
          </a:xfrm>
          <a:prstGeom prst="rect">
            <a:avLst/>
          </a:prstGeom>
          <a:noFill/>
        </p:spPr>
        <p:txBody>
          <a:bodyPr wrap="square" rtlCol="0">
            <a:spAutoFit/>
          </a:bodyPr>
          <a:lstStyle/>
          <a:p>
            <a:r>
              <a:rPr lang="en-IN" sz="8000" b="1" dirty="0" smtClean="0">
                <a:solidFill>
                  <a:schemeClr val="bg1"/>
                </a:solidFill>
                <a:latin typeface="Bahnschrift Condensed" panose="020B0502040204020203" pitchFamily="34" charset="0"/>
              </a:rPr>
              <a:t>Our Final Features</a:t>
            </a:r>
            <a:endParaRPr lang="en-IN" sz="8000" b="1" dirty="0">
              <a:solidFill>
                <a:schemeClr val="bg1"/>
              </a:solidFill>
              <a:latin typeface="Bahnschrift Condensed" panose="020B0502040204020203" pitchFamily="34" charset="0"/>
            </a:endParaRPr>
          </a:p>
        </p:txBody>
      </p:sp>
      <p:sp>
        <p:nvSpPr>
          <p:cNvPr id="5" name="TextBox 4"/>
          <p:cNvSpPr txBox="1"/>
          <p:nvPr/>
        </p:nvSpPr>
        <p:spPr>
          <a:xfrm>
            <a:off x="2741022" y="2185196"/>
            <a:ext cx="7781835" cy="4062651"/>
          </a:xfrm>
          <a:prstGeom prst="rect">
            <a:avLst/>
          </a:prstGeom>
          <a:noFill/>
        </p:spPr>
        <p:txBody>
          <a:bodyPr wrap="square" rtlCol="0">
            <a:spAutoFit/>
          </a:bodyPr>
          <a:lstStyle/>
          <a:p>
            <a:pPr marL="285750" indent="-285750">
              <a:buFont typeface="Wingdings" panose="05000000000000000000" pitchFamily="2" charset="2"/>
              <a:buChar char="ü"/>
            </a:pPr>
            <a:r>
              <a:rPr lang="en-IN" sz="2000" dirty="0" err="1" smtClean="0">
                <a:latin typeface="Berlin Sans FB" panose="020E0602020502020306" pitchFamily="34" charset="0"/>
              </a:rPr>
              <a:t>UrlLength</a:t>
            </a:r>
            <a:r>
              <a:rPr lang="en-IN" sz="2000" dirty="0" smtClean="0">
                <a:latin typeface="Berlin Sans FB" panose="020E0602020502020306" pitchFamily="34" charset="0"/>
              </a:rPr>
              <a:t> : Length of URL</a:t>
            </a:r>
          </a:p>
          <a:p>
            <a:pPr marL="285750" indent="-285750">
              <a:buFont typeface="Wingdings" panose="05000000000000000000" pitchFamily="2" charset="2"/>
              <a:buChar char="ü"/>
            </a:pPr>
            <a:r>
              <a:rPr lang="en-IN" sz="2000" dirty="0" err="1" smtClean="0">
                <a:latin typeface="Berlin Sans FB" panose="020E0602020502020306" pitchFamily="34" charset="0"/>
              </a:rPr>
              <a:t>NumDash</a:t>
            </a:r>
            <a:r>
              <a:rPr lang="en-IN" sz="2000" dirty="0" smtClean="0">
                <a:latin typeface="Berlin Sans FB" panose="020E0602020502020306" pitchFamily="34" charset="0"/>
              </a:rPr>
              <a:t> : Number of ‘-’ in URL</a:t>
            </a:r>
          </a:p>
          <a:p>
            <a:pPr marL="285750" indent="-285750">
              <a:buFont typeface="Wingdings" panose="05000000000000000000" pitchFamily="2" charset="2"/>
              <a:buChar char="ü"/>
            </a:pPr>
            <a:r>
              <a:rPr lang="en-IN" sz="2000" dirty="0" err="1" smtClean="0">
                <a:latin typeface="Berlin Sans FB" panose="020E0602020502020306" pitchFamily="34" charset="0"/>
              </a:rPr>
              <a:t>NumDots</a:t>
            </a:r>
            <a:r>
              <a:rPr lang="en-IN" sz="2000" dirty="0" smtClean="0">
                <a:latin typeface="Berlin Sans FB" panose="020E0602020502020306" pitchFamily="34" charset="0"/>
              </a:rPr>
              <a:t> </a:t>
            </a:r>
            <a:r>
              <a:rPr lang="en-IN" sz="2000" dirty="0">
                <a:latin typeface="Berlin Sans FB" panose="020E0602020502020306" pitchFamily="34" charset="0"/>
              </a:rPr>
              <a:t>: Number of </a:t>
            </a:r>
            <a:r>
              <a:rPr lang="en-IN" sz="2000" dirty="0" smtClean="0">
                <a:latin typeface="Berlin Sans FB" panose="020E0602020502020306" pitchFamily="34" charset="0"/>
              </a:rPr>
              <a:t>‘.’ </a:t>
            </a:r>
            <a:r>
              <a:rPr lang="en-IN" sz="2000" dirty="0">
                <a:latin typeface="Berlin Sans FB" panose="020E0602020502020306" pitchFamily="34" charset="0"/>
              </a:rPr>
              <a:t>in </a:t>
            </a:r>
            <a:r>
              <a:rPr lang="en-IN" sz="2000" dirty="0" smtClean="0">
                <a:latin typeface="Berlin Sans FB" panose="020E0602020502020306" pitchFamily="34" charset="0"/>
              </a:rPr>
              <a:t>URL</a:t>
            </a:r>
          </a:p>
          <a:p>
            <a:pPr marL="285750" indent="-285750">
              <a:buFont typeface="Wingdings" panose="05000000000000000000" pitchFamily="2" charset="2"/>
              <a:buChar char="ü"/>
            </a:pPr>
            <a:r>
              <a:rPr lang="en-IN" sz="2000" dirty="0" err="1" smtClean="0">
                <a:latin typeface="Berlin Sans FB" panose="020E0602020502020306" pitchFamily="34" charset="0"/>
              </a:rPr>
              <a:t>NumUnderscore</a:t>
            </a:r>
            <a:r>
              <a:rPr lang="en-IN" sz="2000" dirty="0" smtClean="0">
                <a:latin typeface="Berlin Sans FB" panose="020E0602020502020306" pitchFamily="34" charset="0"/>
              </a:rPr>
              <a:t> </a:t>
            </a:r>
            <a:r>
              <a:rPr lang="en-IN" sz="2000" dirty="0">
                <a:latin typeface="Berlin Sans FB" panose="020E0602020502020306" pitchFamily="34" charset="0"/>
              </a:rPr>
              <a:t>: Number of </a:t>
            </a:r>
            <a:r>
              <a:rPr lang="en-IN" sz="2000" dirty="0" smtClean="0">
                <a:latin typeface="Berlin Sans FB" panose="020E0602020502020306" pitchFamily="34" charset="0"/>
              </a:rPr>
              <a:t>‘_’ </a:t>
            </a:r>
            <a:r>
              <a:rPr lang="en-IN" sz="2000" dirty="0">
                <a:latin typeface="Berlin Sans FB" panose="020E0602020502020306" pitchFamily="34" charset="0"/>
              </a:rPr>
              <a:t>in </a:t>
            </a:r>
            <a:r>
              <a:rPr lang="en-IN" sz="2000" dirty="0" smtClean="0">
                <a:latin typeface="Berlin Sans FB" panose="020E0602020502020306" pitchFamily="34" charset="0"/>
              </a:rPr>
              <a:t>URL</a:t>
            </a:r>
          </a:p>
          <a:p>
            <a:pPr marL="285750" indent="-285750">
              <a:buFont typeface="Wingdings" panose="05000000000000000000" pitchFamily="2" charset="2"/>
              <a:buChar char="ü"/>
            </a:pPr>
            <a:r>
              <a:rPr lang="en-IN" sz="2000" dirty="0" err="1" smtClean="0">
                <a:latin typeface="Berlin Sans FB" panose="020E0602020502020306" pitchFamily="34" charset="0"/>
              </a:rPr>
              <a:t>NumPercent</a:t>
            </a:r>
            <a:r>
              <a:rPr lang="en-IN" sz="2000" dirty="0" smtClean="0">
                <a:latin typeface="Berlin Sans FB" panose="020E0602020502020306" pitchFamily="34" charset="0"/>
              </a:rPr>
              <a:t> </a:t>
            </a:r>
            <a:r>
              <a:rPr lang="en-IN" sz="2000" dirty="0">
                <a:latin typeface="Berlin Sans FB" panose="020E0602020502020306" pitchFamily="34" charset="0"/>
              </a:rPr>
              <a:t>: Number of </a:t>
            </a:r>
            <a:r>
              <a:rPr lang="en-IN" sz="2000" dirty="0" smtClean="0">
                <a:latin typeface="Berlin Sans FB" panose="020E0602020502020306" pitchFamily="34" charset="0"/>
              </a:rPr>
              <a:t>‘%’ </a:t>
            </a:r>
            <a:r>
              <a:rPr lang="en-IN" sz="2000" dirty="0">
                <a:latin typeface="Berlin Sans FB" panose="020E0602020502020306" pitchFamily="34" charset="0"/>
              </a:rPr>
              <a:t>in </a:t>
            </a:r>
            <a:r>
              <a:rPr lang="en-IN" sz="2000" dirty="0" smtClean="0">
                <a:latin typeface="Berlin Sans FB" panose="020E0602020502020306" pitchFamily="34" charset="0"/>
              </a:rPr>
              <a:t>URL</a:t>
            </a:r>
          </a:p>
          <a:p>
            <a:pPr marL="285750" indent="-285750">
              <a:buFont typeface="Wingdings" panose="05000000000000000000" pitchFamily="2" charset="2"/>
              <a:buChar char="ü"/>
            </a:pPr>
            <a:r>
              <a:rPr lang="en-IN" sz="2000" dirty="0" err="1" smtClean="0">
                <a:latin typeface="Berlin Sans FB" panose="020E0602020502020306" pitchFamily="34" charset="0"/>
              </a:rPr>
              <a:t>NumAmpersand</a:t>
            </a:r>
            <a:r>
              <a:rPr lang="en-IN" sz="2000" dirty="0" smtClean="0">
                <a:latin typeface="Berlin Sans FB" panose="020E0602020502020306" pitchFamily="34" charset="0"/>
              </a:rPr>
              <a:t> </a:t>
            </a:r>
            <a:r>
              <a:rPr lang="en-IN" sz="2000" dirty="0">
                <a:latin typeface="Berlin Sans FB" panose="020E0602020502020306" pitchFamily="34" charset="0"/>
              </a:rPr>
              <a:t>: Number of </a:t>
            </a:r>
            <a:r>
              <a:rPr lang="en-IN" sz="2000" dirty="0" smtClean="0">
                <a:latin typeface="Berlin Sans FB" panose="020E0602020502020306" pitchFamily="34" charset="0"/>
              </a:rPr>
              <a:t>‘&amp;’ </a:t>
            </a:r>
            <a:r>
              <a:rPr lang="en-IN" sz="2000" dirty="0">
                <a:latin typeface="Berlin Sans FB" panose="020E0602020502020306" pitchFamily="34" charset="0"/>
              </a:rPr>
              <a:t>in </a:t>
            </a:r>
            <a:r>
              <a:rPr lang="en-IN" sz="2000" dirty="0" smtClean="0">
                <a:latin typeface="Berlin Sans FB" panose="020E0602020502020306" pitchFamily="34" charset="0"/>
              </a:rPr>
              <a:t>URL</a:t>
            </a:r>
          </a:p>
          <a:p>
            <a:pPr marL="285750" indent="-285750">
              <a:buFont typeface="Wingdings" panose="05000000000000000000" pitchFamily="2" charset="2"/>
              <a:buChar char="ü"/>
            </a:pPr>
            <a:r>
              <a:rPr lang="en-IN" sz="2000" dirty="0" err="1" smtClean="0">
                <a:latin typeface="Berlin Sans FB" panose="020E0602020502020306" pitchFamily="34" charset="0"/>
              </a:rPr>
              <a:t>NumDashInHostname</a:t>
            </a:r>
            <a:r>
              <a:rPr lang="en-IN" sz="2000" dirty="0" smtClean="0">
                <a:latin typeface="Berlin Sans FB" panose="020E0602020502020306" pitchFamily="34" charset="0"/>
              </a:rPr>
              <a:t> </a:t>
            </a:r>
            <a:r>
              <a:rPr lang="en-IN" sz="2000" dirty="0">
                <a:latin typeface="Berlin Sans FB" panose="020E0602020502020306" pitchFamily="34" charset="0"/>
              </a:rPr>
              <a:t>: Number of ‘-’ </a:t>
            </a:r>
            <a:r>
              <a:rPr lang="en-IN" sz="2000" dirty="0" smtClean="0">
                <a:latin typeface="Berlin Sans FB" panose="020E0602020502020306" pitchFamily="34" charset="0"/>
              </a:rPr>
              <a:t>in Hostname of URL</a:t>
            </a:r>
          </a:p>
          <a:p>
            <a:pPr marL="285750" indent="-285750">
              <a:buFont typeface="Wingdings" panose="05000000000000000000" pitchFamily="2" charset="2"/>
              <a:buChar char="ü"/>
            </a:pPr>
            <a:r>
              <a:rPr lang="en-IN" sz="2000" dirty="0" err="1" smtClean="0">
                <a:latin typeface="Berlin Sans FB" panose="020E0602020502020306" pitchFamily="34" charset="0"/>
              </a:rPr>
              <a:t>NumNumericChars</a:t>
            </a:r>
            <a:r>
              <a:rPr lang="en-IN" sz="2000" dirty="0" smtClean="0">
                <a:latin typeface="Berlin Sans FB" panose="020E0602020502020306" pitchFamily="34" charset="0"/>
              </a:rPr>
              <a:t> </a:t>
            </a:r>
            <a:r>
              <a:rPr lang="en-IN" sz="2000" dirty="0">
                <a:latin typeface="Berlin Sans FB" panose="020E0602020502020306" pitchFamily="34" charset="0"/>
              </a:rPr>
              <a:t>: Number of N</a:t>
            </a:r>
            <a:r>
              <a:rPr lang="en-IN" sz="2000" dirty="0" smtClean="0">
                <a:latin typeface="Berlin Sans FB" panose="020E0602020502020306" pitchFamily="34" charset="0"/>
              </a:rPr>
              <a:t>umeric Characters </a:t>
            </a:r>
            <a:r>
              <a:rPr lang="en-IN" sz="2000" dirty="0">
                <a:latin typeface="Berlin Sans FB" panose="020E0602020502020306" pitchFamily="34" charset="0"/>
              </a:rPr>
              <a:t>in </a:t>
            </a:r>
            <a:r>
              <a:rPr lang="en-IN" sz="2000" dirty="0" smtClean="0">
                <a:latin typeface="Berlin Sans FB" panose="020E0602020502020306" pitchFamily="34" charset="0"/>
              </a:rPr>
              <a:t>URL</a:t>
            </a:r>
          </a:p>
          <a:p>
            <a:pPr marL="285750" indent="-285750">
              <a:buFont typeface="Wingdings" panose="05000000000000000000" pitchFamily="2" charset="2"/>
              <a:buChar char="ü"/>
            </a:pPr>
            <a:r>
              <a:rPr lang="en-IN" sz="2000" dirty="0" err="1" smtClean="0">
                <a:latin typeface="Berlin Sans FB" panose="020E0602020502020306" pitchFamily="34" charset="0"/>
              </a:rPr>
              <a:t>IpAddress</a:t>
            </a:r>
            <a:r>
              <a:rPr lang="en-IN" sz="2000" dirty="0" smtClean="0">
                <a:latin typeface="Berlin Sans FB" panose="020E0602020502020306" pitchFamily="34" charset="0"/>
              </a:rPr>
              <a:t> </a:t>
            </a:r>
            <a:r>
              <a:rPr lang="en-IN" sz="2000" dirty="0">
                <a:latin typeface="Berlin Sans FB" panose="020E0602020502020306" pitchFamily="34" charset="0"/>
              </a:rPr>
              <a:t>: </a:t>
            </a:r>
            <a:r>
              <a:rPr lang="en-IN" sz="2000" dirty="0" smtClean="0">
                <a:latin typeface="Berlin Sans FB" panose="020E0602020502020306" pitchFamily="34" charset="0"/>
              </a:rPr>
              <a:t>IP Address is present or not in place of hostname </a:t>
            </a:r>
            <a:r>
              <a:rPr lang="en-IN" sz="2000" dirty="0">
                <a:latin typeface="Berlin Sans FB" panose="020E0602020502020306" pitchFamily="34" charset="0"/>
              </a:rPr>
              <a:t>in </a:t>
            </a:r>
            <a:r>
              <a:rPr lang="en-IN" sz="2000" dirty="0" smtClean="0">
                <a:latin typeface="Berlin Sans FB" panose="020E0602020502020306" pitchFamily="34" charset="0"/>
              </a:rPr>
              <a:t>URL</a:t>
            </a:r>
          </a:p>
          <a:p>
            <a:pPr marL="285750" indent="-285750">
              <a:buFont typeface="Wingdings" panose="05000000000000000000" pitchFamily="2" charset="2"/>
              <a:buChar char="ü"/>
            </a:pPr>
            <a:r>
              <a:rPr lang="en-IN" sz="2000" dirty="0" err="1" smtClean="0">
                <a:latin typeface="Berlin Sans FB" panose="020E0602020502020306" pitchFamily="34" charset="0"/>
              </a:rPr>
              <a:t>NumQueryComponents</a:t>
            </a:r>
            <a:r>
              <a:rPr lang="en-IN" sz="2000" dirty="0" smtClean="0">
                <a:latin typeface="Berlin Sans FB" panose="020E0602020502020306" pitchFamily="34" charset="0"/>
              </a:rPr>
              <a:t> </a:t>
            </a:r>
            <a:r>
              <a:rPr lang="en-IN" sz="2000" dirty="0">
                <a:latin typeface="Berlin Sans FB" panose="020E0602020502020306" pitchFamily="34" charset="0"/>
              </a:rPr>
              <a:t>: Number of </a:t>
            </a:r>
            <a:r>
              <a:rPr lang="en-IN" sz="2000" dirty="0" smtClean="0">
                <a:latin typeface="Berlin Sans FB" panose="020E0602020502020306" pitchFamily="34" charset="0"/>
              </a:rPr>
              <a:t>query component </a:t>
            </a:r>
            <a:r>
              <a:rPr lang="en-IN" sz="2000" dirty="0">
                <a:latin typeface="Berlin Sans FB" panose="020E0602020502020306" pitchFamily="34" charset="0"/>
              </a:rPr>
              <a:t>in </a:t>
            </a:r>
            <a:r>
              <a:rPr lang="en-IN" sz="2000" dirty="0" smtClean="0">
                <a:latin typeface="Berlin Sans FB" panose="020E0602020502020306" pitchFamily="34" charset="0"/>
              </a:rPr>
              <a:t>URL</a:t>
            </a:r>
          </a:p>
          <a:p>
            <a:pPr marL="285750" indent="-285750">
              <a:buFont typeface="Wingdings" panose="05000000000000000000" pitchFamily="2" charset="2"/>
              <a:buChar char="ü"/>
            </a:pPr>
            <a:r>
              <a:rPr lang="en-IN" sz="2000" dirty="0" err="1" smtClean="0">
                <a:latin typeface="Berlin Sans FB" panose="020E0602020502020306" pitchFamily="34" charset="0"/>
              </a:rPr>
              <a:t>HostnameLength</a:t>
            </a:r>
            <a:r>
              <a:rPr lang="en-IN" sz="2000" dirty="0" smtClean="0">
                <a:latin typeface="Berlin Sans FB" panose="020E0602020502020306" pitchFamily="34" charset="0"/>
              </a:rPr>
              <a:t> : Length of Hostname of URL</a:t>
            </a:r>
          </a:p>
          <a:p>
            <a:pPr marL="285750" indent="-285750">
              <a:buFont typeface="Wingdings" panose="05000000000000000000" pitchFamily="2" charset="2"/>
              <a:buChar char="ü"/>
            </a:pPr>
            <a:r>
              <a:rPr lang="en-IN" sz="2000" dirty="0" err="1" smtClean="0">
                <a:latin typeface="Berlin Sans FB" panose="020E0602020502020306" pitchFamily="34" charset="0"/>
              </a:rPr>
              <a:t>PathLength</a:t>
            </a:r>
            <a:r>
              <a:rPr lang="en-IN" sz="2000" dirty="0" smtClean="0">
                <a:latin typeface="Berlin Sans FB" panose="020E0602020502020306" pitchFamily="34" charset="0"/>
              </a:rPr>
              <a:t> : Length of Path of URL</a:t>
            </a:r>
          </a:p>
          <a:p>
            <a:pPr marL="285750" indent="-285750">
              <a:buFont typeface="Wingdings" panose="05000000000000000000" pitchFamily="2" charset="2"/>
              <a:buChar char="ü"/>
            </a:pPr>
            <a:r>
              <a:rPr lang="en-IN" sz="2000" dirty="0" err="1" smtClean="0">
                <a:latin typeface="Berlin Sans FB" panose="020E0602020502020306" pitchFamily="34" charset="0"/>
              </a:rPr>
              <a:t>QueryLength</a:t>
            </a:r>
            <a:r>
              <a:rPr lang="en-IN" sz="2000" dirty="0" smtClean="0">
                <a:latin typeface="Berlin Sans FB" panose="020E0602020502020306" pitchFamily="34" charset="0"/>
              </a:rPr>
              <a:t> </a:t>
            </a:r>
            <a:r>
              <a:rPr lang="en-IN" sz="2000" dirty="0">
                <a:latin typeface="Berlin Sans FB" panose="020E0602020502020306" pitchFamily="34" charset="0"/>
              </a:rPr>
              <a:t>: Length of </a:t>
            </a:r>
            <a:r>
              <a:rPr lang="en-IN" sz="2000" dirty="0" smtClean="0">
                <a:latin typeface="Berlin Sans FB" panose="020E0602020502020306" pitchFamily="34" charset="0"/>
              </a:rPr>
              <a:t>Query </a:t>
            </a:r>
            <a:r>
              <a:rPr lang="en-IN" sz="2000" dirty="0">
                <a:latin typeface="Berlin Sans FB" panose="020E0602020502020306" pitchFamily="34" charset="0"/>
              </a:rPr>
              <a:t>of URL</a:t>
            </a:r>
          </a:p>
        </p:txBody>
      </p:sp>
      <p:sp>
        <p:nvSpPr>
          <p:cNvPr id="6" name="TextBox 5"/>
          <p:cNvSpPr txBox="1"/>
          <p:nvPr/>
        </p:nvSpPr>
        <p:spPr>
          <a:xfrm>
            <a:off x="838198" y="1297186"/>
            <a:ext cx="9684659" cy="584775"/>
          </a:xfrm>
          <a:prstGeom prst="rect">
            <a:avLst/>
          </a:prstGeom>
          <a:noFill/>
        </p:spPr>
        <p:txBody>
          <a:bodyPr wrap="square" rtlCol="0">
            <a:spAutoFit/>
          </a:bodyPr>
          <a:lstStyle/>
          <a:p>
            <a:pPr marL="571500" indent="-571500">
              <a:buFont typeface="Wingdings" panose="05000000000000000000" pitchFamily="2" charset="2"/>
              <a:buChar char="Ø"/>
            </a:pPr>
            <a:r>
              <a:rPr lang="en-IN" sz="3200" b="1" dirty="0" smtClean="0">
                <a:solidFill>
                  <a:schemeClr val="bg1"/>
                </a:solidFill>
                <a:latin typeface="Calisto MT" panose="02040603050505030304" pitchFamily="18" charset="0"/>
              </a:rPr>
              <a:t>Already Existing Features from Original Dataset:</a:t>
            </a:r>
            <a:endParaRPr lang="en-IN" sz="3200" b="1" dirty="0">
              <a:solidFill>
                <a:schemeClr val="bg1"/>
              </a:solidFill>
              <a:latin typeface="Calisto MT" panose="02040603050505030304" pitchFamily="18" charset="0"/>
            </a:endParaRPr>
          </a:p>
        </p:txBody>
      </p:sp>
    </p:spTree>
    <p:extLst>
      <p:ext uri="{BB962C8B-B14F-4D97-AF65-F5344CB8AC3E}">
        <p14:creationId xmlns:p14="http://schemas.microsoft.com/office/powerpoint/2010/main" val="16853311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68418" y="2043450"/>
            <a:ext cx="4545873" cy="3139321"/>
          </a:xfrm>
          <a:prstGeom prst="rect">
            <a:avLst/>
          </a:prstGeom>
          <a:solidFill>
            <a:schemeClr val="accent5">
              <a:lumMod val="60000"/>
              <a:lumOff val="40000"/>
              <a:alpha val="20000"/>
            </a:schemeClr>
          </a:solidFill>
          <a:ln>
            <a:noFill/>
          </a:ln>
          <a:effectLst>
            <a:outerShdw blurRad="50800" dist="50800" dir="5400000" algn="ctr" rotWithShape="0">
              <a:srgbClr val="000000">
                <a:alpha val="12000"/>
              </a:srgbClr>
            </a:outerShdw>
            <a:reflection blurRad="6350" stA="52000" endA="300" endPos="35000" dir="5400000" sy="-100000" algn="bl" rotWithShape="0"/>
            <a:softEdge rad="317500"/>
          </a:effectLst>
          <a:scene3d>
            <a:camera prst="orthographicFront"/>
            <a:lightRig rig="threePt" dir="t"/>
          </a:scene3d>
          <a:sp3d>
            <a:bevelT w="139700" h="139700" prst="divot"/>
          </a:sp3d>
        </p:spPr>
        <p:txBody>
          <a:bodyPr wrap="square" rtlCol="0">
            <a:spAutoFit/>
          </a:bodyPr>
          <a:lstStyle/>
          <a:p>
            <a:pPr algn="just"/>
            <a:r>
              <a:rPr lang="en-IN" b="1" dirty="0" smtClean="0">
                <a:solidFill>
                  <a:schemeClr val="bg1"/>
                </a:solidFill>
              </a:rPr>
              <a:t>What is CYBERCRIME and HACKING?</a:t>
            </a:r>
          </a:p>
          <a:p>
            <a:pPr algn="just"/>
            <a:endParaRPr lang="en-IN" dirty="0" smtClean="0"/>
          </a:p>
          <a:p>
            <a:pPr algn="just"/>
            <a:r>
              <a:rPr lang="en-IN" dirty="0" smtClean="0">
                <a:solidFill>
                  <a:schemeClr val="bg1"/>
                </a:solidFill>
              </a:rPr>
              <a:t>Hacking is identifying and exploiting weaknesses in computer systems and/or computer networks. Cybercrime is committing a crime with the aid of computers and information technology infrastructure. Ethical Hacking is about improving the security of computer systems and/or computer networks. Ethical Hacking is legal.</a:t>
            </a:r>
          </a:p>
          <a:p>
            <a:endParaRPr lang="en-IN" dirty="0" smtClean="0"/>
          </a:p>
        </p:txBody>
      </p:sp>
      <p:pic>
        <p:nvPicPr>
          <p:cNvPr id="8" name="Picture 7"/>
          <p:cNvPicPr>
            <a:picLocks noChangeAspect="1"/>
          </p:cNvPicPr>
          <p:nvPr/>
        </p:nvPicPr>
        <p:blipFill>
          <a:blip r:embed="rId2">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936300" y="2103509"/>
            <a:ext cx="2817198" cy="3079262"/>
          </a:xfrm>
          <a:prstGeom prst="roundRect">
            <a:avLst>
              <a:gd name="adj" fmla="val 2465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0" name="TextBox 9"/>
          <p:cNvSpPr txBox="1"/>
          <p:nvPr/>
        </p:nvSpPr>
        <p:spPr>
          <a:xfrm>
            <a:off x="641568" y="2103509"/>
            <a:ext cx="2979812" cy="3139321"/>
          </a:xfrm>
          <a:prstGeom prst="rect">
            <a:avLst/>
          </a:prstGeom>
          <a:solidFill>
            <a:schemeClr val="accent5">
              <a:lumMod val="40000"/>
              <a:lumOff val="60000"/>
              <a:alpha val="79000"/>
            </a:schemeClr>
          </a:solidFill>
          <a:ln>
            <a:noFill/>
          </a:ln>
          <a:effectLst>
            <a:outerShdw blurRad="50800" dist="50800" dir="5400000" algn="ctr" rotWithShape="0">
              <a:srgbClr val="000000">
                <a:alpha val="12000"/>
              </a:srgbClr>
            </a:outerShdw>
            <a:reflection blurRad="6350" stA="52000" endA="300" endPos="35000" dir="5400000" sy="-100000" algn="bl" rotWithShape="0"/>
            <a:softEdge rad="317500"/>
          </a:effectLst>
          <a:scene3d>
            <a:camera prst="orthographicFront"/>
            <a:lightRig rig="threePt" dir="t"/>
          </a:scene3d>
          <a:sp3d>
            <a:bevelT w="139700" h="139700" prst="divot"/>
          </a:sp3d>
        </p:spPr>
        <p:txBody>
          <a:bodyPr wrap="square" rtlCol="0">
            <a:spAutoFit/>
          </a:bodyPr>
          <a:lstStyle/>
          <a:p>
            <a:pPr algn="just"/>
            <a:r>
              <a:rPr lang="en-IN" b="1" dirty="0" smtClean="0">
                <a:solidFill>
                  <a:schemeClr val="bg1"/>
                </a:solidFill>
              </a:rPr>
              <a:t>What is CYBERSECURITY?</a:t>
            </a:r>
          </a:p>
          <a:p>
            <a:pPr algn="just"/>
            <a:endParaRPr lang="en-IN" dirty="0" smtClean="0">
              <a:solidFill>
                <a:schemeClr val="bg1"/>
              </a:solidFill>
            </a:endParaRPr>
          </a:p>
          <a:p>
            <a:pPr algn="just"/>
            <a:r>
              <a:rPr lang="en-IN" dirty="0" smtClean="0">
                <a:solidFill>
                  <a:schemeClr val="bg1"/>
                </a:solidFill>
              </a:rPr>
              <a:t>Cyber security can be described as the collective methods, technologies, and processes to help protect the confidentiality, integrity, and availability of computer systems, networks and data, against cyber-attacks or unauthorized access.</a:t>
            </a:r>
          </a:p>
        </p:txBody>
      </p:sp>
      <p:sp>
        <p:nvSpPr>
          <p:cNvPr id="11" name="TextBox 10"/>
          <p:cNvSpPr txBox="1"/>
          <p:nvPr/>
        </p:nvSpPr>
        <p:spPr>
          <a:xfrm>
            <a:off x="267286" y="168812"/>
            <a:ext cx="8862200" cy="923330"/>
          </a:xfrm>
          <a:prstGeom prst="rect">
            <a:avLst/>
          </a:prstGeom>
          <a:noFill/>
        </p:spPr>
        <p:txBody>
          <a:bodyPr wrap="square" rtlCol="0">
            <a:spAutoFit/>
          </a:bodyPr>
          <a:lstStyle/>
          <a:p>
            <a:r>
              <a:rPr lang="en-IN" sz="2000" b="1" dirty="0" smtClean="0">
                <a:solidFill>
                  <a:schemeClr val="bg1"/>
                </a:solidFill>
                <a:latin typeface="Candara Light" panose="020E0502030303020204" pitchFamily="34" charset="0"/>
              </a:rPr>
              <a:t>Cybersecurity is about Security against Cybercrime and Illegal Hacking. Before jumping into cybersecurity, let’s see what is Hacking and Cybercrime. </a:t>
            </a:r>
          </a:p>
          <a:p>
            <a:endParaRPr lang="en-IN" sz="1400" dirty="0">
              <a:solidFill>
                <a:schemeClr val="bg1"/>
              </a:solidFill>
              <a:latin typeface="Bahnschrift Condensed" panose="020B0502040204020203" pitchFamily="34" charset="0"/>
            </a:endParaRPr>
          </a:p>
        </p:txBody>
      </p:sp>
      <p:sp>
        <p:nvSpPr>
          <p:cNvPr id="12" name="Half Frame 11"/>
          <p:cNvSpPr/>
          <p:nvPr/>
        </p:nvSpPr>
        <p:spPr>
          <a:xfrm>
            <a:off x="450166" y="1814732"/>
            <a:ext cx="309489" cy="1645920"/>
          </a:xfrm>
          <a:prstGeom prst="halfFrame">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6" name="Half Frame 15"/>
          <p:cNvSpPr/>
          <p:nvPr/>
        </p:nvSpPr>
        <p:spPr>
          <a:xfrm>
            <a:off x="450166" y="1702191"/>
            <a:ext cx="1681308" cy="341259"/>
          </a:xfrm>
          <a:prstGeom prst="halfFram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8" name="Half Frame 17"/>
          <p:cNvSpPr/>
          <p:nvPr/>
        </p:nvSpPr>
        <p:spPr>
          <a:xfrm>
            <a:off x="6893169" y="1814732"/>
            <a:ext cx="309489" cy="1798378"/>
          </a:xfrm>
          <a:prstGeom prst="halfFram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0" name="Half Frame 19"/>
          <p:cNvSpPr/>
          <p:nvPr/>
        </p:nvSpPr>
        <p:spPr>
          <a:xfrm>
            <a:off x="6893169" y="1702191"/>
            <a:ext cx="1871003" cy="341259"/>
          </a:xfrm>
          <a:prstGeom prst="halfFram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2" name="Rectangle 21"/>
          <p:cNvSpPr/>
          <p:nvPr/>
        </p:nvSpPr>
        <p:spPr>
          <a:xfrm>
            <a:off x="7068418" y="2043450"/>
            <a:ext cx="4545873" cy="457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p:cNvSpPr/>
          <p:nvPr/>
        </p:nvSpPr>
        <p:spPr>
          <a:xfrm>
            <a:off x="641568" y="2043450"/>
            <a:ext cx="2979812" cy="457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p:cNvSpPr/>
          <p:nvPr/>
        </p:nvSpPr>
        <p:spPr>
          <a:xfrm>
            <a:off x="7022699" y="2066309"/>
            <a:ext cx="45719" cy="31164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p:cNvSpPr/>
          <p:nvPr/>
        </p:nvSpPr>
        <p:spPr>
          <a:xfrm>
            <a:off x="604910" y="2066309"/>
            <a:ext cx="45719" cy="311646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p:cNvSpPr/>
          <p:nvPr/>
        </p:nvSpPr>
        <p:spPr>
          <a:xfrm flipH="1">
            <a:off x="11637149" y="2043450"/>
            <a:ext cx="45719" cy="313932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30"/>
          <p:cNvSpPr/>
          <p:nvPr/>
        </p:nvSpPr>
        <p:spPr>
          <a:xfrm>
            <a:off x="7022699" y="5182771"/>
            <a:ext cx="4660169" cy="4571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Rectangle 31"/>
          <p:cNvSpPr/>
          <p:nvPr/>
        </p:nvSpPr>
        <p:spPr>
          <a:xfrm>
            <a:off x="604910" y="5182771"/>
            <a:ext cx="3016470" cy="4571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0476727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716" y="-7040"/>
            <a:ext cx="10515600" cy="1325563"/>
          </a:xfrm>
        </p:spPr>
        <p:txBody>
          <a:bodyPr>
            <a:normAutofit/>
          </a:bodyPr>
          <a:lstStyle/>
          <a:p>
            <a:pPr marL="457200" indent="-457200">
              <a:buFont typeface="Wingdings" panose="05000000000000000000" pitchFamily="2" charset="2"/>
              <a:buChar char="Ø"/>
            </a:pPr>
            <a:r>
              <a:rPr lang="en-IN" sz="3200" b="1" dirty="0" smtClean="0">
                <a:solidFill>
                  <a:schemeClr val="bg1"/>
                </a:solidFill>
                <a:latin typeface="Calisto MT" panose="02040603050505030304" pitchFamily="18" charset="0"/>
              </a:rPr>
              <a:t>Created Features:</a:t>
            </a:r>
            <a:endParaRPr lang="en-IN" sz="3200" b="1" dirty="0">
              <a:solidFill>
                <a:schemeClr val="bg1"/>
              </a:solidFill>
              <a:latin typeface="Calisto MT" panose="02040603050505030304" pitchFamily="18" charset="0"/>
            </a:endParaRPr>
          </a:p>
        </p:txBody>
      </p:sp>
      <p:sp>
        <p:nvSpPr>
          <p:cNvPr id="3" name="TextBox 2"/>
          <p:cNvSpPr txBox="1"/>
          <p:nvPr/>
        </p:nvSpPr>
        <p:spPr>
          <a:xfrm>
            <a:off x="707051" y="4286230"/>
            <a:ext cx="3196771" cy="1477328"/>
          </a:xfrm>
          <a:prstGeom prst="rect">
            <a:avLst/>
          </a:prstGeom>
          <a:noFill/>
        </p:spPr>
        <p:txBody>
          <a:bodyPr wrap="square" rtlCol="0">
            <a:spAutoFit/>
          </a:bodyPr>
          <a:lstStyle/>
          <a:p>
            <a:r>
              <a:rPr lang="en-IN" sz="3600" dirty="0">
                <a:latin typeface="Agency FB" panose="020B0503020202020204" pitchFamily="34" charset="0"/>
              </a:rPr>
              <a:t>Using Exploratory Data Analysis</a:t>
            </a:r>
          </a:p>
          <a:p>
            <a:endParaRPr lang="en-IN" dirty="0"/>
          </a:p>
        </p:txBody>
      </p:sp>
      <p:sp>
        <p:nvSpPr>
          <p:cNvPr id="4" name="TextBox 3"/>
          <p:cNvSpPr txBox="1"/>
          <p:nvPr/>
        </p:nvSpPr>
        <p:spPr>
          <a:xfrm>
            <a:off x="4475855" y="4229348"/>
            <a:ext cx="3984172" cy="1631216"/>
          </a:xfrm>
          <a:prstGeom prst="rect">
            <a:avLst/>
          </a:prstGeom>
          <a:noFill/>
        </p:spPr>
        <p:txBody>
          <a:bodyPr wrap="square" rtlCol="0">
            <a:spAutoFit/>
          </a:bodyPr>
          <a:lstStyle/>
          <a:p>
            <a:r>
              <a:rPr lang="en-IN" sz="3600" dirty="0">
                <a:latin typeface="Agency FB" panose="020B0503020202020204" pitchFamily="34" charset="0"/>
              </a:rPr>
              <a:t>Weight of Evidence Method</a:t>
            </a:r>
          </a:p>
          <a:p>
            <a:endParaRPr lang="en-IN" sz="2800" dirty="0">
              <a:latin typeface="Agency FB" panose="020B0503020202020204" pitchFamily="34" charset="0"/>
            </a:endParaRPr>
          </a:p>
        </p:txBody>
      </p:sp>
      <p:sp>
        <p:nvSpPr>
          <p:cNvPr id="5" name="TextBox 4"/>
          <p:cNvSpPr txBox="1"/>
          <p:nvPr/>
        </p:nvSpPr>
        <p:spPr>
          <a:xfrm>
            <a:off x="9032060" y="4229348"/>
            <a:ext cx="3331028" cy="1477328"/>
          </a:xfrm>
          <a:prstGeom prst="rect">
            <a:avLst/>
          </a:prstGeom>
          <a:noFill/>
        </p:spPr>
        <p:txBody>
          <a:bodyPr wrap="square" rtlCol="0">
            <a:spAutoFit/>
          </a:bodyPr>
          <a:lstStyle/>
          <a:p>
            <a:r>
              <a:rPr lang="en-IN" sz="3600" dirty="0">
                <a:latin typeface="Agency FB" panose="020B0503020202020204" pitchFamily="34" charset="0"/>
              </a:rPr>
              <a:t>Isolation Forest Score</a:t>
            </a:r>
          </a:p>
          <a:p>
            <a:endParaRPr lang="en-IN" dirty="0"/>
          </a:p>
        </p:txBody>
      </p:sp>
      <p:sp>
        <p:nvSpPr>
          <p:cNvPr id="6" name="TextBox 5"/>
          <p:cNvSpPr txBox="1"/>
          <p:nvPr/>
        </p:nvSpPr>
        <p:spPr>
          <a:xfrm>
            <a:off x="1081339" y="1033275"/>
            <a:ext cx="2448197" cy="3154710"/>
          </a:xfrm>
          <a:prstGeom prst="rect">
            <a:avLst/>
          </a:prstGeom>
          <a:noFill/>
        </p:spPr>
        <p:txBody>
          <a:bodyPr wrap="square" rtlCol="0">
            <a:spAutoFit/>
          </a:bodyPr>
          <a:lstStyle/>
          <a:p>
            <a:r>
              <a:rPr lang="en-IN" sz="19900" dirty="0" smtClean="0">
                <a:solidFill>
                  <a:schemeClr val="bg1"/>
                </a:solidFill>
              </a:rPr>
              <a:t>4</a:t>
            </a:r>
          </a:p>
        </p:txBody>
      </p:sp>
      <p:sp>
        <p:nvSpPr>
          <p:cNvPr id="7" name="TextBox 6"/>
          <p:cNvSpPr txBox="1"/>
          <p:nvPr/>
        </p:nvSpPr>
        <p:spPr>
          <a:xfrm>
            <a:off x="4514034" y="1033275"/>
            <a:ext cx="3423920" cy="3154710"/>
          </a:xfrm>
          <a:prstGeom prst="rect">
            <a:avLst/>
          </a:prstGeom>
          <a:noFill/>
        </p:spPr>
        <p:txBody>
          <a:bodyPr wrap="square" rtlCol="0">
            <a:spAutoFit/>
          </a:bodyPr>
          <a:lstStyle/>
          <a:p>
            <a:r>
              <a:rPr lang="en-IN" sz="19900" dirty="0" smtClean="0">
                <a:solidFill>
                  <a:schemeClr val="bg1"/>
                </a:solidFill>
              </a:rPr>
              <a:t>11</a:t>
            </a:r>
          </a:p>
        </p:txBody>
      </p:sp>
      <p:sp>
        <p:nvSpPr>
          <p:cNvPr id="8" name="TextBox 7"/>
          <p:cNvSpPr txBox="1"/>
          <p:nvPr/>
        </p:nvSpPr>
        <p:spPr>
          <a:xfrm>
            <a:off x="9406346" y="967425"/>
            <a:ext cx="1998617" cy="3154710"/>
          </a:xfrm>
          <a:prstGeom prst="rect">
            <a:avLst/>
          </a:prstGeom>
          <a:noFill/>
        </p:spPr>
        <p:txBody>
          <a:bodyPr wrap="square" rtlCol="0">
            <a:spAutoFit/>
          </a:bodyPr>
          <a:lstStyle/>
          <a:p>
            <a:r>
              <a:rPr lang="en-IN" sz="19900" dirty="0" smtClean="0">
                <a:solidFill>
                  <a:schemeClr val="bg1"/>
                </a:solidFill>
              </a:rPr>
              <a:t>1</a:t>
            </a:r>
          </a:p>
        </p:txBody>
      </p:sp>
      <p:sp>
        <p:nvSpPr>
          <p:cNvPr id="9" name="TextBox 8"/>
          <p:cNvSpPr txBox="1"/>
          <p:nvPr/>
        </p:nvSpPr>
        <p:spPr>
          <a:xfrm>
            <a:off x="1622340" y="3771036"/>
            <a:ext cx="1024345" cy="400110"/>
          </a:xfrm>
          <a:prstGeom prst="rect">
            <a:avLst/>
          </a:prstGeom>
          <a:noFill/>
        </p:spPr>
        <p:txBody>
          <a:bodyPr wrap="square" rtlCol="0">
            <a:spAutoFit/>
          </a:bodyPr>
          <a:lstStyle/>
          <a:p>
            <a:r>
              <a:rPr lang="en-IN" sz="2000" dirty="0" smtClean="0"/>
              <a:t>from</a:t>
            </a:r>
            <a:endParaRPr lang="en-IN" sz="2000" dirty="0"/>
          </a:p>
        </p:txBody>
      </p:sp>
      <p:sp>
        <p:nvSpPr>
          <p:cNvPr id="10" name="TextBox 9"/>
          <p:cNvSpPr txBox="1"/>
          <p:nvPr/>
        </p:nvSpPr>
        <p:spPr>
          <a:xfrm>
            <a:off x="5443596" y="3771036"/>
            <a:ext cx="1024345" cy="400110"/>
          </a:xfrm>
          <a:prstGeom prst="rect">
            <a:avLst/>
          </a:prstGeom>
          <a:noFill/>
        </p:spPr>
        <p:txBody>
          <a:bodyPr wrap="square" rtlCol="0">
            <a:spAutoFit/>
          </a:bodyPr>
          <a:lstStyle/>
          <a:p>
            <a:r>
              <a:rPr lang="en-IN" sz="2000" dirty="0" smtClean="0"/>
              <a:t>from</a:t>
            </a:r>
            <a:endParaRPr lang="en-IN" sz="2000" dirty="0"/>
          </a:p>
        </p:txBody>
      </p:sp>
      <p:sp>
        <p:nvSpPr>
          <p:cNvPr id="11" name="TextBox 10"/>
          <p:cNvSpPr txBox="1"/>
          <p:nvPr/>
        </p:nvSpPr>
        <p:spPr>
          <a:xfrm>
            <a:off x="9893481" y="3722025"/>
            <a:ext cx="1024345" cy="400110"/>
          </a:xfrm>
          <a:prstGeom prst="rect">
            <a:avLst/>
          </a:prstGeom>
          <a:noFill/>
        </p:spPr>
        <p:txBody>
          <a:bodyPr wrap="square" rtlCol="0">
            <a:spAutoFit/>
          </a:bodyPr>
          <a:lstStyle/>
          <a:p>
            <a:r>
              <a:rPr lang="en-IN" sz="2000" dirty="0" smtClean="0"/>
              <a:t>from</a:t>
            </a:r>
            <a:endParaRPr lang="en-IN" sz="2000" dirty="0"/>
          </a:p>
        </p:txBody>
      </p:sp>
    </p:spTree>
    <p:extLst>
      <p:ext uri="{BB962C8B-B14F-4D97-AF65-F5344CB8AC3E}">
        <p14:creationId xmlns:p14="http://schemas.microsoft.com/office/powerpoint/2010/main" val="202598821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000" y="0"/>
            <a:ext cx="10515600" cy="1325563"/>
          </a:xfrm>
        </p:spPr>
        <p:txBody>
          <a:bodyPr>
            <a:normAutofit/>
          </a:bodyPr>
          <a:lstStyle/>
          <a:p>
            <a:r>
              <a:rPr lang="en-IN" sz="8000" b="1" dirty="0" smtClean="0">
                <a:solidFill>
                  <a:schemeClr val="bg1"/>
                </a:solidFill>
                <a:latin typeface="Bahnschrift Condensed" panose="020B0502040204020203" pitchFamily="34" charset="0"/>
              </a:rPr>
              <a:t>Complete Workflow is ………</a:t>
            </a:r>
            <a:endParaRPr lang="en-IN" sz="8000" b="1" dirty="0">
              <a:solidFill>
                <a:schemeClr val="bg1"/>
              </a:solidFill>
              <a:latin typeface="Bahnschrift Condensed" panose="020B0502040204020203" pitchFamily="34" charset="0"/>
            </a:endParaRPr>
          </a:p>
        </p:txBody>
      </p:sp>
      <p:sp>
        <p:nvSpPr>
          <p:cNvPr id="7" name="TextBox 6"/>
          <p:cNvSpPr txBox="1"/>
          <p:nvPr/>
        </p:nvSpPr>
        <p:spPr>
          <a:xfrm>
            <a:off x="90286" y="1452211"/>
            <a:ext cx="1319348" cy="1015663"/>
          </a:xfrm>
          <a:prstGeom prst="rect">
            <a:avLst/>
          </a:prstGeom>
          <a:noFill/>
        </p:spPr>
        <p:txBody>
          <a:bodyPr wrap="square" rtlCol="0">
            <a:spAutoFit/>
          </a:bodyPr>
          <a:lstStyle/>
          <a:p>
            <a:r>
              <a:rPr lang="en-IN" sz="2000" b="1" dirty="0">
                <a:solidFill>
                  <a:schemeClr val="bg1"/>
                </a:solidFill>
                <a:latin typeface="Candara Light" panose="020E0502030303020204" pitchFamily="34" charset="0"/>
              </a:rPr>
              <a:t>Initially we have 19 features</a:t>
            </a:r>
          </a:p>
        </p:txBody>
      </p:sp>
      <p:sp>
        <p:nvSpPr>
          <p:cNvPr id="8" name="TextBox 7"/>
          <p:cNvSpPr txBox="1"/>
          <p:nvPr/>
        </p:nvSpPr>
        <p:spPr>
          <a:xfrm>
            <a:off x="2500356" y="1452211"/>
            <a:ext cx="1397726" cy="1015663"/>
          </a:xfrm>
          <a:prstGeom prst="rect">
            <a:avLst/>
          </a:prstGeom>
          <a:noFill/>
        </p:spPr>
        <p:txBody>
          <a:bodyPr wrap="square" rtlCol="0">
            <a:spAutoFit/>
          </a:bodyPr>
          <a:lstStyle/>
          <a:p>
            <a:r>
              <a:rPr lang="en-IN" sz="2000" b="1" dirty="0" smtClean="0">
                <a:solidFill>
                  <a:schemeClr val="bg1"/>
                </a:solidFill>
                <a:latin typeface="Candara Light" panose="020E0502030303020204" pitchFamily="34" charset="0"/>
              </a:rPr>
              <a:t>Fit our baseline model </a:t>
            </a:r>
            <a:endParaRPr lang="en-IN" sz="2000" b="1" dirty="0">
              <a:solidFill>
                <a:schemeClr val="bg1"/>
              </a:solidFill>
              <a:latin typeface="Candara Light" panose="020E0502030303020204" pitchFamily="34" charset="0"/>
            </a:endParaRPr>
          </a:p>
        </p:txBody>
      </p:sp>
      <p:sp>
        <p:nvSpPr>
          <p:cNvPr id="9" name="TextBox 8"/>
          <p:cNvSpPr txBox="1"/>
          <p:nvPr/>
        </p:nvSpPr>
        <p:spPr>
          <a:xfrm>
            <a:off x="2500356" y="3156524"/>
            <a:ext cx="1188719" cy="1323439"/>
          </a:xfrm>
          <a:prstGeom prst="rect">
            <a:avLst/>
          </a:prstGeom>
          <a:noFill/>
        </p:spPr>
        <p:txBody>
          <a:bodyPr wrap="square" rtlCol="0">
            <a:spAutoFit/>
          </a:bodyPr>
          <a:lstStyle/>
          <a:p>
            <a:r>
              <a:rPr lang="en-IN" sz="2000" b="1" dirty="0" smtClean="0">
                <a:latin typeface="Candara Light" panose="020E0502030303020204" pitchFamily="34" charset="0"/>
              </a:rPr>
              <a:t>Created </a:t>
            </a:r>
            <a:r>
              <a:rPr lang="en-IN" sz="2000" b="1" dirty="0">
                <a:latin typeface="Candara Light" panose="020E0502030303020204" pitchFamily="34" charset="0"/>
              </a:rPr>
              <a:t>some new features</a:t>
            </a:r>
          </a:p>
        </p:txBody>
      </p:sp>
      <p:sp>
        <p:nvSpPr>
          <p:cNvPr id="10" name="TextBox 9"/>
          <p:cNvSpPr txBox="1"/>
          <p:nvPr/>
        </p:nvSpPr>
        <p:spPr>
          <a:xfrm>
            <a:off x="4662168" y="3172528"/>
            <a:ext cx="1711234" cy="1015663"/>
          </a:xfrm>
          <a:prstGeom prst="rect">
            <a:avLst/>
          </a:prstGeom>
          <a:noFill/>
        </p:spPr>
        <p:txBody>
          <a:bodyPr wrap="square" rtlCol="0">
            <a:spAutoFit/>
          </a:bodyPr>
          <a:lstStyle/>
          <a:p>
            <a:r>
              <a:rPr lang="en-IN" sz="2000" b="1" dirty="0" smtClean="0">
                <a:latin typeface="Candara Light" panose="020E0502030303020204" pitchFamily="34" charset="0"/>
              </a:rPr>
              <a:t>Dropped unnecessary features</a:t>
            </a:r>
            <a:endParaRPr lang="en-IN" sz="2000" b="1" dirty="0">
              <a:latin typeface="Candara Light" panose="020E0502030303020204" pitchFamily="34" charset="0"/>
            </a:endParaRPr>
          </a:p>
        </p:txBody>
      </p:sp>
      <p:sp>
        <p:nvSpPr>
          <p:cNvPr id="11" name="TextBox 10"/>
          <p:cNvSpPr txBox="1"/>
          <p:nvPr/>
        </p:nvSpPr>
        <p:spPr>
          <a:xfrm>
            <a:off x="10323055" y="5083314"/>
            <a:ext cx="1053011" cy="707886"/>
          </a:xfrm>
          <a:prstGeom prst="rect">
            <a:avLst/>
          </a:prstGeom>
          <a:noFill/>
        </p:spPr>
        <p:txBody>
          <a:bodyPr wrap="square" rtlCol="0">
            <a:spAutoFit/>
          </a:bodyPr>
          <a:lstStyle/>
          <a:p>
            <a:r>
              <a:rPr lang="en-IN" sz="2000" b="1" dirty="0" smtClean="0">
                <a:latin typeface="Candara Light" panose="020E0502030303020204" pitchFamily="34" charset="0"/>
              </a:rPr>
              <a:t>Fit final model</a:t>
            </a:r>
            <a:endParaRPr lang="en-IN" sz="2000" b="1" dirty="0">
              <a:latin typeface="Candara Light" panose="020E0502030303020204" pitchFamily="34" charset="0"/>
            </a:endParaRPr>
          </a:p>
        </p:txBody>
      </p:sp>
      <p:sp>
        <p:nvSpPr>
          <p:cNvPr id="12" name="TextBox 11"/>
          <p:cNvSpPr txBox="1"/>
          <p:nvPr/>
        </p:nvSpPr>
        <p:spPr>
          <a:xfrm>
            <a:off x="6982094" y="4853709"/>
            <a:ext cx="2118363" cy="1323439"/>
          </a:xfrm>
          <a:prstGeom prst="rect">
            <a:avLst/>
          </a:prstGeom>
          <a:noFill/>
        </p:spPr>
        <p:txBody>
          <a:bodyPr wrap="square" rtlCol="0">
            <a:spAutoFit/>
          </a:bodyPr>
          <a:lstStyle/>
          <a:p>
            <a:r>
              <a:rPr lang="en-IN" sz="2000" b="1" dirty="0" smtClean="0">
                <a:latin typeface="Candara Light" panose="020E0502030303020204" pitchFamily="34" charset="0"/>
              </a:rPr>
              <a:t>Tuned </a:t>
            </a:r>
            <a:r>
              <a:rPr lang="en-IN" sz="2000" b="1" dirty="0" err="1" smtClean="0">
                <a:latin typeface="Candara Light" panose="020E0502030303020204" pitchFamily="34" charset="0"/>
              </a:rPr>
              <a:t>hyperparameters</a:t>
            </a:r>
            <a:r>
              <a:rPr lang="en-IN" sz="2000" b="1" dirty="0" smtClean="0">
                <a:latin typeface="Candara Light" panose="020E0502030303020204" pitchFamily="34" charset="0"/>
              </a:rPr>
              <a:t> of models where necessary</a:t>
            </a:r>
            <a:endParaRPr lang="en-IN" sz="2000" b="1" dirty="0">
              <a:latin typeface="Candara Light" panose="020E0502030303020204" pitchFamily="34" charset="0"/>
            </a:endParaRPr>
          </a:p>
        </p:txBody>
      </p:sp>
      <p:sp>
        <p:nvSpPr>
          <p:cNvPr id="13" name="TextBox 12"/>
          <p:cNvSpPr txBox="1"/>
          <p:nvPr/>
        </p:nvSpPr>
        <p:spPr>
          <a:xfrm>
            <a:off x="6982094" y="3172528"/>
            <a:ext cx="1154974" cy="1015663"/>
          </a:xfrm>
          <a:prstGeom prst="rect">
            <a:avLst/>
          </a:prstGeom>
          <a:noFill/>
        </p:spPr>
        <p:txBody>
          <a:bodyPr wrap="square" rtlCol="0">
            <a:spAutoFit/>
          </a:bodyPr>
          <a:lstStyle/>
          <a:p>
            <a:r>
              <a:rPr lang="en-IN" sz="2000" b="1" dirty="0" smtClean="0">
                <a:latin typeface="Candara Light" panose="020E0502030303020204" pitchFamily="34" charset="0"/>
              </a:rPr>
              <a:t>End with 29 features</a:t>
            </a:r>
            <a:endParaRPr lang="en-IN" sz="2000" b="1" dirty="0">
              <a:latin typeface="Candara Light" panose="020E0502030303020204" pitchFamily="34" charset="0"/>
            </a:endParaRPr>
          </a:p>
        </p:txBody>
      </p:sp>
      <p:sp>
        <p:nvSpPr>
          <p:cNvPr id="14" name="Right Arrow 13"/>
          <p:cNvSpPr/>
          <p:nvPr/>
        </p:nvSpPr>
        <p:spPr>
          <a:xfrm>
            <a:off x="1532131" y="1828132"/>
            <a:ext cx="503464" cy="275771"/>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ight Arrow 18"/>
          <p:cNvSpPr/>
          <p:nvPr/>
        </p:nvSpPr>
        <p:spPr>
          <a:xfrm>
            <a:off x="3898082" y="3542473"/>
            <a:ext cx="503464" cy="275771"/>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ight Arrow 19"/>
          <p:cNvSpPr/>
          <p:nvPr/>
        </p:nvSpPr>
        <p:spPr>
          <a:xfrm>
            <a:off x="6300150" y="3542473"/>
            <a:ext cx="503464" cy="275771"/>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ight Arrow 20"/>
          <p:cNvSpPr/>
          <p:nvPr/>
        </p:nvSpPr>
        <p:spPr>
          <a:xfrm>
            <a:off x="9460024" y="5299371"/>
            <a:ext cx="503464" cy="275771"/>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Down Arrow 21"/>
          <p:cNvSpPr/>
          <p:nvPr/>
        </p:nvSpPr>
        <p:spPr>
          <a:xfrm>
            <a:off x="2725475" y="2494550"/>
            <a:ext cx="369240" cy="595086"/>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Down Arrow 22"/>
          <p:cNvSpPr/>
          <p:nvPr/>
        </p:nvSpPr>
        <p:spPr>
          <a:xfrm>
            <a:off x="7313094" y="4223407"/>
            <a:ext cx="369240" cy="595086"/>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4447863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629" y="365125"/>
            <a:ext cx="11901713" cy="1325563"/>
          </a:xfrm>
        </p:spPr>
        <p:txBody>
          <a:bodyPr>
            <a:noAutofit/>
          </a:bodyPr>
          <a:lstStyle/>
          <a:p>
            <a:r>
              <a:rPr lang="en-IN" sz="6000" b="1" dirty="0" smtClean="0">
                <a:solidFill>
                  <a:schemeClr val="bg1"/>
                </a:solidFill>
                <a:latin typeface="Bahnschrift Condensed" panose="020B0502040204020203" pitchFamily="34" charset="0"/>
              </a:rPr>
              <a:t>Training and Testing Accuracy of Final Model</a:t>
            </a:r>
            <a:endParaRPr lang="en-IN" sz="6000" b="1" dirty="0">
              <a:solidFill>
                <a:schemeClr val="bg1"/>
              </a:solidFill>
              <a:latin typeface="Bahnschrift Condensed" panose="020B0502040204020203" pitchFamily="34" charset="0"/>
            </a:endParaRPr>
          </a:p>
        </p:txBody>
      </p:sp>
      <p:sp>
        <p:nvSpPr>
          <p:cNvPr id="5" name="TextBox 4"/>
          <p:cNvSpPr txBox="1"/>
          <p:nvPr/>
        </p:nvSpPr>
        <p:spPr>
          <a:xfrm>
            <a:off x="409303" y="3909579"/>
            <a:ext cx="2050869" cy="707886"/>
          </a:xfrm>
          <a:prstGeom prst="rect">
            <a:avLst/>
          </a:prstGeom>
          <a:noFill/>
        </p:spPr>
        <p:txBody>
          <a:bodyPr wrap="square" rtlCol="0">
            <a:spAutoFit/>
          </a:bodyPr>
          <a:lstStyle/>
          <a:p>
            <a:r>
              <a:rPr lang="en-IN" sz="2000" b="1" dirty="0" smtClean="0">
                <a:latin typeface="Agency FB" panose="020B0503020202020204" pitchFamily="34" charset="0"/>
              </a:rPr>
              <a:t>Training accuracy on overall training data </a:t>
            </a:r>
            <a:endParaRPr lang="en-IN" sz="2000" b="1" dirty="0">
              <a:latin typeface="Agency FB" panose="020B0503020202020204" pitchFamily="34" charset="0"/>
            </a:endParaRPr>
          </a:p>
        </p:txBody>
      </p:sp>
      <p:sp>
        <p:nvSpPr>
          <p:cNvPr id="6" name="TextBox 5"/>
          <p:cNvSpPr txBox="1"/>
          <p:nvPr/>
        </p:nvSpPr>
        <p:spPr>
          <a:xfrm>
            <a:off x="3154043" y="3906679"/>
            <a:ext cx="3108960" cy="2554545"/>
          </a:xfrm>
          <a:prstGeom prst="rect">
            <a:avLst/>
          </a:prstGeom>
          <a:noFill/>
        </p:spPr>
        <p:txBody>
          <a:bodyPr wrap="square" rtlCol="0">
            <a:spAutoFit/>
          </a:bodyPr>
          <a:lstStyle/>
          <a:p>
            <a:r>
              <a:rPr lang="en-IN" sz="2000" b="1" dirty="0" smtClean="0">
                <a:latin typeface="Agency FB" panose="020B0503020202020204" pitchFamily="34" charset="0"/>
              </a:rPr>
              <a:t>Training accuracy after performing cross validation over training data. This can be considered actual training accuracy as here we applied 5-fold cross validation and the accuracy obtained is mean accuracy of all folds.</a:t>
            </a:r>
            <a:endParaRPr lang="en-IN" sz="2000" b="1" dirty="0">
              <a:latin typeface="Agency FB" panose="020B0503020202020204" pitchFamily="34" charset="0"/>
            </a:endParaRPr>
          </a:p>
        </p:txBody>
      </p:sp>
      <p:sp>
        <p:nvSpPr>
          <p:cNvPr id="7" name="TextBox 6"/>
          <p:cNvSpPr txBox="1"/>
          <p:nvPr/>
        </p:nvSpPr>
        <p:spPr>
          <a:xfrm>
            <a:off x="6859452" y="3863412"/>
            <a:ext cx="2690948" cy="400110"/>
          </a:xfrm>
          <a:prstGeom prst="rect">
            <a:avLst/>
          </a:prstGeom>
          <a:noFill/>
        </p:spPr>
        <p:txBody>
          <a:bodyPr wrap="square" rtlCol="0">
            <a:spAutoFit/>
          </a:bodyPr>
          <a:lstStyle/>
          <a:p>
            <a:r>
              <a:rPr lang="en-IN" sz="2000" b="1" dirty="0" smtClean="0">
                <a:latin typeface="Agency FB" panose="020B0503020202020204" pitchFamily="34" charset="0"/>
              </a:rPr>
              <a:t>Test Accuracy</a:t>
            </a:r>
            <a:endParaRPr lang="en-IN" sz="2000" b="1" dirty="0">
              <a:latin typeface="Agency FB" panose="020B0503020202020204" pitchFamily="34" charset="0"/>
            </a:endParaRPr>
          </a:p>
        </p:txBody>
      </p:sp>
      <p:sp>
        <p:nvSpPr>
          <p:cNvPr id="8" name="TextBox 7"/>
          <p:cNvSpPr txBox="1"/>
          <p:nvPr/>
        </p:nvSpPr>
        <p:spPr>
          <a:xfrm>
            <a:off x="297905" y="1799883"/>
            <a:ext cx="2129246" cy="2215991"/>
          </a:xfrm>
          <a:prstGeom prst="rect">
            <a:avLst/>
          </a:prstGeom>
          <a:noFill/>
        </p:spPr>
        <p:txBody>
          <a:bodyPr wrap="square" rtlCol="0">
            <a:spAutoFit/>
          </a:bodyPr>
          <a:lstStyle/>
          <a:p>
            <a:r>
              <a:rPr lang="en-IN" sz="13800" dirty="0" smtClean="0">
                <a:solidFill>
                  <a:schemeClr val="bg1"/>
                </a:solidFill>
              </a:rPr>
              <a:t>95</a:t>
            </a:r>
            <a:endParaRPr lang="en-IN" sz="13800" dirty="0">
              <a:solidFill>
                <a:schemeClr val="bg1"/>
              </a:solidFill>
            </a:endParaRPr>
          </a:p>
        </p:txBody>
      </p:sp>
      <p:sp>
        <p:nvSpPr>
          <p:cNvPr id="9" name="TextBox 8"/>
          <p:cNvSpPr txBox="1"/>
          <p:nvPr/>
        </p:nvSpPr>
        <p:spPr>
          <a:xfrm>
            <a:off x="3272610" y="1799883"/>
            <a:ext cx="3135086" cy="2215991"/>
          </a:xfrm>
          <a:prstGeom prst="rect">
            <a:avLst/>
          </a:prstGeom>
          <a:noFill/>
        </p:spPr>
        <p:txBody>
          <a:bodyPr wrap="square" rtlCol="0">
            <a:spAutoFit/>
          </a:bodyPr>
          <a:lstStyle/>
          <a:p>
            <a:r>
              <a:rPr lang="en-IN" sz="13800" dirty="0" smtClean="0">
                <a:solidFill>
                  <a:schemeClr val="bg1"/>
                </a:solidFill>
              </a:rPr>
              <a:t>88</a:t>
            </a:r>
            <a:endParaRPr lang="en-IN" sz="13800" dirty="0">
              <a:solidFill>
                <a:schemeClr val="bg1"/>
              </a:solidFill>
            </a:endParaRPr>
          </a:p>
        </p:txBody>
      </p:sp>
      <p:sp>
        <p:nvSpPr>
          <p:cNvPr id="10" name="TextBox 9"/>
          <p:cNvSpPr txBox="1"/>
          <p:nvPr/>
        </p:nvSpPr>
        <p:spPr>
          <a:xfrm>
            <a:off x="6516008" y="1799883"/>
            <a:ext cx="2011680" cy="2215991"/>
          </a:xfrm>
          <a:prstGeom prst="rect">
            <a:avLst/>
          </a:prstGeom>
          <a:noFill/>
        </p:spPr>
        <p:txBody>
          <a:bodyPr wrap="square" rtlCol="0">
            <a:spAutoFit/>
          </a:bodyPr>
          <a:lstStyle/>
          <a:p>
            <a:r>
              <a:rPr lang="en-IN" sz="13800" dirty="0" smtClean="0">
                <a:solidFill>
                  <a:schemeClr val="bg1"/>
                </a:solidFill>
              </a:rPr>
              <a:t>88</a:t>
            </a:r>
            <a:endParaRPr lang="en-IN" sz="13800" dirty="0">
              <a:solidFill>
                <a:schemeClr val="bg1"/>
              </a:solidFill>
            </a:endParaRPr>
          </a:p>
        </p:txBody>
      </p:sp>
      <p:sp>
        <p:nvSpPr>
          <p:cNvPr id="11" name="TextBox 10"/>
          <p:cNvSpPr txBox="1"/>
          <p:nvPr/>
        </p:nvSpPr>
        <p:spPr>
          <a:xfrm>
            <a:off x="9435737" y="3906679"/>
            <a:ext cx="2037806" cy="400110"/>
          </a:xfrm>
          <a:prstGeom prst="rect">
            <a:avLst/>
          </a:prstGeom>
          <a:noFill/>
        </p:spPr>
        <p:txBody>
          <a:bodyPr wrap="square" rtlCol="0">
            <a:spAutoFit/>
          </a:bodyPr>
          <a:lstStyle/>
          <a:p>
            <a:r>
              <a:rPr lang="en-IN" sz="2000" b="1" dirty="0" err="1" smtClean="0">
                <a:latin typeface="Agency FB" panose="020B0503020202020204" pitchFamily="34" charset="0"/>
              </a:rPr>
              <a:t>ROC_AUC_Score</a:t>
            </a:r>
            <a:endParaRPr lang="en-IN" sz="2000" b="1" dirty="0">
              <a:latin typeface="Agency FB" panose="020B0503020202020204" pitchFamily="34" charset="0"/>
            </a:endParaRPr>
          </a:p>
        </p:txBody>
      </p:sp>
      <p:sp>
        <p:nvSpPr>
          <p:cNvPr id="12" name="TextBox 11"/>
          <p:cNvSpPr txBox="1"/>
          <p:nvPr/>
        </p:nvSpPr>
        <p:spPr>
          <a:xfrm>
            <a:off x="9254580" y="1799882"/>
            <a:ext cx="2165531" cy="2215991"/>
          </a:xfrm>
          <a:prstGeom prst="rect">
            <a:avLst/>
          </a:prstGeom>
          <a:noFill/>
        </p:spPr>
        <p:txBody>
          <a:bodyPr wrap="square" rtlCol="0">
            <a:spAutoFit/>
          </a:bodyPr>
          <a:lstStyle/>
          <a:p>
            <a:r>
              <a:rPr lang="en-IN" sz="13800" dirty="0" smtClean="0">
                <a:solidFill>
                  <a:schemeClr val="bg1"/>
                </a:solidFill>
              </a:rPr>
              <a:t>96</a:t>
            </a:r>
            <a:endParaRPr lang="en-IN" sz="13800" dirty="0">
              <a:solidFill>
                <a:schemeClr val="bg1"/>
              </a:solidFill>
            </a:endParaRPr>
          </a:p>
        </p:txBody>
      </p:sp>
      <p:sp>
        <p:nvSpPr>
          <p:cNvPr id="13" name="TextBox 12"/>
          <p:cNvSpPr txBox="1"/>
          <p:nvPr/>
        </p:nvSpPr>
        <p:spPr>
          <a:xfrm>
            <a:off x="2086792" y="2977819"/>
            <a:ext cx="422366" cy="584775"/>
          </a:xfrm>
          <a:prstGeom prst="rect">
            <a:avLst/>
          </a:prstGeom>
          <a:noFill/>
        </p:spPr>
        <p:txBody>
          <a:bodyPr wrap="square" rtlCol="0">
            <a:spAutoFit/>
          </a:bodyPr>
          <a:lstStyle/>
          <a:p>
            <a:r>
              <a:rPr lang="en-IN" sz="3200" dirty="0">
                <a:solidFill>
                  <a:schemeClr val="bg1"/>
                </a:solidFill>
                <a:effectLst>
                  <a:outerShdw blurRad="38100" dist="38100" dir="2700000" algn="tl">
                    <a:srgbClr val="000000">
                      <a:alpha val="43137"/>
                    </a:srgbClr>
                  </a:outerShdw>
                </a:effectLst>
                <a:latin typeface="Bahnschrift Condensed" panose="020B0502040204020203" pitchFamily="34" charset="0"/>
              </a:rPr>
              <a:t>%</a:t>
            </a:r>
          </a:p>
        </p:txBody>
      </p:sp>
      <p:sp>
        <p:nvSpPr>
          <p:cNvPr id="14" name="TextBox 13"/>
          <p:cNvSpPr txBox="1"/>
          <p:nvPr/>
        </p:nvSpPr>
        <p:spPr>
          <a:xfrm>
            <a:off x="5075646" y="2977819"/>
            <a:ext cx="422366" cy="584775"/>
          </a:xfrm>
          <a:prstGeom prst="rect">
            <a:avLst/>
          </a:prstGeom>
          <a:noFill/>
        </p:spPr>
        <p:txBody>
          <a:bodyPr wrap="square" rtlCol="0">
            <a:spAutoFit/>
          </a:bodyPr>
          <a:lstStyle/>
          <a:p>
            <a:r>
              <a:rPr lang="en-IN" sz="3200" dirty="0">
                <a:solidFill>
                  <a:schemeClr val="bg1"/>
                </a:solidFill>
                <a:effectLst>
                  <a:outerShdw blurRad="38100" dist="38100" dir="2700000" algn="tl">
                    <a:srgbClr val="000000">
                      <a:alpha val="43137"/>
                    </a:srgbClr>
                  </a:outerShdw>
                </a:effectLst>
                <a:latin typeface="Bahnschrift Condensed" panose="020B0502040204020203" pitchFamily="34" charset="0"/>
              </a:rPr>
              <a:t>%</a:t>
            </a:r>
          </a:p>
        </p:txBody>
      </p:sp>
      <p:sp>
        <p:nvSpPr>
          <p:cNvPr id="15" name="TextBox 14"/>
          <p:cNvSpPr txBox="1"/>
          <p:nvPr/>
        </p:nvSpPr>
        <p:spPr>
          <a:xfrm>
            <a:off x="8325666" y="2977819"/>
            <a:ext cx="422366" cy="584775"/>
          </a:xfrm>
          <a:prstGeom prst="rect">
            <a:avLst/>
          </a:prstGeom>
          <a:noFill/>
        </p:spPr>
        <p:txBody>
          <a:bodyPr wrap="square" rtlCol="0">
            <a:spAutoFit/>
          </a:bodyPr>
          <a:lstStyle/>
          <a:p>
            <a:r>
              <a:rPr lang="en-IN" sz="3200" dirty="0">
                <a:solidFill>
                  <a:schemeClr val="bg1"/>
                </a:solidFill>
                <a:effectLst>
                  <a:outerShdw blurRad="38100" dist="38100" dir="2700000" algn="tl">
                    <a:srgbClr val="000000">
                      <a:alpha val="43137"/>
                    </a:srgbClr>
                  </a:outerShdw>
                </a:effectLst>
                <a:latin typeface="Bahnschrift Condensed" panose="020B0502040204020203" pitchFamily="34" charset="0"/>
              </a:rPr>
              <a:t>%</a:t>
            </a:r>
          </a:p>
        </p:txBody>
      </p:sp>
      <p:sp>
        <p:nvSpPr>
          <p:cNvPr id="16" name="TextBox 15"/>
          <p:cNvSpPr txBox="1"/>
          <p:nvPr/>
        </p:nvSpPr>
        <p:spPr>
          <a:xfrm>
            <a:off x="11051177" y="2939296"/>
            <a:ext cx="422366" cy="584775"/>
          </a:xfrm>
          <a:prstGeom prst="rect">
            <a:avLst/>
          </a:prstGeom>
          <a:noFill/>
        </p:spPr>
        <p:txBody>
          <a:bodyPr wrap="square" rtlCol="0">
            <a:spAutoFit/>
          </a:bodyPr>
          <a:lstStyle/>
          <a:p>
            <a:r>
              <a:rPr lang="en-IN" sz="3200" dirty="0">
                <a:solidFill>
                  <a:schemeClr val="bg1"/>
                </a:solidFill>
                <a:effectLst>
                  <a:outerShdw blurRad="38100" dist="38100" dir="2700000" algn="tl">
                    <a:srgbClr val="000000">
                      <a:alpha val="43137"/>
                    </a:srgbClr>
                  </a:outerShdw>
                </a:effectLst>
                <a:latin typeface="Bahnschrift Condensed" panose="020B0502040204020203" pitchFamily="34" charset="0"/>
              </a:rPr>
              <a:t>%</a:t>
            </a:r>
          </a:p>
        </p:txBody>
      </p:sp>
    </p:spTree>
    <p:extLst>
      <p:ext uri="{BB962C8B-B14F-4D97-AF65-F5344CB8AC3E}">
        <p14:creationId xmlns:p14="http://schemas.microsoft.com/office/powerpoint/2010/main" val="177687633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7160" y="0"/>
            <a:ext cx="9144000" cy="1323439"/>
          </a:xfrm>
          <a:prstGeom prst="rect">
            <a:avLst/>
          </a:prstGeom>
          <a:noFill/>
        </p:spPr>
        <p:txBody>
          <a:bodyPr wrap="square" rtlCol="0">
            <a:spAutoFit/>
          </a:bodyPr>
          <a:lstStyle/>
          <a:p>
            <a:r>
              <a:rPr lang="en-IN" sz="8000" b="1" dirty="0" smtClean="0">
                <a:solidFill>
                  <a:schemeClr val="bg1"/>
                </a:solidFill>
                <a:latin typeface="Bahnschrift Condensed" panose="020B0502040204020203" pitchFamily="34" charset="0"/>
              </a:rPr>
              <a:t>About Out-of-Time Data</a:t>
            </a:r>
            <a:endParaRPr lang="en-IN" sz="8000" b="1" dirty="0">
              <a:solidFill>
                <a:schemeClr val="bg1"/>
              </a:solidFill>
              <a:latin typeface="Bahnschrift Condensed" panose="020B0502040204020203" pitchFamily="34" charset="0"/>
            </a:endParaRPr>
          </a:p>
        </p:txBody>
      </p:sp>
      <p:sp>
        <p:nvSpPr>
          <p:cNvPr id="5" name="TextBox 4"/>
          <p:cNvSpPr txBox="1"/>
          <p:nvPr/>
        </p:nvSpPr>
        <p:spPr>
          <a:xfrm>
            <a:off x="901337" y="1850460"/>
            <a:ext cx="7615646" cy="2246769"/>
          </a:xfrm>
          <a:prstGeom prst="rect">
            <a:avLst/>
          </a:prstGeom>
          <a:noFill/>
        </p:spPr>
        <p:txBody>
          <a:bodyPr wrap="square" rtlCol="0">
            <a:spAutoFit/>
          </a:bodyPr>
          <a:lstStyle/>
          <a:p>
            <a:pPr marL="285750" indent="-285750">
              <a:buFont typeface="Wingdings" panose="05000000000000000000" pitchFamily="2" charset="2"/>
              <a:buChar char="ü"/>
            </a:pPr>
            <a:r>
              <a:rPr lang="en-IN" sz="2800" dirty="0" smtClean="0">
                <a:solidFill>
                  <a:schemeClr val="bg1"/>
                </a:solidFill>
                <a:latin typeface="Agency FB" panose="020B0503020202020204" pitchFamily="34" charset="0"/>
              </a:rPr>
              <a:t>Total number of links in Out-of-Time Dataset: 450176</a:t>
            </a:r>
          </a:p>
          <a:p>
            <a:endParaRPr lang="en-IN" sz="2800" dirty="0" smtClean="0">
              <a:solidFill>
                <a:schemeClr val="bg1"/>
              </a:solidFill>
              <a:latin typeface="Agency FB" panose="020B0503020202020204" pitchFamily="34" charset="0"/>
            </a:endParaRPr>
          </a:p>
          <a:p>
            <a:pPr marL="285750" indent="-285750">
              <a:buFont typeface="Wingdings" panose="05000000000000000000" pitchFamily="2" charset="2"/>
              <a:buChar char="ü"/>
            </a:pPr>
            <a:r>
              <a:rPr lang="en-IN" sz="2800" dirty="0" smtClean="0">
                <a:solidFill>
                  <a:schemeClr val="bg1"/>
                </a:solidFill>
                <a:latin typeface="Agency FB" panose="020B0503020202020204" pitchFamily="34" charset="0"/>
              </a:rPr>
              <a:t>Accuracy over this dataset: around 75%</a:t>
            </a:r>
          </a:p>
          <a:p>
            <a:pPr marL="285750" indent="-285750">
              <a:buFont typeface="Wingdings" panose="05000000000000000000" pitchFamily="2" charset="2"/>
              <a:buChar char="ü"/>
            </a:pPr>
            <a:endParaRPr lang="en-IN" sz="2800" dirty="0" smtClean="0">
              <a:solidFill>
                <a:schemeClr val="bg1"/>
              </a:solidFill>
              <a:latin typeface="Agency FB" panose="020B0503020202020204" pitchFamily="34" charset="0"/>
            </a:endParaRPr>
          </a:p>
          <a:p>
            <a:pPr marL="285750" indent="-285750">
              <a:buFont typeface="Wingdings" panose="05000000000000000000" pitchFamily="2" charset="2"/>
              <a:buChar char="ü"/>
            </a:pPr>
            <a:r>
              <a:rPr lang="en-IN" sz="2800" dirty="0" err="1" smtClean="0">
                <a:solidFill>
                  <a:schemeClr val="bg1"/>
                </a:solidFill>
                <a:latin typeface="Agency FB" panose="020B0503020202020204" pitchFamily="34" charset="0"/>
              </a:rPr>
              <a:t>ROC_AUC_Score</a:t>
            </a:r>
            <a:r>
              <a:rPr lang="en-IN" sz="2800" dirty="0" smtClean="0">
                <a:solidFill>
                  <a:schemeClr val="bg1"/>
                </a:solidFill>
                <a:latin typeface="Agency FB" panose="020B0503020202020204" pitchFamily="34" charset="0"/>
              </a:rPr>
              <a:t> –</a:t>
            </a:r>
            <a:r>
              <a:rPr lang="en-IN" sz="2800" dirty="0">
                <a:solidFill>
                  <a:schemeClr val="bg1"/>
                </a:solidFill>
                <a:latin typeface="Agency FB" panose="020B0503020202020204" pitchFamily="34" charset="0"/>
              </a:rPr>
              <a:t> </a:t>
            </a:r>
            <a:r>
              <a:rPr lang="en-IN" sz="2800" dirty="0" smtClean="0">
                <a:solidFill>
                  <a:schemeClr val="bg1"/>
                </a:solidFill>
                <a:latin typeface="Agency FB" panose="020B0503020202020204" pitchFamily="34" charset="0"/>
              </a:rPr>
              <a:t>75%</a:t>
            </a:r>
          </a:p>
        </p:txBody>
      </p:sp>
      <p:sp>
        <p:nvSpPr>
          <p:cNvPr id="6" name="TextBox 5"/>
          <p:cNvSpPr txBox="1"/>
          <p:nvPr/>
        </p:nvSpPr>
        <p:spPr>
          <a:xfrm>
            <a:off x="901337" y="4624251"/>
            <a:ext cx="9810206" cy="1200329"/>
          </a:xfrm>
          <a:prstGeom prst="rect">
            <a:avLst/>
          </a:prstGeom>
          <a:noFill/>
        </p:spPr>
        <p:txBody>
          <a:bodyPr wrap="square" rtlCol="0">
            <a:spAutoFit/>
          </a:bodyPr>
          <a:lstStyle/>
          <a:p>
            <a:r>
              <a:rPr lang="en-IN" sz="2400" b="1" dirty="0" smtClean="0">
                <a:latin typeface="Candara Light" panose="020E0502030303020204" pitchFamily="34" charset="0"/>
              </a:rPr>
              <a:t>Out-of-Time Data is around 56% larger than training data. With 75% accuracy, fitted model can classify 337632 URLs to its correct class among 450167 URLs, which is quite good.</a:t>
            </a:r>
            <a:endParaRPr lang="en-IN" sz="2400" b="1" dirty="0">
              <a:latin typeface="Candara Light" panose="020E0502030303020204" pitchFamily="34" charset="0"/>
            </a:endParaRPr>
          </a:p>
        </p:txBody>
      </p:sp>
    </p:spTree>
    <p:extLst>
      <p:ext uri="{BB962C8B-B14F-4D97-AF65-F5344CB8AC3E}">
        <p14:creationId xmlns:p14="http://schemas.microsoft.com/office/powerpoint/2010/main" val="389865897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3861" y="-59713"/>
            <a:ext cx="4976948" cy="1323439"/>
          </a:xfrm>
          <a:prstGeom prst="rect">
            <a:avLst/>
          </a:prstGeom>
          <a:noFill/>
        </p:spPr>
        <p:txBody>
          <a:bodyPr wrap="square" rtlCol="0">
            <a:spAutoFit/>
          </a:bodyPr>
          <a:lstStyle/>
          <a:p>
            <a:r>
              <a:rPr lang="en-IN" sz="8000" b="1" dirty="0" smtClean="0">
                <a:solidFill>
                  <a:schemeClr val="bg1"/>
                </a:solidFill>
                <a:latin typeface="Bahnschrift Condensed" panose="020B0502040204020203" pitchFamily="34" charset="0"/>
              </a:rPr>
              <a:t>Final Output</a:t>
            </a:r>
            <a:endParaRPr lang="en-IN" sz="8000" b="1" dirty="0">
              <a:solidFill>
                <a:schemeClr val="bg1"/>
              </a:solidFill>
              <a:latin typeface="Bahnschrift Condensed" panose="020B0502040204020203" pitchFamily="34" charset="0"/>
            </a:endParaRPr>
          </a:p>
        </p:txBody>
      </p:sp>
      <p:sp>
        <p:nvSpPr>
          <p:cNvPr id="3" name="TextBox 2"/>
          <p:cNvSpPr txBox="1"/>
          <p:nvPr/>
        </p:nvSpPr>
        <p:spPr>
          <a:xfrm>
            <a:off x="465745" y="1405935"/>
            <a:ext cx="10581269" cy="646331"/>
          </a:xfrm>
          <a:prstGeom prst="rect">
            <a:avLst/>
          </a:prstGeom>
          <a:noFill/>
        </p:spPr>
        <p:txBody>
          <a:bodyPr wrap="square" rtlCol="0">
            <a:spAutoFit/>
          </a:bodyPr>
          <a:lstStyle/>
          <a:p>
            <a:r>
              <a:rPr lang="en-IN" dirty="0" smtClean="0">
                <a:solidFill>
                  <a:schemeClr val="bg1"/>
                </a:solidFill>
                <a:latin typeface="Candara Light" panose="020E0502030303020204" pitchFamily="34" charset="0"/>
              </a:rPr>
              <a:t>We are hosting our web application in the </a:t>
            </a:r>
            <a:r>
              <a:rPr lang="en-IN" b="1" dirty="0" err="1">
                <a:solidFill>
                  <a:schemeClr val="bg1"/>
                </a:solidFill>
                <a:latin typeface="Candara Light" panose="020E0502030303020204" pitchFamily="34" charset="0"/>
              </a:rPr>
              <a:t>h</a:t>
            </a:r>
            <a:r>
              <a:rPr lang="en-IN" b="1" dirty="0" err="1" smtClean="0">
                <a:solidFill>
                  <a:schemeClr val="bg1"/>
                </a:solidFill>
                <a:latin typeface="Candara Light" panose="020E0502030303020204" pitchFamily="34" charset="0"/>
              </a:rPr>
              <a:t>eroku</a:t>
            </a:r>
            <a:r>
              <a:rPr lang="en-IN" b="1" dirty="0" smtClean="0">
                <a:solidFill>
                  <a:schemeClr val="bg1"/>
                </a:solidFill>
                <a:latin typeface="Candara Light" panose="020E0502030303020204" pitchFamily="34" charset="0"/>
              </a:rPr>
              <a:t> platform</a:t>
            </a:r>
            <a:r>
              <a:rPr lang="en-IN" dirty="0" smtClean="0">
                <a:solidFill>
                  <a:schemeClr val="bg1"/>
                </a:solidFill>
                <a:latin typeface="Candara Light" panose="020E0502030303020204" pitchFamily="34" charset="0"/>
              </a:rPr>
              <a:t>. We have made this application using a python library </a:t>
            </a:r>
            <a:r>
              <a:rPr lang="en-IN" b="1" dirty="0" err="1" smtClean="0">
                <a:solidFill>
                  <a:schemeClr val="bg1"/>
                </a:solidFill>
                <a:latin typeface="Candara Light" panose="020E0502030303020204" pitchFamily="34" charset="0"/>
              </a:rPr>
              <a:t>pywebio</a:t>
            </a:r>
            <a:r>
              <a:rPr lang="en-IN" dirty="0" smtClean="0">
                <a:solidFill>
                  <a:schemeClr val="bg1"/>
                </a:solidFill>
                <a:latin typeface="Candara Light" panose="020E0502030303020204" pitchFamily="34" charset="0"/>
              </a:rPr>
              <a:t> with </a:t>
            </a:r>
            <a:r>
              <a:rPr lang="en-IN" b="1" dirty="0" smtClean="0">
                <a:solidFill>
                  <a:schemeClr val="bg1"/>
                </a:solidFill>
                <a:latin typeface="Candara Light" panose="020E0502030303020204" pitchFamily="34" charset="0"/>
              </a:rPr>
              <a:t>Flask  framework</a:t>
            </a:r>
            <a:r>
              <a:rPr lang="en-IN" dirty="0" smtClean="0">
                <a:solidFill>
                  <a:schemeClr val="bg1"/>
                </a:solidFill>
                <a:latin typeface="Candara Light" panose="020E0502030303020204" pitchFamily="34" charset="0"/>
              </a:rPr>
              <a:t>.</a:t>
            </a:r>
            <a:endParaRPr lang="en-IN" dirty="0">
              <a:solidFill>
                <a:schemeClr val="bg1"/>
              </a:solidFill>
              <a:latin typeface="Candara Light" panose="020E0502030303020204" pitchFamily="34" charset="0"/>
            </a:endParaRPr>
          </a:p>
        </p:txBody>
      </p:sp>
      <p:sp>
        <p:nvSpPr>
          <p:cNvPr id="4" name="TextBox 3"/>
          <p:cNvSpPr txBox="1"/>
          <p:nvPr/>
        </p:nvSpPr>
        <p:spPr>
          <a:xfrm>
            <a:off x="393012" y="2907623"/>
            <a:ext cx="5227158" cy="369332"/>
          </a:xfrm>
          <a:prstGeom prst="rect">
            <a:avLst/>
          </a:prstGeom>
          <a:noFill/>
        </p:spPr>
        <p:txBody>
          <a:bodyPr wrap="square" rtlCol="0">
            <a:spAutoFit/>
          </a:bodyPr>
          <a:lstStyle/>
          <a:p>
            <a:r>
              <a:rPr lang="en-IN" dirty="0" smtClean="0"/>
              <a:t> </a:t>
            </a:r>
            <a:r>
              <a:rPr lang="en-IN" b="1" dirty="0" smtClean="0"/>
              <a:t>Our </a:t>
            </a:r>
            <a:r>
              <a:rPr lang="en-IN" b="1" dirty="0"/>
              <a:t>W</a:t>
            </a:r>
            <a:r>
              <a:rPr lang="en-IN" b="1" dirty="0" smtClean="0"/>
              <a:t>eb Application looks like:</a:t>
            </a:r>
            <a:endParaRPr lang="en-IN" b="1" dirty="0"/>
          </a:p>
        </p:txBody>
      </p:sp>
      <p:sp>
        <p:nvSpPr>
          <p:cNvPr id="6" name="TextBox 5"/>
          <p:cNvSpPr txBox="1"/>
          <p:nvPr/>
        </p:nvSpPr>
        <p:spPr>
          <a:xfrm>
            <a:off x="991890" y="3295502"/>
            <a:ext cx="2194560" cy="400110"/>
          </a:xfrm>
          <a:prstGeom prst="rect">
            <a:avLst/>
          </a:prstGeom>
          <a:noFill/>
        </p:spPr>
        <p:txBody>
          <a:bodyPr wrap="square" rtlCol="0">
            <a:spAutoFit/>
          </a:bodyPr>
          <a:lstStyle/>
          <a:p>
            <a:pPr marL="285750" indent="-285750">
              <a:buFont typeface="Wingdings" panose="05000000000000000000" pitchFamily="2" charset="2"/>
              <a:buChar char="Ø"/>
            </a:pPr>
            <a:r>
              <a:rPr lang="en-IN" sz="2000" b="1" dirty="0" smtClean="0"/>
              <a:t>Enter </a:t>
            </a:r>
            <a:r>
              <a:rPr lang="en-IN" sz="2000" b="1" dirty="0"/>
              <a:t>the URL</a:t>
            </a:r>
            <a:r>
              <a:rPr lang="en-IN" sz="2000" b="1" dirty="0" smtClean="0"/>
              <a:t>:</a:t>
            </a:r>
            <a:endParaRPr lang="en-IN" sz="2000" b="1" dirty="0"/>
          </a:p>
        </p:txBody>
      </p:sp>
      <p:sp>
        <p:nvSpPr>
          <p:cNvPr id="7" name="Down Arrow 6"/>
          <p:cNvSpPr/>
          <p:nvPr/>
        </p:nvSpPr>
        <p:spPr>
          <a:xfrm>
            <a:off x="6217222" y="6150744"/>
            <a:ext cx="392960" cy="561703"/>
          </a:xfrm>
          <a:prstGeom prst="down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7579" y="3834031"/>
            <a:ext cx="9425207" cy="2147516"/>
          </a:xfrm>
          <a:prstGeom prst="rect">
            <a:avLst/>
          </a:prstGeom>
          <a:ln w="38100">
            <a:solidFill>
              <a:schemeClr val="tx1"/>
            </a:solidFill>
          </a:ln>
          <a:effectLst>
            <a:outerShdw blurRad="76200" dir="13500000" sy="23000" kx="1200000" algn="br" rotWithShape="0">
              <a:prstClr val="black">
                <a:alpha val="20000"/>
              </a:prstClr>
            </a:outerShdw>
          </a:effectLst>
        </p:spPr>
      </p:pic>
      <p:sp>
        <p:nvSpPr>
          <p:cNvPr id="11" name="TextBox 10"/>
          <p:cNvSpPr txBox="1"/>
          <p:nvPr/>
        </p:nvSpPr>
        <p:spPr>
          <a:xfrm>
            <a:off x="465745" y="2506681"/>
            <a:ext cx="8243149" cy="369332"/>
          </a:xfrm>
          <a:prstGeom prst="rect">
            <a:avLst/>
          </a:prstGeom>
          <a:noFill/>
        </p:spPr>
        <p:txBody>
          <a:bodyPr wrap="square" rtlCol="0">
            <a:spAutoFit/>
          </a:bodyPr>
          <a:lstStyle/>
          <a:p>
            <a:r>
              <a:rPr lang="en-IN" b="1" dirty="0">
                <a:solidFill>
                  <a:schemeClr val="bg1"/>
                </a:solidFill>
                <a:latin typeface="Bahnschrift SemiCondensed" panose="020B0502040204020203" pitchFamily="34" charset="0"/>
              </a:rPr>
              <a:t>Application link</a:t>
            </a:r>
            <a:r>
              <a:rPr lang="en-IN" dirty="0"/>
              <a:t>: </a:t>
            </a:r>
            <a:r>
              <a:rPr lang="en-IN" dirty="0">
                <a:solidFill>
                  <a:schemeClr val="bg1"/>
                </a:solidFill>
              </a:rPr>
              <a:t>https://malicious-url-check-app.herokuapp.com/</a:t>
            </a:r>
          </a:p>
        </p:txBody>
      </p:sp>
    </p:spTree>
    <p:extLst>
      <p:ext uri="{BB962C8B-B14F-4D97-AF65-F5344CB8AC3E}">
        <p14:creationId xmlns:p14="http://schemas.microsoft.com/office/powerpoint/2010/main" val="98690008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own Arrow 8"/>
          <p:cNvSpPr/>
          <p:nvPr/>
        </p:nvSpPr>
        <p:spPr>
          <a:xfrm>
            <a:off x="5973038" y="3564668"/>
            <a:ext cx="333103" cy="613955"/>
          </a:xfrm>
          <a:prstGeom prst="downArrow">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4890" y="1136712"/>
            <a:ext cx="9449401" cy="2110691"/>
          </a:xfrm>
          <a:prstGeom prst="rect">
            <a:avLst/>
          </a:prstGeom>
          <a:ln w="38100">
            <a:solidFill>
              <a:schemeClr val="tx1"/>
            </a:solidFill>
          </a:ln>
          <a:effectLst>
            <a:outerShdw blurRad="76200" dir="13500000" sy="23000" kx="1200000" algn="br" rotWithShape="0">
              <a:prstClr val="black">
                <a:alpha val="20000"/>
              </a:prstClr>
            </a:outerShdw>
          </a:effectLst>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5453" y="5187549"/>
            <a:ext cx="4288272" cy="1220509"/>
          </a:xfrm>
          <a:prstGeom prst="rect">
            <a:avLst/>
          </a:prstGeom>
          <a:ln w="38100">
            <a:solidFill>
              <a:schemeClr val="tx1"/>
            </a:solidFill>
          </a:ln>
          <a:effectLst>
            <a:outerShdw blurRad="76200" dir="13500000" sy="23000" kx="1200000" algn="br" rotWithShape="0">
              <a:prstClr val="black">
                <a:alpha val="20000"/>
              </a:prstClr>
            </a:outerShdw>
          </a:effectLst>
        </p:spPr>
      </p:pic>
      <p:sp>
        <p:nvSpPr>
          <p:cNvPr id="13" name="TextBox 12"/>
          <p:cNvSpPr txBox="1"/>
          <p:nvPr/>
        </p:nvSpPr>
        <p:spPr>
          <a:xfrm>
            <a:off x="718456" y="4300854"/>
            <a:ext cx="2039257" cy="400110"/>
          </a:xfrm>
          <a:prstGeom prst="rect">
            <a:avLst/>
          </a:prstGeom>
          <a:noFill/>
        </p:spPr>
        <p:txBody>
          <a:bodyPr wrap="square" rtlCol="0">
            <a:spAutoFit/>
          </a:bodyPr>
          <a:lstStyle/>
          <a:p>
            <a:pPr marL="285750" indent="-285750">
              <a:buFont typeface="Wingdings" panose="05000000000000000000" pitchFamily="2" charset="2"/>
              <a:buChar char="Ø"/>
            </a:pPr>
            <a:r>
              <a:rPr lang="en-IN" sz="2000" b="1" dirty="0" smtClean="0"/>
              <a:t>Final Output:</a:t>
            </a:r>
            <a:endParaRPr lang="en-IN" sz="2000" b="1" dirty="0"/>
          </a:p>
        </p:txBody>
      </p:sp>
      <p:sp>
        <p:nvSpPr>
          <p:cNvPr id="14" name="TextBox 13"/>
          <p:cNvSpPr txBox="1"/>
          <p:nvPr/>
        </p:nvSpPr>
        <p:spPr>
          <a:xfrm>
            <a:off x="718457" y="561703"/>
            <a:ext cx="4454434" cy="400110"/>
          </a:xfrm>
          <a:prstGeom prst="rect">
            <a:avLst/>
          </a:prstGeom>
          <a:noFill/>
        </p:spPr>
        <p:txBody>
          <a:bodyPr wrap="square" rtlCol="0">
            <a:spAutoFit/>
          </a:bodyPr>
          <a:lstStyle/>
          <a:p>
            <a:pPr marL="285750" indent="-285750">
              <a:buFont typeface="Wingdings" panose="05000000000000000000" pitchFamily="2" charset="2"/>
              <a:buChar char="Ø"/>
            </a:pPr>
            <a:r>
              <a:rPr lang="en-IN" sz="2000" b="1" dirty="0">
                <a:solidFill>
                  <a:schemeClr val="bg1"/>
                </a:solidFill>
              </a:rPr>
              <a:t>Now click on the ‘Submit’ </a:t>
            </a:r>
            <a:r>
              <a:rPr lang="en-IN" sz="2000" b="1" dirty="0" smtClean="0">
                <a:solidFill>
                  <a:schemeClr val="bg1"/>
                </a:solidFill>
              </a:rPr>
              <a:t>button:</a:t>
            </a:r>
            <a:endParaRPr lang="en-IN" sz="2000" b="1" dirty="0">
              <a:solidFill>
                <a:schemeClr val="bg1"/>
              </a:solidFill>
            </a:endParaRPr>
          </a:p>
        </p:txBody>
      </p:sp>
    </p:spTree>
    <p:extLst>
      <p:ext uri="{BB962C8B-B14F-4D97-AF65-F5344CB8AC3E}">
        <p14:creationId xmlns:p14="http://schemas.microsoft.com/office/powerpoint/2010/main" val="12376485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en-IN" sz="8000" b="1" dirty="0" smtClean="0">
                <a:solidFill>
                  <a:schemeClr val="bg1"/>
                </a:solidFill>
                <a:latin typeface="Bahnschrift Condensed" panose="020B0502040204020203" pitchFamily="34" charset="0"/>
              </a:rPr>
              <a:t>References</a:t>
            </a:r>
            <a:endParaRPr lang="en-IN" sz="8000" b="1" dirty="0">
              <a:solidFill>
                <a:schemeClr val="bg1"/>
              </a:solidFill>
              <a:latin typeface="Bahnschrift Condensed" panose="020B0502040204020203" pitchFamily="34" charset="0"/>
            </a:endParaRPr>
          </a:p>
        </p:txBody>
      </p:sp>
      <p:sp>
        <p:nvSpPr>
          <p:cNvPr id="3" name="TextBox 2"/>
          <p:cNvSpPr txBox="1"/>
          <p:nvPr/>
        </p:nvSpPr>
        <p:spPr>
          <a:xfrm>
            <a:off x="979714" y="2063931"/>
            <a:ext cx="10411097" cy="1754326"/>
          </a:xfrm>
          <a:prstGeom prst="rect">
            <a:avLst/>
          </a:prstGeom>
          <a:blipFill>
            <a:blip r:embed="rId2"/>
            <a:tile tx="0" ty="0" sx="100000" sy="100000" flip="none" algn="tl"/>
          </a:blipFill>
        </p:spPr>
        <p:txBody>
          <a:bodyPr wrap="square" rtlCol="0">
            <a:spAutoFit/>
          </a:bodyPr>
          <a:lstStyle/>
          <a:p>
            <a:pPr marL="285750" indent="-285750">
              <a:buFont typeface="Wingdings" panose="05000000000000000000" pitchFamily="2" charset="2"/>
              <a:buChar char="§"/>
            </a:pPr>
            <a:r>
              <a:rPr lang="en-IN" dirty="0">
                <a:solidFill>
                  <a:schemeClr val="accent1">
                    <a:lumMod val="50000"/>
                  </a:schemeClr>
                </a:solidFill>
                <a:hlinkClick r:id="rId3"/>
              </a:rPr>
              <a:t>https://purplesec.us/resources/cyber-security-statistics</a:t>
            </a:r>
            <a:r>
              <a:rPr lang="en-IN" dirty="0" smtClean="0">
                <a:solidFill>
                  <a:schemeClr val="accent1">
                    <a:lumMod val="50000"/>
                  </a:schemeClr>
                </a:solidFill>
                <a:hlinkClick r:id="rId3"/>
              </a:rPr>
              <a:t>/</a:t>
            </a:r>
            <a:endParaRPr lang="en-IN" dirty="0" smtClean="0">
              <a:solidFill>
                <a:schemeClr val="accent1">
                  <a:lumMod val="50000"/>
                </a:schemeClr>
              </a:solidFill>
            </a:endParaRPr>
          </a:p>
          <a:p>
            <a:pPr marL="285750" indent="-285750">
              <a:buFont typeface="Wingdings" panose="05000000000000000000" pitchFamily="2" charset="2"/>
              <a:buChar char="§"/>
            </a:pPr>
            <a:r>
              <a:rPr lang="en-IN" dirty="0">
                <a:solidFill>
                  <a:schemeClr val="accent1">
                    <a:lumMod val="50000"/>
                  </a:schemeClr>
                </a:solidFill>
                <a:hlinkClick r:id="rId4"/>
              </a:rPr>
              <a:t>https://</a:t>
            </a:r>
            <a:r>
              <a:rPr lang="en-IN" dirty="0" smtClean="0">
                <a:solidFill>
                  <a:schemeClr val="accent1">
                    <a:lumMod val="50000"/>
                  </a:schemeClr>
                </a:solidFill>
                <a:hlinkClick r:id="rId4"/>
              </a:rPr>
              <a:t>www.csoonline.com/article/3234716/8-types-of-phishing-attacks-and-how-to-identify-them.html</a:t>
            </a:r>
            <a:endParaRPr lang="en-IN" dirty="0" smtClean="0">
              <a:solidFill>
                <a:schemeClr val="accent1">
                  <a:lumMod val="50000"/>
                </a:schemeClr>
              </a:solidFill>
            </a:endParaRPr>
          </a:p>
          <a:p>
            <a:pPr marL="285750" indent="-285750">
              <a:buFont typeface="Wingdings" panose="05000000000000000000" pitchFamily="2" charset="2"/>
              <a:buChar char="§"/>
            </a:pPr>
            <a:r>
              <a:rPr lang="en-IN" dirty="0">
                <a:solidFill>
                  <a:schemeClr val="accent1">
                    <a:lumMod val="50000"/>
                  </a:schemeClr>
                </a:solidFill>
                <a:hlinkClick r:id="rId5"/>
              </a:rPr>
              <a:t>https://</a:t>
            </a:r>
            <a:r>
              <a:rPr lang="en-IN" dirty="0" smtClean="0">
                <a:solidFill>
                  <a:schemeClr val="accent1">
                    <a:lumMod val="50000"/>
                  </a:schemeClr>
                </a:solidFill>
                <a:hlinkClick r:id="rId5"/>
              </a:rPr>
              <a:t>www.greycampus.com/blog/cybersecurity/covid-cybersecurity-statistics</a:t>
            </a:r>
            <a:endParaRPr lang="en-IN" dirty="0" smtClean="0">
              <a:solidFill>
                <a:schemeClr val="accent1">
                  <a:lumMod val="50000"/>
                </a:schemeClr>
              </a:solidFill>
            </a:endParaRPr>
          </a:p>
          <a:p>
            <a:pPr marL="285750" indent="-285750">
              <a:buFont typeface="Wingdings" panose="05000000000000000000" pitchFamily="2" charset="2"/>
              <a:buChar char="§"/>
            </a:pPr>
            <a:r>
              <a:rPr lang="en-IN" dirty="0">
                <a:solidFill>
                  <a:schemeClr val="accent1">
                    <a:lumMod val="50000"/>
                  </a:schemeClr>
                </a:solidFill>
                <a:hlinkClick r:id="rId6"/>
              </a:rPr>
              <a:t>https://www.certmike.com/confidentiality-integrity-and-availability-the-cia-triad</a:t>
            </a:r>
            <a:r>
              <a:rPr lang="en-IN" dirty="0" smtClean="0">
                <a:solidFill>
                  <a:schemeClr val="accent1">
                    <a:lumMod val="50000"/>
                  </a:schemeClr>
                </a:solidFill>
                <a:hlinkClick r:id="rId6"/>
              </a:rPr>
              <a:t>/</a:t>
            </a:r>
            <a:endParaRPr lang="en-IN" dirty="0" smtClean="0">
              <a:solidFill>
                <a:schemeClr val="accent1">
                  <a:lumMod val="50000"/>
                </a:schemeClr>
              </a:solidFill>
            </a:endParaRPr>
          </a:p>
          <a:p>
            <a:pPr marL="285750" indent="-285750">
              <a:buFont typeface="Wingdings" panose="05000000000000000000" pitchFamily="2" charset="2"/>
              <a:buChar char="§"/>
            </a:pPr>
            <a:r>
              <a:rPr lang="en-IN" dirty="0">
                <a:solidFill>
                  <a:schemeClr val="accent1">
                    <a:lumMod val="50000"/>
                  </a:schemeClr>
                </a:solidFill>
                <a:hlinkClick r:id="rId7"/>
              </a:rPr>
              <a:t>https://www.jigsawacademy.com/blogs/cyber-security/different-types-of-hackers</a:t>
            </a:r>
            <a:r>
              <a:rPr lang="en-IN" dirty="0" smtClean="0">
                <a:solidFill>
                  <a:schemeClr val="accent1">
                    <a:lumMod val="50000"/>
                  </a:schemeClr>
                </a:solidFill>
                <a:hlinkClick r:id="rId7"/>
              </a:rPr>
              <a:t>/</a:t>
            </a:r>
            <a:endParaRPr lang="en-IN" dirty="0" smtClean="0">
              <a:solidFill>
                <a:schemeClr val="accent1">
                  <a:lumMod val="50000"/>
                </a:schemeClr>
              </a:solidFill>
            </a:endParaRPr>
          </a:p>
          <a:p>
            <a:pPr marL="285750" indent="-285750">
              <a:buFont typeface="Wingdings" panose="05000000000000000000" pitchFamily="2" charset="2"/>
              <a:buChar char="§"/>
            </a:pPr>
            <a:r>
              <a:rPr lang="en-IN" dirty="0">
                <a:solidFill>
                  <a:schemeClr val="accent1">
                    <a:lumMod val="50000"/>
                  </a:schemeClr>
                </a:solidFill>
                <a:hlinkClick r:id="rId8"/>
              </a:rPr>
              <a:t>https://www.pandasecurity.com/en/mediacenter/panda-security/types-of-cybercrime</a:t>
            </a:r>
            <a:r>
              <a:rPr lang="en-IN" dirty="0" smtClean="0">
                <a:solidFill>
                  <a:schemeClr val="accent1">
                    <a:lumMod val="50000"/>
                  </a:schemeClr>
                </a:solidFill>
                <a:hlinkClick r:id="rId8"/>
              </a:rPr>
              <a:t>/</a:t>
            </a:r>
            <a:endParaRPr lang="en-IN" dirty="0" smtClean="0">
              <a:solidFill>
                <a:schemeClr val="accent1">
                  <a:lumMod val="50000"/>
                </a:schemeClr>
              </a:solidFill>
            </a:endParaRPr>
          </a:p>
        </p:txBody>
      </p:sp>
    </p:spTree>
    <p:extLst>
      <p:ext uri="{BB962C8B-B14F-4D97-AF65-F5344CB8AC3E}">
        <p14:creationId xmlns:p14="http://schemas.microsoft.com/office/powerpoint/2010/main" val="406720196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58387" y="1902823"/>
            <a:ext cx="9264470" cy="3154710"/>
          </a:xfrm>
          <a:prstGeom prst="rect">
            <a:avLst/>
          </a:prstGeom>
          <a:noFill/>
        </p:spPr>
        <p:txBody>
          <a:bodyPr wrap="square" rtlCol="0">
            <a:spAutoFit/>
          </a:bodyPr>
          <a:lstStyle/>
          <a:p>
            <a:r>
              <a:rPr lang="en-IN" sz="19900" b="1" dirty="0" smtClean="0">
                <a:latin typeface="Bahnschrift Condensed" panose="020B0502040204020203" pitchFamily="34" charset="0"/>
              </a:rPr>
              <a:t>T</a:t>
            </a:r>
            <a:r>
              <a:rPr lang="en-IN" sz="19900" b="1" dirty="0" smtClean="0">
                <a:solidFill>
                  <a:schemeClr val="bg1"/>
                </a:solidFill>
                <a:latin typeface="Bahnschrift Condensed" panose="020B0502040204020203" pitchFamily="34" charset="0"/>
              </a:rPr>
              <a:t>H</a:t>
            </a:r>
            <a:r>
              <a:rPr lang="en-IN" sz="19900" b="1" dirty="0" smtClean="0">
                <a:latin typeface="Bahnschrift Condensed" panose="020B0502040204020203" pitchFamily="34" charset="0"/>
              </a:rPr>
              <a:t>A</a:t>
            </a:r>
            <a:r>
              <a:rPr lang="en-IN" sz="19900" b="1" dirty="0" smtClean="0">
                <a:solidFill>
                  <a:schemeClr val="bg1"/>
                </a:solidFill>
                <a:latin typeface="Bahnschrift Condensed" panose="020B0502040204020203" pitchFamily="34" charset="0"/>
              </a:rPr>
              <a:t>N</a:t>
            </a:r>
            <a:r>
              <a:rPr lang="en-IN" sz="19900" b="1" dirty="0" smtClean="0">
                <a:latin typeface="Bahnschrift Condensed" panose="020B0502040204020203" pitchFamily="34" charset="0"/>
              </a:rPr>
              <a:t>K </a:t>
            </a:r>
            <a:r>
              <a:rPr lang="en-IN" sz="19900" b="1" dirty="0" smtClean="0">
                <a:solidFill>
                  <a:schemeClr val="bg1"/>
                </a:solidFill>
                <a:latin typeface="Bahnschrift Condensed" panose="020B0502040204020203" pitchFamily="34" charset="0"/>
              </a:rPr>
              <a:t>Y</a:t>
            </a:r>
            <a:r>
              <a:rPr lang="en-IN" sz="19900" b="1" dirty="0" smtClean="0">
                <a:latin typeface="Bahnschrift Condensed" panose="020B0502040204020203" pitchFamily="34" charset="0"/>
              </a:rPr>
              <a:t>O</a:t>
            </a:r>
            <a:r>
              <a:rPr lang="en-IN" sz="19900" b="1" dirty="0" smtClean="0">
                <a:solidFill>
                  <a:schemeClr val="bg1"/>
                </a:solidFill>
                <a:latin typeface="Bahnschrift Condensed" panose="020B0502040204020203" pitchFamily="34" charset="0"/>
              </a:rPr>
              <a:t>U</a:t>
            </a:r>
            <a:endParaRPr lang="en-IN" sz="19900" b="1" dirty="0">
              <a:solidFill>
                <a:schemeClr val="bg1"/>
              </a:solidFill>
              <a:latin typeface="Bahnschrift Condensed" panose="020B0502040204020203" pitchFamily="34" charset="0"/>
            </a:endParaRPr>
          </a:p>
        </p:txBody>
      </p:sp>
    </p:spTree>
    <p:extLst>
      <p:ext uri="{BB962C8B-B14F-4D97-AF65-F5344CB8AC3E}">
        <p14:creationId xmlns:p14="http://schemas.microsoft.com/office/powerpoint/2010/main" val="4660782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30381" y="87350"/>
            <a:ext cx="3017908" cy="1323439"/>
          </a:xfrm>
          <a:prstGeom prst="rect">
            <a:avLst/>
          </a:prstGeom>
          <a:noFill/>
        </p:spPr>
        <p:txBody>
          <a:bodyPr wrap="square" rtlCol="0">
            <a:spAutoFit/>
          </a:bodyPr>
          <a:lstStyle/>
          <a:p>
            <a:r>
              <a:rPr lang="en-IN" sz="8000" b="1" u="sng" dirty="0" smtClean="0">
                <a:solidFill>
                  <a:schemeClr val="bg1"/>
                </a:solidFill>
                <a:effectLst>
                  <a:outerShdw blurRad="38100" dist="38100" dir="2700000" algn="tl">
                    <a:srgbClr val="000000">
                      <a:alpha val="43137"/>
                    </a:srgbClr>
                  </a:outerShdw>
                </a:effectLst>
                <a:latin typeface="Bahnschrift Condensed" panose="020B0502040204020203" pitchFamily="34" charset="0"/>
              </a:rPr>
              <a:t>Hacking</a:t>
            </a:r>
            <a:endParaRPr lang="en-IN" sz="8000" b="1" u="sng" dirty="0">
              <a:solidFill>
                <a:schemeClr val="bg1"/>
              </a:solidFill>
              <a:effectLst>
                <a:outerShdw blurRad="38100" dist="38100" dir="2700000" algn="tl">
                  <a:srgbClr val="000000">
                    <a:alpha val="43137"/>
                  </a:srgbClr>
                </a:outerShdw>
              </a:effectLst>
              <a:latin typeface="Bahnschrift Condensed" panose="020B0502040204020203" pitchFamily="34" charset="0"/>
            </a:endParaRPr>
          </a:p>
        </p:txBody>
      </p:sp>
      <p:sp>
        <p:nvSpPr>
          <p:cNvPr id="9" name="TextBox 8"/>
          <p:cNvSpPr txBox="1"/>
          <p:nvPr/>
        </p:nvSpPr>
        <p:spPr>
          <a:xfrm>
            <a:off x="6671310" y="1060310"/>
            <a:ext cx="3171552" cy="3077766"/>
          </a:xfrm>
          <a:prstGeom prst="rect">
            <a:avLst/>
          </a:prstGeom>
          <a:noFill/>
        </p:spPr>
        <p:txBody>
          <a:bodyPr wrap="square" rtlCol="0">
            <a:spAutoFit/>
          </a:bodyPr>
          <a:lstStyle/>
          <a:p>
            <a:pPr algn="just"/>
            <a:r>
              <a:rPr lang="en-IN" b="1" i="1" dirty="0" smtClean="0">
                <a:solidFill>
                  <a:schemeClr val="bg1"/>
                </a:solidFill>
                <a:latin typeface="Bahnschrift SemiLight" panose="020B0502040204020203" pitchFamily="34" charset="0"/>
              </a:rPr>
              <a:t>Hacking</a:t>
            </a:r>
            <a:r>
              <a:rPr lang="en-IN" b="1" dirty="0" smtClean="0">
                <a:latin typeface="Bahnschrift SemiLight" panose="020B0502040204020203" pitchFamily="34" charset="0"/>
              </a:rPr>
              <a:t> </a:t>
            </a:r>
            <a:r>
              <a:rPr lang="en-IN" dirty="0" smtClean="0">
                <a:latin typeface="Bahnschrift SemiLight" panose="020B0502040204020203" pitchFamily="34" charset="0"/>
              </a:rPr>
              <a:t>is an attempt to exploit a computer system or a private network inside a computer. Simply put, it is the unauthorised access to or control over computer network security systems for some illicit purpose.</a:t>
            </a:r>
          </a:p>
          <a:p>
            <a:pPr algn="just"/>
            <a:r>
              <a:rPr lang="en-IN" dirty="0" smtClean="0"/>
              <a:t>                     - </a:t>
            </a:r>
            <a:r>
              <a:rPr lang="en-IN" sz="1400" i="1" dirty="0" smtClean="0"/>
              <a:t>The Economic Times</a:t>
            </a:r>
            <a:r>
              <a:rPr lang="en-IN" sz="1400" dirty="0" smtClean="0"/>
              <a:t>,</a:t>
            </a:r>
          </a:p>
          <a:p>
            <a:pPr algn="just"/>
            <a:r>
              <a:rPr lang="en-IN" sz="1400" dirty="0" smtClean="0"/>
              <a:t>                               </a:t>
            </a:r>
            <a:r>
              <a:rPr lang="en-IN" sz="1400" i="1" dirty="0" smtClean="0"/>
              <a:t>3</a:t>
            </a:r>
            <a:r>
              <a:rPr lang="en-IN" sz="1400" i="1" baseline="30000" dirty="0" smtClean="0"/>
              <a:t>rd</a:t>
            </a:r>
            <a:r>
              <a:rPr lang="en-IN" sz="1400" i="1" dirty="0" smtClean="0"/>
              <a:t> June, 2021</a:t>
            </a:r>
          </a:p>
          <a:p>
            <a:endParaRPr lang="en-IN" dirty="0"/>
          </a:p>
        </p:txBody>
      </p:sp>
      <p:sp>
        <p:nvSpPr>
          <p:cNvPr id="16" name="Oval 15"/>
          <p:cNvSpPr/>
          <p:nvPr/>
        </p:nvSpPr>
        <p:spPr>
          <a:xfrm>
            <a:off x="3840480" y="2325189"/>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Pentagon 19"/>
          <p:cNvSpPr/>
          <p:nvPr/>
        </p:nvSpPr>
        <p:spPr>
          <a:xfrm>
            <a:off x="330381" y="1946365"/>
            <a:ext cx="4855573" cy="3500846"/>
          </a:xfrm>
          <a:prstGeom prst="homePlate">
            <a:avLst>
              <a:gd name="adj" fmla="val 20145"/>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Half Frame 21"/>
          <p:cNvSpPr/>
          <p:nvPr/>
        </p:nvSpPr>
        <p:spPr>
          <a:xfrm>
            <a:off x="6420393" y="895810"/>
            <a:ext cx="594361" cy="3004457"/>
          </a:xfrm>
          <a:prstGeom prst="halfFrame">
            <a:avLst>
              <a:gd name="adj1" fmla="val 19047"/>
              <a:gd name="adj2" fmla="val 2222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6" name="TextBox 25"/>
          <p:cNvSpPr txBox="1"/>
          <p:nvPr/>
        </p:nvSpPr>
        <p:spPr>
          <a:xfrm>
            <a:off x="7560125" y="4548797"/>
            <a:ext cx="2759532" cy="646331"/>
          </a:xfrm>
          <a:prstGeom prst="rect">
            <a:avLst/>
          </a:prstGeom>
          <a:noFill/>
        </p:spPr>
        <p:txBody>
          <a:bodyPr wrap="square" rtlCol="0">
            <a:spAutoFit/>
          </a:bodyPr>
          <a:lstStyle/>
          <a:p>
            <a:pPr marL="285750" indent="-285750">
              <a:buFont typeface="Wingdings" panose="05000000000000000000" pitchFamily="2" charset="2"/>
              <a:buChar char="§"/>
            </a:pPr>
            <a:r>
              <a:rPr lang="en-IN" b="1" dirty="0" smtClean="0">
                <a:latin typeface="Arial Black" panose="020B0A04020102020204" pitchFamily="34" charset="0"/>
              </a:rPr>
              <a:t>Ethical Hacker</a:t>
            </a:r>
          </a:p>
          <a:p>
            <a:r>
              <a:rPr lang="en-IN" dirty="0"/>
              <a:t> </a:t>
            </a:r>
            <a:r>
              <a:rPr lang="en-IN" dirty="0" smtClean="0"/>
              <a:t>     </a:t>
            </a:r>
            <a:r>
              <a:rPr lang="en-IN" sz="1600" i="1" dirty="0" smtClean="0">
                <a:latin typeface="+mj-lt"/>
              </a:rPr>
              <a:t>Hacks Legally</a:t>
            </a:r>
          </a:p>
        </p:txBody>
      </p:sp>
      <p:sp>
        <p:nvSpPr>
          <p:cNvPr id="34" name="Rectangle 33"/>
          <p:cNvSpPr/>
          <p:nvPr/>
        </p:nvSpPr>
        <p:spPr>
          <a:xfrm>
            <a:off x="6671310" y="4103085"/>
            <a:ext cx="3478532" cy="4571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Rectangle 34"/>
          <p:cNvSpPr/>
          <p:nvPr/>
        </p:nvSpPr>
        <p:spPr>
          <a:xfrm>
            <a:off x="6671310" y="4178812"/>
            <a:ext cx="3478532" cy="457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ectangle 37"/>
          <p:cNvSpPr/>
          <p:nvPr/>
        </p:nvSpPr>
        <p:spPr>
          <a:xfrm>
            <a:off x="6374674" y="4548797"/>
            <a:ext cx="45719" cy="198263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Rectangle 38"/>
          <p:cNvSpPr/>
          <p:nvPr/>
        </p:nvSpPr>
        <p:spPr>
          <a:xfrm>
            <a:off x="11142617" y="235131"/>
            <a:ext cx="104503" cy="65183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Rectangle 40"/>
          <p:cNvSpPr/>
          <p:nvPr/>
        </p:nvSpPr>
        <p:spPr>
          <a:xfrm>
            <a:off x="11247120" y="235131"/>
            <a:ext cx="91440" cy="651836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TextBox 41"/>
          <p:cNvSpPr txBox="1"/>
          <p:nvPr/>
        </p:nvSpPr>
        <p:spPr>
          <a:xfrm>
            <a:off x="7560125" y="5271955"/>
            <a:ext cx="1606732" cy="646331"/>
          </a:xfrm>
          <a:prstGeom prst="rect">
            <a:avLst/>
          </a:prstGeom>
          <a:noFill/>
        </p:spPr>
        <p:txBody>
          <a:bodyPr wrap="square" rtlCol="0">
            <a:spAutoFit/>
          </a:bodyPr>
          <a:lstStyle/>
          <a:p>
            <a:pPr marL="285750" indent="-285750">
              <a:buFont typeface="Wingdings" panose="05000000000000000000" pitchFamily="2" charset="2"/>
              <a:buChar char="§"/>
            </a:pPr>
            <a:r>
              <a:rPr lang="en-IN" b="1" dirty="0" smtClean="0">
                <a:latin typeface="Arial Black" panose="020B0A04020102020204" pitchFamily="34" charset="0"/>
              </a:rPr>
              <a:t>Cracker</a:t>
            </a:r>
          </a:p>
          <a:p>
            <a:r>
              <a:rPr lang="en-IN" dirty="0" smtClean="0"/>
              <a:t>     </a:t>
            </a:r>
            <a:r>
              <a:rPr lang="en-IN" sz="1600" i="1" dirty="0" smtClean="0">
                <a:latin typeface="+mj-lt"/>
              </a:rPr>
              <a:t>Hacks Illegally</a:t>
            </a:r>
            <a:endParaRPr lang="en-IN" sz="1600" i="1" dirty="0">
              <a:latin typeface="+mj-lt"/>
            </a:endParaRPr>
          </a:p>
        </p:txBody>
      </p:sp>
      <p:sp>
        <p:nvSpPr>
          <p:cNvPr id="45" name="TextBox 44"/>
          <p:cNvSpPr txBox="1"/>
          <p:nvPr/>
        </p:nvSpPr>
        <p:spPr>
          <a:xfrm>
            <a:off x="6593477" y="4403830"/>
            <a:ext cx="989510" cy="1754326"/>
          </a:xfrm>
          <a:prstGeom prst="rect">
            <a:avLst/>
          </a:prstGeom>
          <a:noFill/>
        </p:spPr>
        <p:txBody>
          <a:bodyPr wrap="square" rtlCol="0">
            <a:spAutoFit/>
          </a:bodyPr>
          <a:lstStyle/>
          <a:p>
            <a:r>
              <a:rPr lang="en-IN" dirty="0" smtClean="0">
                <a:latin typeface="Arial Narrow" panose="020B0606020202030204" pitchFamily="34" charset="0"/>
              </a:rPr>
              <a:t>All hackers are divided into two groups:</a:t>
            </a:r>
            <a:endParaRPr lang="en-IN" dirty="0">
              <a:latin typeface="Arial Narrow" panose="020B0606020202030204" pitchFamily="34" charset="0"/>
            </a:endParaRPr>
          </a:p>
        </p:txBody>
      </p:sp>
      <p:sp>
        <p:nvSpPr>
          <p:cNvPr id="46" name="Rectangle 45"/>
          <p:cNvSpPr/>
          <p:nvPr/>
        </p:nvSpPr>
        <p:spPr>
          <a:xfrm>
            <a:off x="6671310" y="6531429"/>
            <a:ext cx="4131673" cy="4571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Rectangle 46"/>
          <p:cNvSpPr/>
          <p:nvPr/>
        </p:nvSpPr>
        <p:spPr>
          <a:xfrm>
            <a:off x="6671310" y="6577147"/>
            <a:ext cx="4131673" cy="845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Rectangle 47"/>
          <p:cNvSpPr/>
          <p:nvPr/>
        </p:nvSpPr>
        <p:spPr>
          <a:xfrm>
            <a:off x="6283234" y="857947"/>
            <a:ext cx="91440" cy="193884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Rectangle 49"/>
          <p:cNvSpPr/>
          <p:nvPr/>
        </p:nvSpPr>
        <p:spPr>
          <a:xfrm>
            <a:off x="6283234" y="749069"/>
            <a:ext cx="548639" cy="10887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Rectangle 50"/>
          <p:cNvSpPr/>
          <p:nvPr/>
        </p:nvSpPr>
        <p:spPr>
          <a:xfrm>
            <a:off x="6420393" y="4548796"/>
            <a:ext cx="45719" cy="20054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p:cNvSpPr/>
          <p:nvPr/>
        </p:nvSpPr>
        <p:spPr>
          <a:xfrm>
            <a:off x="330381" y="1873794"/>
            <a:ext cx="4125505" cy="725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330381" y="1873793"/>
            <a:ext cx="45719" cy="357341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330381" y="5447212"/>
            <a:ext cx="4125505" cy="7256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852219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21600" y="2454111"/>
            <a:ext cx="3983166" cy="646331"/>
          </a:xfrm>
          <a:prstGeom prst="rect">
            <a:avLst/>
          </a:prstGeom>
          <a:noFill/>
        </p:spPr>
        <p:txBody>
          <a:bodyPr wrap="square" rtlCol="0">
            <a:spAutoFit/>
          </a:bodyPr>
          <a:lstStyle/>
          <a:p>
            <a:pPr marL="285750" indent="-285750">
              <a:buFont typeface="Arial" panose="020B0604020202020204" pitchFamily="34" charset="0"/>
              <a:buChar char="•"/>
            </a:pPr>
            <a:endParaRPr lang="en-IN" dirty="0" smtClean="0"/>
          </a:p>
          <a:p>
            <a:endParaRPr lang="en-IN" dirty="0"/>
          </a:p>
        </p:txBody>
      </p:sp>
      <p:sp>
        <p:nvSpPr>
          <p:cNvPr id="4" name="TextBox 3"/>
          <p:cNvSpPr txBox="1"/>
          <p:nvPr/>
        </p:nvSpPr>
        <p:spPr>
          <a:xfrm>
            <a:off x="281455" y="1315796"/>
            <a:ext cx="3110310" cy="3785652"/>
          </a:xfrm>
          <a:prstGeom prst="rect">
            <a:avLst/>
          </a:prstGeom>
          <a:noFill/>
        </p:spPr>
        <p:txBody>
          <a:bodyPr wrap="square" rtlCol="0">
            <a:spAutoFit/>
          </a:bodyPr>
          <a:lstStyle/>
          <a:p>
            <a:r>
              <a:rPr lang="en-IN" sz="8000" b="1" dirty="0" smtClean="0">
                <a:solidFill>
                  <a:schemeClr val="bg1"/>
                </a:solidFill>
                <a:latin typeface="Bahnschrift Condensed" panose="020B0502040204020203" pitchFamily="34" charset="0"/>
              </a:rPr>
              <a:t>Types</a:t>
            </a:r>
          </a:p>
          <a:p>
            <a:r>
              <a:rPr lang="en-IN" sz="8000" b="1" dirty="0" smtClean="0">
                <a:solidFill>
                  <a:schemeClr val="bg1"/>
                </a:solidFill>
                <a:latin typeface="Bahnschrift Condensed" panose="020B0502040204020203" pitchFamily="34" charset="0"/>
              </a:rPr>
              <a:t> of</a:t>
            </a:r>
          </a:p>
          <a:p>
            <a:r>
              <a:rPr lang="en-IN" sz="8000" b="1" dirty="0" smtClean="0">
                <a:latin typeface="Bahnschrift Condensed" panose="020B0502040204020203" pitchFamily="34" charset="0"/>
              </a:rPr>
              <a:t>Hackers</a:t>
            </a:r>
            <a:endParaRPr lang="en-IN" sz="8000" b="1" dirty="0">
              <a:latin typeface="Bahnschrift Condensed" panose="020B0502040204020203" pitchFamily="34" charset="0"/>
            </a:endParaRPr>
          </a:p>
        </p:txBody>
      </p:sp>
      <p:sp>
        <p:nvSpPr>
          <p:cNvPr id="23" name="TextBox 22"/>
          <p:cNvSpPr txBox="1"/>
          <p:nvPr/>
        </p:nvSpPr>
        <p:spPr>
          <a:xfrm>
            <a:off x="6178906" y="332909"/>
            <a:ext cx="1542694" cy="1015663"/>
          </a:xfrm>
          <a:prstGeom prst="rect">
            <a:avLst/>
          </a:prstGeom>
          <a:blipFill dpi="0" rotWithShape="1">
            <a:blip r:embed="rId2">
              <a:alphaModFix amt="25000"/>
            </a:blip>
            <a:srcRect/>
            <a:stretch>
              <a:fillRect/>
            </a:stretch>
          </a:blipFill>
        </p:spPr>
        <p:txBody>
          <a:bodyPr wrap="square" rtlCol="0">
            <a:spAutoFit/>
          </a:bodyPr>
          <a:lstStyle/>
          <a:p>
            <a:r>
              <a:rPr lang="en-IN" sz="2000" b="1" dirty="0" smtClean="0">
                <a:solidFill>
                  <a:schemeClr val="bg1"/>
                </a:solidFill>
                <a:latin typeface="Agency FB" panose="020B0503020202020204" pitchFamily="34" charset="0"/>
              </a:rPr>
              <a:t>White Hat Hacker</a:t>
            </a:r>
          </a:p>
          <a:p>
            <a:endParaRPr lang="en-IN" sz="2000" b="1" dirty="0" smtClean="0">
              <a:solidFill>
                <a:schemeClr val="bg1"/>
              </a:solidFill>
              <a:latin typeface="Agency FB" panose="020B0503020202020204" pitchFamily="34" charset="0"/>
            </a:endParaRPr>
          </a:p>
        </p:txBody>
      </p:sp>
      <p:sp>
        <p:nvSpPr>
          <p:cNvPr id="24" name="TextBox 23"/>
          <p:cNvSpPr txBox="1"/>
          <p:nvPr/>
        </p:nvSpPr>
        <p:spPr>
          <a:xfrm>
            <a:off x="6178906" y="1653731"/>
            <a:ext cx="1542694" cy="984885"/>
          </a:xfrm>
          <a:prstGeom prst="rect">
            <a:avLst/>
          </a:prstGeom>
          <a:blipFill dpi="0" rotWithShape="1">
            <a:blip r:embed="rId3">
              <a:alphaModFix amt="17000"/>
            </a:blip>
            <a:srcRect/>
            <a:stretch>
              <a:fillRect/>
            </a:stretch>
          </a:blipFill>
        </p:spPr>
        <p:txBody>
          <a:bodyPr wrap="square" rtlCol="0">
            <a:spAutoFit/>
          </a:bodyPr>
          <a:lstStyle/>
          <a:p>
            <a:r>
              <a:rPr lang="en-IN" sz="2000" b="1" dirty="0" smtClean="0">
                <a:solidFill>
                  <a:schemeClr val="bg1"/>
                </a:solidFill>
                <a:latin typeface="Agency FB" panose="020B0503020202020204" pitchFamily="34" charset="0"/>
              </a:rPr>
              <a:t>Black Hat Hacker</a:t>
            </a:r>
          </a:p>
          <a:p>
            <a:endParaRPr lang="en-IN" dirty="0"/>
          </a:p>
        </p:txBody>
      </p:sp>
      <p:sp>
        <p:nvSpPr>
          <p:cNvPr id="25" name="TextBox 24"/>
          <p:cNvSpPr txBox="1"/>
          <p:nvPr/>
        </p:nvSpPr>
        <p:spPr>
          <a:xfrm>
            <a:off x="6178906" y="3006639"/>
            <a:ext cx="1542694" cy="984885"/>
          </a:xfrm>
          <a:prstGeom prst="rect">
            <a:avLst/>
          </a:prstGeom>
          <a:blipFill dpi="0" rotWithShape="1">
            <a:blip r:embed="rId4">
              <a:alphaModFix amt="15000"/>
            </a:blip>
            <a:srcRect/>
            <a:stretch>
              <a:fillRect/>
            </a:stretch>
          </a:blipFill>
        </p:spPr>
        <p:txBody>
          <a:bodyPr wrap="square" rtlCol="0">
            <a:spAutoFit/>
          </a:bodyPr>
          <a:lstStyle/>
          <a:p>
            <a:r>
              <a:rPr lang="en-IN" sz="2000" b="1" dirty="0" err="1" smtClean="0">
                <a:latin typeface="Agency FB" panose="020B0503020202020204" pitchFamily="34" charset="0"/>
              </a:rPr>
              <a:t>Gray</a:t>
            </a:r>
            <a:r>
              <a:rPr lang="en-IN" sz="2000" b="1" dirty="0" smtClean="0">
                <a:latin typeface="Agency FB" panose="020B0503020202020204" pitchFamily="34" charset="0"/>
              </a:rPr>
              <a:t> Hat Hacker</a:t>
            </a:r>
          </a:p>
          <a:p>
            <a:endParaRPr lang="en-IN" dirty="0"/>
          </a:p>
        </p:txBody>
      </p:sp>
      <p:sp>
        <p:nvSpPr>
          <p:cNvPr id="26" name="TextBox 25"/>
          <p:cNvSpPr txBox="1"/>
          <p:nvPr/>
        </p:nvSpPr>
        <p:spPr>
          <a:xfrm>
            <a:off x="9363051" y="1653730"/>
            <a:ext cx="1566205" cy="984885"/>
          </a:xfrm>
          <a:prstGeom prst="rect">
            <a:avLst/>
          </a:prstGeom>
          <a:blipFill dpi="0" rotWithShape="1">
            <a:blip r:embed="rId5">
              <a:alphaModFix amt="20000"/>
            </a:blip>
            <a:srcRect/>
            <a:stretch>
              <a:fillRect/>
            </a:stretch>
          </a:blipFill>
        </p:spPr>
        <p:txBody>
          <a:bodyPr wrap="square" rtlCol="0">
            <a:spAutoFit/>
          </a:bodyPr>
          <a:lstStyle/>
          <a:p>
            <a:r>
              <a:rPr lang="en-IN" sz="2000" b="1" dirty="0" smtClean="0">
                <a:solidFill>
                  <a:schemeClr val="bg1"/>
                </a:solidFill>
                <a:latin typeface="Agency FB" panose="020B0503020202020204" pitchFamily="34" charset="0"/>
              </a:rPr>
              <a:t>Green Hat Hacker</a:t>
            </a:r>
          </a:p>
          <a:p>
            <a:endParaRPr lang="en-IN" dirty="0">
              <a:latin typeface="Agency FB" panose="020B0503020202020204" pitchFamily="34" charset="0"/>
            </a:endParaRPr>
          </a:p>
        </p:txBody>
      </p:sp>
      <p:sp>
        <p:nvSpPr>
          <p:cNvPr id="27" name="TextBox 26"/>
          <p:cNvSpPr txBox="1"/>
          <p:nvPr/>
        </p:nvSpPr>
        <p:spPr>
          <a:xfrm>
            <a:off x="9363051" y="325402"/>
            <a:ext cx="1542694" cy="984885"/>
          </a:xfrm>
          <a:prstGeom prst="rect">
            <a:avLst/>
          </a:prstGeom>
          <a:blipFill dpi="0" rotWithShape="1">
            <a:blip r:embed="rId6">
              <a:alphaModFix amt="15000"/>
            </a:blip>
            <a:srcRect/>
            <a:stretch>
              <a:fillRect/>
            </a:stretch>
          </a:blipFill>
        </p:spPr>
        <p:txBody>
          <a:bodyPr wrap="square" rtlCol="0">
            <a:spAutoFit/>
          </a:bodyPr>
          <a:lstStyle/>
          <a:p>
            <a:r>
              <a:rPr lang="en-IN" sz="2000" b="1" dirty="0" smtClean="0">
                <a:solidFill>
                  <a:schemeClr val="bg1"/>
                </a:solidFill>
                <a:latin typeface="Agency FB" panose="020B0503020202020204" pitchFamily="34" charset="0"/>
              </a:rPr>
              <a:t>Blue Hat Hacker</a:t>
            </a:r>
          </a:p>
          <a:p>
            <a:endParaRPr lang="en-IN" dirty="0"/>
          </a:p>
        </p:txBody>
      </p:sp>
      <p:sp>
        <p:nvSpPr>
          <p:cNvPr id="28" name="TextBox 27"/>
          <p:cNvSpPr txBox="1"/>
          <p:nvPr/>
        </p:nvSpPr>
        <p:spPr>
          <a:xfrm>
            <a:off x="6178906" y="4195345"/>
            <a:ext cx="1441093" cy="984885"/>
          </a:xfrm>
          <a:prstGeom prst="rect">
            <a:avLst/>
          </a:prstGeom>
          <a:blipFill dpi="0" rotWithShape="1">
            <a:blip r:embed="rId7">
              <a:alphaModFix amt="20000"/>
            </a:blip>
            <a:srcRect/>
            <a:stretch>
              <a:fillRect/>
            </a:stretch>
          </a:blipFill>
        </p:spPr>
        <p:txBody>
          <a:bodyPr wrap="square" rtlCol="0">
            <a:spAutoFit/>
          </a:bodyPr>
          <a:lstStyle/>
          <a:p>
            <a:r>
              <a:rPr lang="en-IN" sz="2000" b="1" dirty="0" smtClean="0">
                <a:latin typeface="Agency FB" panose="020B0503020202020204" pitchFamily="34" charset="0"/>
              </a:rPr>
              <a:t>Red Hat Hacker</a:t>
            </a:r>
          </a:p>
          <a:p>
            <a:endParaRPr lang="en-IN" dirty="0"/>
          </a:p>
        </p:txBody>
      </p:sp>
      <p:sp>
        <p:nvSpPr>
          <p:cNvPr id="29" name="TextBox 28"/>
          <p:cNvSpPr txBox="1"/>
          <p:nvPr/>
        </p:nvSpPr>
        <p:spPr>
          <a:xfrm>
            <a:off x="6214120" y="5548253"/>
            <a:ext cx="1507480" cy="769441"/>
          </a:xfrm>
          <a:prstGeom prst="rect">
            <a:avLst/>
          </a:prstGeom>
          <a:blipFill dpi="0" rotWithShape="1">
            <a:blip r:embed="rId8">
              <a:alphaModFix amt="15000"/>
            </a:blip>
            <a:srcRect/>
            <a:stretch>
              <a:fillRect/>
            </a:stretch>
          </a:blipFill>
        </p:spPr>
        <p:txBody>
          <a:bodyPr wrap="square" rtlCol="0">
            <a:spAutoFit/>
          </a:bodyPr>
          <a:lstStyle/>
          <a:p>
            <a:r>
              <a:rPr lang="en-IN" sz="2000" b="1" dirty="0" smtClean="0">
                <a:latin typeface="Agency FB" panose="020B0503020202020204" pitchFamily="34" charset="0"/>
              </a:rPr>
              <a:t>Script Kiddies</a:t>
            </a:r>
          </a:p>
          <a:p>
            <a:endParaRPr lang="en-IN" sz="2400" dirty="0">
              <a:latin typeface="Agency FB" panose="020B0503020202020204" pitchFamily="34" charset="0"/>
            </a:endParaRPr>
          </a:p>
        </p:txBody>
      </p:sp>
      <p:sp>
        <p:nvSpPr>
          <p:cNvPr id="30" name="TextBox 29"/>
          <p:cNvSpPr txBox="1"/>
          <p:nvPr/>
        </p:nvSpPr>
        <p:spPr>
          <a:xfrm>
            <a:off x="9363052" y="2984583"/>
            <a:ext cx="1566205" cy="1015663"/>
          </a:xfrm>
          <a:prstGeom prst="rect">
            <a:avLst/>
          </a:prstGeom>
          <a:blipFill dpi="0" rotWithShape="1">
            <a:blip r:embed="rId9">
              <a:alphaModFix amt="27000"/>
            </a:blip>
            <a:srcRect/>
            <a:stretch>
              <a:fillRect/>
            </a:stretch>
          </a:blipFill>
        </p:spPr>
        <p:txBody>
          <a:bodyPr wrap="square" rtlCol="0">
            <a:spAutoFit/>
          </a:bodyPr>
          <a:lstStyle/>
          <a:p>
            <a:r>
              <a:rPr lang="en-IN" sz="2000" b="1" dirty="0" smtClean="0">
                <a:latin typeface="Agency FB" panose="020B0503020202020204" pitchFamily="34" charset="0"/>
              </a:rPr>
              <a:t>State/Nation Sponsored Hackers</a:t>
            </a:r>
          </a:p>
        </p:txBody>
      </p:sp>
      <p:sp>
        <p:nvSpPr>
          <p:cNvPr id="31" name="TextBox 30"/>
          <p:cNvSpPr txBox="1"/>
          <p:nvPr/>
        </p:nvSpPr>
        <p:spPr>
          <a:xfrm>
            <a:off x="9406991" y="4147341"/>
            <a:ext cx="1498754" cy="954107"/>
          </a:xfrm>
          <a:prstGeom prst="rect">
            <a:avLst/>
          </a:prstGeom>
          <a:blipFill dpi="0" rotWithShape="1">
            <a:blip r:embed="rId10">
              <a:alphaModFix amt="20000"/>
            </a:blip>
            <a:srcRect/>
            <a:stretch>
              <a:fillRect/>
            </a:stretch>
          </a:blipFill>
        </p:spPr>
        <p:txBody>
          <a:bodyPr wrap="square" rtlCol="0">
            <a:spAutoFit/>
          </a:bodyPr>
          <a:lstStyle/>
          <a:p>
            <a:r>
              <a:rPr lang="en-IN" sz="2000" b="1" dirty="0" smtClean="0">
                <a:latin typeface="Agency FB" panose="020B0503020202020204" pitchFamily="34" charset="0"/>
              </a:rPr>
              <a:t>Hacktivist</a:t>
            </a:r>
          </a:p>
          <a:p>
            <a:endParaRPr lang="en-IN" dirty="0" smtClean="0"/>
          </a:p>
          <a:p>
            <a:endParaRPr lang="en-IN" dirty="0"/>
          </a:p>
        </p:txBody>
      </p:sp>
      <p:sp>
        <p:nvSpPr>
          <p:cNvPr id="32" name="TextBox 31"/>
          <p:cNvSpPr txBox="1"/>
          <p:nvPr/>
        </p:nvSpPr>
        <p:spPr>
          <a:xfrm>
            <a:off x="9363052" y="5302031"/>
            <a:ext cx="1566204" cy="1015663"/>
          </a:xfrm>
          <a:prstGeom prst="rect">
            <a:avLst/>
          </a:prstGeom>
          <a:blipFill dpi="0" rotWithShape="1">
            <a:blip r:embed="rId11">
              <a:alphaModFix amt="30000"/>
            </a:blip>
            <a:srcRect/>
            <a:stretch>
              <a:fillRect/>
            </a:stretch>
          </a:blipFill>
        </p:spPr>
        <p:txBody>
          <a:bodyPr wrap="square" rtlCol="0">
            <a:spAutoFit/>
          </a:bodyPr>
          <a:lstStyle/>
          <a:p>
            <a:r>
              <a:rPr lang="en-IN" sz="2000" b="1" dirty="0" smtClean="0">
                <a:latin typeface="Agency FB" panose="020B0503020202020204" pitchFamily="34" charset="0"/>
              </a:rPr>
              <a:t>Malicious insider or </a:t>
            </a:r>
            <a:r>
              <a:rPr lang="en-IN" sz="2000" b="1" dirty="0" err="1" smtClean="0">
                <a:latin typeface="Agency FB" panose="020B0503020202020204" pitchFamily="34" charset="0"/>
              </a:rPr>
              <a:t>Whistleblower</a:t>
            </a:r>
            <a:endParaRPr lang="en-IN" sz="2000" b="1" dirty="0" smtClean="0">
              <a:latin typeface="Agency FB" panose="020B0503020202020204" pitchFamily="34" charset="0"/>
            </a:endParaRPr>
          </a:p>
        </p:txBody>
      </p:sp>
    </p:spTree>
    <p:extLst>
      <p:ext uri="{BB962C8B-B14F-4D97-AF65-F5344CB8AC3E}">
        <p14:creationId xmlns:p14="http://schemas.microsoft.com/office/powerpoint/2010/main" val="15715054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84384" y="139336"/>
            <a:ext cx="3176166" cy="5123333"/>
          </a:xfrm>
          <a:prstGeom prst="rect">
            <a:avLst/>
          </a:prstGeom>
          <a:ln w="76200">
            <a:solidFill>
              <a:schemeClr val="tx1"/>
            </a:solidFill>
          </a:ln>
          <a:effectLst>
            <a:outerShdw blurRad="76200" dir="13500000" sy="23000" kx="1200000" algn="br" rotWithShape="0">
              <a:prstClr val="black">
                <a:alpha val="20000"/>
              </a:prstClr>
            </a:outerShdw>
          </a:effectLst>
        </p:spPr>
      </p:pic>
      <p:sp>
        <p:nvSpPr>
          <p:cNvPr id="3" name="TextBox 2"/>
          <p:cNvSpPr txBox="1"/>
          <p:nvPr/>
        </p:nvSpPr>
        <p:spPr>
          <a:xfrm>
            <a:off x="9631679" y="5476029"/>
            <a:ext cx="2560321" cy="923330"/>
          </a:xfrm>
          <a:prstGeom prst="rect">
            <a:avLst/>
          </a:prstGeom>
          <a:noFill/>
        </p:spPr>
        <p:txBody>
          <a:bodyPr wrap="square" rtlCol="0">
            <a:spAutoFit/>
          </a:bodyPr>
          <a:lstStyle/>
          <a:p>
            <a:r>
              <a:rPr lang="en-IN" b="1" dirty="0" smtClean="0"/>
              <a:t>- </a:t>
            </a:r>
            <a:r>
              <a:rPr lang="en-IN" sz="1600" b="1" i="1" dirty="0" smtClean="0">
                <a:latin typeface="+mj-lt"/>
              </a:rPr>
              <a:t>REPUBLICWORLD.COM</a:t>
            </a:r>
          </a:p>
          <a:p>
            <a:r>
              <a:rPr lang="en-IN" sz="1600" b="1" i="1" dirty="0" smtClean="0">
                <a:latin typeface="+mj-lt"/>
              </a:rPr>
              <a:t>  16</a:t>
            </a:r>
            <a:r>
              <a:rPr lang="en-IN" sz="1600" b="1" i="1" baseline="30000" dirty="0" smtClean="0">
                <a:latin typeface="+mj-lt"/>
              </a:rPr>
              <a:t>th</a:t>
            </a:r>
            <a:r>
              <a:rPr lang="en-IN" sz="1600" b="1" i="1" dirty="0" smtClean="0">
                <a:latin typeface="+mj-lt"/>
              </a:rPr>
              <a:t> June, 2021</a:t>
            </a:r>
          </a:p>
          <a:p>
            <a:endParaRPr lang="en-IN"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8188" y="226171"/>
            <a:ext cx="4472461" cy="3305909"/>
          </a:xfrm>
          <a:prstGeom prst="rect">
            <a:avLst/>
          </a:prstGeom>
          <a:ln w="76200">
            <a:solidFill>
              <a:schemeClr val="accent1">
                <a:lumMod val="50000"/>
              </a:schemeClr>
            </a:solidFill>
          </a:ln>
          <a:effectLst>
            <a:outerShdw blurRad="76200" dir="13500000" sy="23000" kx="1200000" algn="br" rotWithShape="0">
              <a:prstClr val="black">
                <a:alpha val="20000"/>
              </a:prstClr>
            </a:outerShdw>
          </a:effectLst>
        </p:spPr>
      </p:pic>
      <p:sp>
        <p:nvSpPr>
          <p:cNvPr id="8" name="TextBox 7"/>
          <p:cNvSpPr txBox="1"/>
          <p:nvPr/>
        </p:nvSpPr>
        <p:spPr>
          <a:xfrm>
            <a:off x="6121012" y="3643580"/>
            <a:ext cx="2363372" cy="646331"/>
          </a:xfrm>
          <a:prstGeom prst="rect">
            <a:avLst/>
          </a:prstGeom>
          <a:noFill/>
        </p:spPr>
        <p:txBody>
          <a:bodyPr wrap="square" rtlCol="0">
            <a:spAutoFit/>
          </a:bodyPr>
          <a:lstStyle/>
          <a:p>
            <a:r>
              <a:rPr lang="en-IN" b="1" dirty="0" smtClean="0"/>
              <a:t>-</a:t>
            </a:r>
            <a:r>
              <a:rPr lang="en-IN" dirty="0" smtClean="0"/>
              <a:t> </a:t>
            </a:r>
            <a:r>
              <a:rPr lang="en-IN" b="1" i="1" dirty="0" smtClean="0">
                <a:latin typeface="+mj-lt"/>
              </a:rPr>
              <a:t>Posted at Twitter</a:t>
            </a:r>
          </a:p>
          <a:p>
            <a:r>
              <a:rPr lang="en-IN" b="1" i="1" dirty="0">
                <a:latin typeface="+mj-lt"/>
              </a:rPr>
              <a:t> </a:t>
            </a:r>
            <a:r>
              <a:rPr lang="en-IN" b="1" i="1" dirty="0" smtClean="0">
                <a:latin typeface="+mj-lt"/>
              </a:rPr>
              <a:t>  8</a:t>
            </a:r>
            <a:r>
              <a:rPr lang="en-IN" b="1" i="1" baseline="30000" dirty="0" smtClean="0">
                <a:latin typeface="+mj-lt"/>
              </a:rPr>
              <a:t>th</a:t>
            </a:r>
            <a:r>
              <a:rPr lang="en-IN" b="1" i="1" dirty="0" smtClean="0">
                <a:latin typeface="+mj-lt"/>
              </a:rPr>
              <a:t> July, 2021</a:t>
            </a:r>
            <a:endParaRPr lang="en-IN" b="1" i="1" dirty="0">
              <a:latin typeface="+mj-lt"/>
            </a:endParaRPr>
          </a:p>
        </p:txBody>
      </p:sp>
      <p:sp>
        <p:nvSpPr>
          <p:cNvPr id="9" name="TextBox 8"/>
          <p:cNvSpPr txBox="1"/>
          <p:nvPr/>
        </p:nvSpPr>
        <p:spPr>
          <a:xfrm>
            <a:off x="362022" y="182879"/>
            <a:ext cx="2489982" cy="3600986"/>
          </a:xfrm>
          <a:prstGeom prst="rect">
            <a:avLst/>
          </a:prstGeom>
          <a:noFill/>
        </p:spPr>
        <p:txBody>
          <a:bodyPr wrap="square" rtlCol="0">
            <a:spAutoFit/>
          </a:bodyPr>
          <a:lstStyle/>
          <a:p>
            <a:r>
              <a:rPr lang="en-IN" sz="2400" dirty="0" smtClean="0">
                <a:solidFill>
                  <a:schemeClr val="bg1"/>
                </a:solidFill>
                <a:latin typeface="Bradley Hand ITC" panose="03070402050302030203" pitchFamily="66" charset="0"/>
              </a:rPr>
              <a:t>Some screenshots from well-known and daily used Social </a:t>
            </a:r>
            <a:r>
              <a:rPr lang="en-IN" sz="2400" dirty="0">
                <a:solidFill>
                  <a:schemeClr val="bg1"/>
                </a:solidFill>
                <a:latin typeface="Bradley Hand ITC" panose="03070402050302030203" pitchFamily="66" charset="0"/>
              </a:rPr>
              <a:t>S</a:t>
            </a:r>
            <a:r>
              <a:rPr lang="en-IN" sz="2400" dirty="0" smtClean="0">
                <a:solidFill>
                  <a:schemeClr val="bg1"/>
                </a:solidFill>
                <a:latin typeface="Bradley Hand ITC" panose="03070402050302030203" pitchFamily="66" charset="0"/>
              </a:rPr>
              <a:t>ite and Online Newspaper showing there are </a:t>
            </a:r>
            <a:r>
              <a:rPr lang="en-IN" sz="2800" b="1" i="1" dirty="0">
                <a:latin typeface="Bookman Old Style" panose="02050604050505020204" pitchFamily="18" charset="0"/>
              </a:rPr>
              <a:t>R</a:t>
            </a:r>
            <a:r>
              <a:rPr lang="en-IN" sz="2800" b="1" i="1" dirty="0" smtClean="0">
                <a:latin typeface="Bookman Old Style" panose="02050604050505020204" pitchFamily="18" charset="0"/>
              </a:rPr>
              <a:t>ewards for Ethical </a:t>
            </a:r>
            <a:r>
              <a:rPr lang="en-IN" sz="2800" b="1" i="1" dirty="0">
                <a:latin typeface="Bookman Old Style" panose="02050604050505020204" pitchFamily="18" charset="0"/>
              </a:rPr>
              <a:t>H</a:t>
            </a:r>
            <a:r>
              <a:rPr lang="en-IN" sz="2800" b="1" i="1" dirty="0" smtClean="0">
                <a:latin typeface="Bookman Old Style" panose="02050604050505020204" pitchFamily="18" charset="0"/>
              </a:rPr>
              <a:t>acking</a:t>
            </a:r>
            <a:r>
              <a:rPr lang="en-IN" sz="2800" dirty="0" smtClean="0">
                <a:latin typeface="Bradley Hand ITC" panose="03070402050302030203" pitchFamily="66" charset="0"/>
              </a:rPr>
              <a:t>.</a:t>
            </a:r>
            <a:endParaRPr lang="en-IN" sz="2800" dirty="0">
              <a:latin typeface="Bradley Hand ITC" panose="03070402050302030203" pitchFamily="66" charset="0"/>
            </a:endParaRPr>
          </a:p>
        </p:txBody>
      </p:sp>
      <p:sp>
        <p:nvSpPr>
          <p:cNvPr id="12" name="Rectangle 11"/>
          <p:cNvSpPr/>
          <p:nvPr/>
        </p:nvSpPr>
        <p:spPr>
          <a:xfrm>
            <a:off x="433193" y="4289911"/>
            <a:ext cx="107517" cy="23068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p:cNvSpPr/>
          <p:nvPr/>
        </p:nvSpPr>
        <p:spPr>
          <a:xfrm>
            <a:off x="433193" y="6609806"/>
            <a:ext cx="3448594" cy="10450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p:cNvSpPr/>
          <p:nvPr/>
        </p:nvSpPr>
        <p:spPr>
          <a:xfrm>
            <a:off x="553773" y="4715691"/>
            <a:ext cx="99370" cy="18810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p:cNvSpPr/>
          <p:nvPr/>
        </p:nvSpPr>
        <p:spPr>
          <a:xfrm>
            <a:off x="628687" y="6505303"/>
            <a:ext cx="2429691" cy="914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a:off x="967261" y="4360472"/>
            <a:ext cx="4715692" cy="1200329"/>
          </a:xfrm>
          <a:prstGeom prst="rect">
            <a:avLst/>
          </a:prstGeom>
          <a:noFill/>
        </p:spPr>
        <p:txBody>
          <a:bodyPr wrap="square" rtlCol="0">
            <a:spAutoFit/>
          </a:bodyPr>
          <a:lstStyle/>
          <a:p>
            <a:r>
              <a:rPr lang="en-IN" sz="2400" b="1" dirty="0" smtClean="0">
                <a:solidFill>
                  <a:srgbClr val="FF0000"/>
                </a:solidFill>
              </a:rPr>
              <a:t>DON’T DO HACKING FOR ILLEGAL USE. IT MAY CAUSE TO PUT YOU BEHIND THE BARS.</a:t>
            </a:r>
            <a:endParaRPr lang="en-IN" sz="2400" b="1" dirty="0">
              <a:solidFill>
                <a:srgbClr val="FF0000"/>
              </a:solidFill>
            </a:endParaRPr>
          </a:p>
        </p:txBody>
      </p:sp>
    </p:spTree>
    <p:extLst>
      <p:ext uri="{BB962C8B-B14F-4D97-AF65-F5344CB8AC3E}">
        <p14:creationId xmlns:p14="http://schemas.microsoft.com/office/powerpoint/2010/main" val="3274884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39112" y="1743423"/>
            <a:ext cx="3628460" cy="2831544"/>
          </a:xfrm>
          <a:prstGeom prst="rect">
            <a:avLst/>
          </a:prstGeom>
          <a:noFill/>
        </p:spPr>
        <p:txBody>
          <a:bodyPr wrap="square" rtlCol="0">
            <a:spAutoFit/>
          </a:bodyPr>
          <a:lstStyle/>
          <a:p>
            <a:pPr algn="just"/>
            <a:r>
              <a:rPr lang="en-IN" sz="2000" i="1" dirty="0" smtClean="0">
                <a:latin typeface="Berlin Sans FB" panose="020E0602020502020306" pitchFamily="34" charset="0"/>
              </a:rPr>
              <a:t>Cybercrime,</a:t>
            </a:r>
            <a:r>
              <a:rPr lang="en-IN" sz="2000" dirty="0" smtClean="0">
                <a:latin typeface="Berlin Sans FB" panose="020E0602020502020306" pitchFamily="34" charset="0"/>
              </a:rPr>
              <a:t> or </a:t>
            </a:r>
            <a:r>
              <a:rPr lang="en-IN" sz="2000" i="1" dirty="0" smtClean="0">
                <a:latin typeface="Berlin Sans FB" panose="020E0602020502020306" pitchFamily="34" charset="0"/>
              </a:rPr>
              <a:t>computer crime,</a:t>
            </a:r>
            <a:r>
              <a:rPr lang="en-IN" sz="2000" dirty="0" smtClean="0">
                <a:latin typeface="Berlin Sans FB" panose="020E0602020502020306" pitchFamily="34" charset="0"/>
              </a:rPr>
              <a:t> is a crime that involves a computer and a network. The computer may have been used in the commission of a crime, or it may be the target. Cybercrime may harm someone's security and financial health.</a:t>
            </a:r>
          </a:p>
          <a:p>
            <a:pPr algn="just"/>
            <a:r>
              <a:rPr lang="en-IN" dirty="0" smtClean="0"/>
              <a:t>                                               </a:t>
            </a:r>
            <a:r>
              <a:rPr lang="en-IN" sz="1400" i="1" dirty="0" smtClean="0"/>
              <a:t>- Wikipedia</a:t>
            </a:r>
          </a:p>
        </p:txBody>
      </p:sp>
      <p:sp>
        <p:nvSpPr>
          <p:cNvPr id="7" name="TextBox 6"/>
          <p:cNvSpPr txBox="1"/>
          <p:nvPr/>
        </p:nvSpPr>
        <p:spPr>
          <a:xfrm>
            <a:off x="5607985" y="1743423"/>
            <a:ext cx="5704449" cy="4524315"/>
          </a:xfrm>
          <a:prstGeom prst="rect">
            <a:avLst/>
          </a:prstGeom>
          <a:noFill/>
        </p:spPr>
        <p:txBody>
          <a:bodyPr wrap="square" rtlCol="0">
            <a:spAutoFit/>
          </a:bodyPr>
          <a:lstStyle/>
          <a:p>
            <a:r>
              <a:rPr lang="en-IN" sz="2400" dirty="0" smtClean="0">
                <a:latin typeface="Bahnschrift SemiCondensed" panose="020B0502040204020203" pitchFamily="34" charset="0"/>
              </a:rPr>
              <a:t>The U.S. Department of Justice (DOJ) divides cybercrime into three categories:</a:t>
            </a:r>
          </a:p>
          <a:p>
            <a:endParaRPr lang="en-IN" sz="2400" dirty="0" smtClean="0">
              <a:latin typeface="Bahnschrift SemiCondensed" panose="020B0502040204020203" pitchFamily="34" charset="0"/>
            </a:endParaRPr>
          </a:p>
          <a:p>
            <a:pPr marL="285750" indent="-285750">
              <a:buFont typeface="Wingdings" panose="05000000000000000000" pitchFamily="2" charset="2"/>
              <a:buChar char="§"/>
            </a:pPr>
            <a:r>
              <a:rPr lang="en-IN" sz="2400" dirty="0" smtClean="0">
                <a:latin typeface="Bahnschrift SemiCondensed" panose="020B0502040204020203" pitchFamily="34" charset="0"/>
              </a:rPr>
              <a:t>Computers are target (e.g. to gain network access)</a:t>
            </a:r>
          </a:p>
          <a:p>
            <a:endParaRPr lang="en-IN" sz="2400" dirty="0" smtClean="0">
              <a:latin typeface="Bahnschrift SemiCondensed" panose="020B0502040204020203" pitchFamily="34" charset="0"/>
            </a:endParaRPr>
          </a:p>
          <a:p>
            <a:pPr marL="285750" indent="-285750">
              <a:buFont typeface="Wingdings" panose="05000000000000000000" pitchFamily="2" charset="2"/>
              <a:buChar char="§"/>
            </a:pPr>
            <a:r>
              <a:rPr lang="en-IN" sz="2400" dirty="0" smtClean="0">
                <a:latin typeface="Bahnschrift SemiCondensed" panose="020B0502040204020203" pitchFamily="34" charset="0"/>
              </a:rPr>
              <a:t>Computers are used as a weapon (e.g. </a:t>
            </a:r>
            <a:r>
              <a:rPr lang="en-IN" sz="2400" dirty="0" err="1" smtClean="0">
                <a:latin typeface="Bahnschrift SemiCondensed" panose="020B0502040204020203" pitchFamily="34" charset="0"/>
              </a:rPr>
              <a:t>DoS</a:t>
            </a:r>
            <a:r>
              <a:rPr lang="en-IN" sz="2400" dirty="0" smtClean="0">
                <a:latin typeface="Bahnschrift SemiCondensed" panose="020B0502040204020203" pitchFamily="34" charset="0"/>
              </a:rPr>
              <a:t> attack) </a:t>
            </a:r>
          </a:p>
          <a:p>
            <a:endParaRPr lang="en-IN" sz="2400" dirty="0" smtClean="0">
              <a:latin typeface="Bahnschrift SemiCondensed" panose="020B0502040204020203" pitchFamily="34" charset="0"/>
            </a:endParaRPr>
          </a:p>
          <a:p>
            <a:pPr marL="285750" indent="-285750">
              <a:buFont typeface="Wingdings" panose="05000000000000000000" pitchFamily="2" charset="2"/>
              <a:buChar char="§"/>
            </a:pPr>
            <a:r>
              <a:rPr lang="en-IN" sz="2400" dirty="0" smtClean="0">
                <a:latin typeface="Bahnschrift SemiCondensed" panose="020B0502040204020203" pitchFamily="34" charset="0"/>
              </a:rPr>
              <a:t>Computer is used as accessory to crime (e.g. computer is used to store illegally obtained data)</a:t>
            </a:r>
          </a:p>
        </p:txBody>
      </p:sp>
      <p:sp>
        <p:nvSpPr>
          <p:cNvPr id="5" name="TextBox 4"/>
          <p:cNvSpPr txBox="1"/>
          <p:nvPr/>
        </p:nvSpPr>
        <p:spPr>
          <a:xfrm>
            <a:off x="296091" y="-134976"/>
            <a:ext cx="4812937" cy="1323439"/>
          </a:xfrm>
          <a:prstGeom prst="rect">
            <a:avLst/>
          </a:prstGeom>
          <a:noFill/>
        </p:spPr>
        <p:txBody>
          <a:bodyPr wrap="square" rtlCol="0">
            <a:spAutoFit/>
          </a:bodyPr>
          <a:lstStyle/>
          <a:p>
            <a:r>
              <a:rPr lang="en-IN" sz="8000" b="1" dirty="0" smtClean="0">
                <a:solidFill>
                  <a:schemeClr val="bg1"/>
                </a:solidFill>
                <a:latin typeface="Bahnschrift Condensed" panose="020B0502040204020203" pitchFamily="34" charset="0"/>
              </a:rPr>
              <a:t>Cybercrime</a:t>
            </a:r>
            <a:endParaRPr lang="en-IN" sz="8000" b="1" dirty="0">
              <a:solidFill>
                <a:schemeClr val="bg1"/>
              </a:solidFill>
              <a:latin typeface="Bahnschrift Condensed" panose="020B0502040204020203" pitchFamily="34" charset="0"/>
            </a:endParaRPr>
          </a:p>
        </p:txBody>
      </p:sp>
      <p:sp>
        <p:nvSpPr>
          <p:cNvPr id="8" name="Rectangle 7"/>
          <p:cNvSpPr/>
          <p:nvPr/>
        </p:nvSpPr>
        <p:spPr>
          <a:xfrm>
            <a:off x="439112" y="1250794"/>
            <a:ext cx="9866031" cy="457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439112" y="1422400"/>
            <a:ext cx="9866031" cy="870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661126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88" y="156119"/>
            <a:ext cx="11860677" cy="1325563"/>
          </a:xfrm>
        </p:spPr>
        <p:txBody>
          <a:bodyPr>
            <a:normAutofit fontScale="90000"/>
          </a:bodyPr>
          <a:lstStyle/>
          <a:p>
            <a:r>
              <a:rPr lang="en-IN" sz="4800" b="1" dirty="0" smtClean="0">
                <a:solidFill>
                  <a:schemeClr val="bg1"/>
                </a:solidFill>
                <a:latin typeface="Algerian" panose="04020705040A02060702" pitchFamily="82" charset="0"/>
              </a:rPr>
              <a:t>Some Statistics Related to Cybercrimes</a:t>
            </a:r>
            <a:endParaRPr lang="en-IN" sz="4800" b="1" dirty="0">
              <a:solidFill>
                <a:schemeClr val="bg1"/>
              </a:solidFill>
              <a:latin typeface="Algerian" panose="04020705040A02060702" pitchFamily="82" charset="0"/>
            </a:endParaRPr>
          </a:p>
        </p:txBody>
      </p:sp>
      <p:pic>
        <p:nvPicPr>
          <p:cNvPr id="3" name="Picture 2"/>
          <p:cNvPicPr>
            <a:picLocks noChangeAspect="1"/>
          </p:cNvPicPr>
          <p:nvPr/>
        </p:nvPicPr>
        <p:blipFill>
          <a:blip r:embed="rId2"/>
          <a:stretch>
            <a:fillRect/>
          </a:stretch>
        </p:blipFill>
        <p:spPr>
          <a:xfrm>
            <a:off x="6076910" y="3048000"/>
            <a:ext cx="5927855" cy="3590834"/>
          </a:xfrm>
          <a:prstGeom prst="rect">
            <a:avLst/>
          </a:prstGeom>
          <a:ln w="76200">
            <a:solidFill>
              <a:schemeClr val="tx1"/>
            </a:solidFill>
          </a:ln>
        </p:spPr>
      </p:pic>
      <p:pic>
        <p:nvPicPr>
          <p:cNvPr id="4" name="Picture 3"/>
          <p:cNvPicPr>
            <a:picLocks noChangeAspect="1"/>
          </p:cNvPicPr>
          <p:nvPr/>
        </p:nvPicPr>
        <p:blipFill>
          <a:blip r:embed="rId3"/>
          <a:stretch>
            <a:fillRect/>
          </a:stretch>
        </p:blipFill>
        <p:spPr>
          <a:xfrm>
            <a:off x="144088" y="1481682"/>
            <a:ext cx="5704416" cy="3453175"/>
          </a:xfrm>
          <a:prstGeom prst="rect">
            <a:avLst/>
          </a:prstGeom>
          <a:gradFill>
            <a:gsLst>
              <a:gs pos="0">
                <a:schemeClr val="accent1">
                  <a:lumMod val="7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76200">
            <a:solidFill>
              <a:schemeClr val="tx1"/>
            </a:solidFill>
          </a:ln>
        </p:spPr>
      </p:pic>
    </p:spTree>
    <p:extLst>
      <p:ext uri="{BB962C8B-B14F-4D97-AF65-F5344CB8AC3E}">
        <p14:creationId xmlns:p14="http://schemas.microsoft.com/office/powerpoint/2010/main" val="4345006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13001</TotalTime>
  <Words>2472</Words>
  <Application>Microsoft Office PowerPoint</Application>
  <PresentationFormat>Widescreen</PresentationFormat>
  <Paragraphs>341</Paragraphs>
  <Slides>47</Slides>
  <Notes>0</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47</vt:i4>
      </vt:variant>
    </vt:vector>
  </HeadingPairs>
  <TitlesOfParts>
    <vt:vector size="66" baseType="lpstr">
      <vt:lpstr>Agency FB</vt:lpstr>
      <vt:lpstr>Algerian</vt:lpstr>
      <vt:lpstr>Arial</vt:lpstr>
      <vt:lpstr>Arial Black</vt:lpstr>
      <vt:lpstr>Arial Narrow</vt:lpstr>
      <vt:lpstr>Bahnschrift Condensed</vt:lpstr>
      <vt:lpstr>Bahnschrift SemiCondensed</vt:lpstr>
      <vt:lpstr>Bahnschrift SemiLight</vt:lpstr>
      <vt:lpstr>Berlin Sans FB</vt:lpstr>
      <vt:lpstr>Berlin Sans FB Demi</vt:lpstr>
      <vt:lpstr>Bookman Old Style</vt:lpstr>
      <vt:lpstr>Bradley Hand ITC</vt:lpstr>
      <vt:lpstr>Calibri</vt:lpstr>
      <vt:lpstr>Calibri Light</vt:lpstr>
      <vt:lpstr>Calisto MT</vt:lpstr>
      <vt:lpstr>Candara Light</vt:lpstr>
      <vt:lpstr>Courier New</vt:lpstr>
      <vt:lpstr>Wingdings</vt:lpstr>
      <vt:lpstr>Office Theme</vt:lpstr>
      <vt:lpstr>A  BRIEF  OVERVIEW OF CYBERSECURITY  AND  MALICIOUS  URL DETECTION</vt:lpstr>
      <vt:lpstr>Acknowledgement</vt:lpstr>
      <vt:lpstr>PowerPoint Presentation</vt:lpstr>
      <vt:lpstr>PowerPoint Presentation</vt:lpstr>
      <vt:lpstr>PowerPoint Presentation</vt:lpstr>
      <vt:lpstr>PowerPoint Presentation</vt:lpstr>
      <vt:lpstr>PowerPoint Presentation</vt:lpstr>
      <vt:lpstr>PowerPoint Presentation</vt:lpstr>
      <vt:lpstr>Some Statistics Related to Cybercrimes</vt:lpstr>
      <vt:lpstr>PowerPoint Presentation</vt:lpstr>
      <vt:lpstr>Some Common Cybercrimes</vt:lpstr>
      <vt:lpstr>Some Facts About Cybercrime and Hacking</vt:lpstr>
      <vt:lpstr>Some information regarding different types of Cybercrimes </vt:lpstr>
      <vt:lpstr>Some information regarding different types of Cybercrimes </vt:lpstr>
      <vt:lpstr>Let’s talk a more about Phishing Emails……….</vt:lpstr>
      <vt:lpstr>PowerPoint Presentation</vt:lpstr>
      <vt:lpstr>Why We Choose Phishing for Detail Explanation? </vt:lpstr>
      <vt:lpstr>Types of Phishing</vt:lpstr>
      <vt:lpstr>Examples of Phishing Emails</vt:lpstr>
      <vt:lpstr>Examples of Phishing Emails</vt:lpstr>
      <vt:lpstr>How to Be Safe From Phishing Email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Let’s see about our Web Application to classify an URL is Malicious or not……….</vt:lpstr>
      <vt:lpstr>PowerPoint Presentation</vt:lpstr>
      <vt:lpstr>PowerPoint Presentation</vt:lpstr>
      <vt:lpstr>About Baseline Model</vt:lpstr>
      <vt:lpstr>How Features are Created and Selected for Final Model</vt:lpstr>
      <vt:lpstr>PowerPoint Presentation</vt:lpstr>
      <vt:lpstr>PowerPoint Presentation</vt:lpstr>
      <vt:lpstr>PowerPoint Presentation</vt:lpstr>
      <vt:lpstr>At Last Features</vt:lpstr>
      <vt:lpstr>PowerPoint Presentation</vt:lpstr>
      <vt:lpstr>Created Features:</vt:lpstr>
      <vt:lpstr>Complete Workflow is ………</vt:lpstr>
      <vt:lpstr>Training and Testing Accuracy of Final Model</vt:lpstr>
      <vt:lpstr>PowerPoint Presentation</vt:lpstr>
      <vt:lpstr>PowerPoint Presentation</vt:lpstr>
      <vt:lpstr>PowerPoint Presentation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BRIEF OVERVIEW OF CYBERSECURITY IN COVID ERA  AND PHISHING URL DETECTION DETECTION</dc:title>
  <dc:creator>Windows User</dc:creator>
  <cp:lastModifiedBy>Windows User</cp:lastModifiedBy>
  <cp:revision>164</cp:revision>
  <dcterms:created xsi:type="dcterms:W3CDTF">2021-07-29T06:47:39Z</dcterms:created>
  <dcterms:modified xsi:type="dcterms:W3CDTF">2021-08-07T16:43:59Z</dcterms:modified>
</cp:coreProperties>
</file>