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3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E265D35-FFB6-46AF-A07B-89C871F9335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97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9974858-FE1C-4484-A155-8144F9C4C4C3}" type="slidenum">
              <a: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8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09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12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78FFBE5-6EB0-4FD1-9ADF-7A90D7D190C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2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80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FE234B-5C39-4DBE-B9E0-775B94A8A58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80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57F4FD-C3BE-4DDF-8D0A-952F63AC8DD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416A571-0FF8-4F10-946E-065FD4D0E1E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24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720" cy="57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880" cy="5759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73A882-E007-4821-83EC-E083BB191AC5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3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2CB82C-F6FE-45E2-8471-F1738D84B24A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44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286FF77-DC25-40C6-AEDD-50D7055BF06C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52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56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729C661-ECC0-4245-994C-33502B6EA6C5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66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FBB3E6-D127-436D-85A5-CCCE520C20CC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78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3B92B9A-D6C1-4364-9C54-48D36EF21E0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86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92B692-D769-4C06-B58B-4FE1F1096E8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huzpsb/cybersecurity-incidents-dataset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nelgiriyewithana/countries-of-the-world-2023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A hand touching a screen with icons&#10;&#10;AI-generated content may be incorrect."/>
          <p:cNvPicPr/>
          <p:nvPr/>
        </p:nvPicPr>
        <p:blipFill>
          <a:blip r:embed="rId1">
            <a:alphaModFix amt="35000"/>
          </a:blip>
          <a:srcRect l="0" t="0" r="4001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in EU Countries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1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4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3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0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91" name="Picture 13" descr="Digital numbers and graphs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94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 descr="A graph of data showing the number of data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6840"/>
            <a:ext cx="12191760" cy="684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0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201" name="Picture 4" descr="White percentage symbol on red background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7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b="0" lang="en-US" sz="7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204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5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9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210" name="Content Placeholder 6" descr="A hand coming out of a computer screen&#10;&#10;AI-generated content may be incorrect."/>
          <p:cNvPicPr/>
          <p:nvPr/>
        </p:nvPicPr>
        <p:blipFill>
          <a:blip r:embed="rId1">
            <a:alphaModFix amt="35000"/>
          </a:blip>
          <a:srcRect l="0" t="15728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b="0" lang="en-US" sz="72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12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13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133720" y="287280"/>
            <a:ext cx="10058040" cy="144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PowerBI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16" name="Picture 4" descr=""/>
          <p:cNvPicPr/>
          <p:nvPr/>
        </p:nvPicPr>
        <p:blipFill>
          <a:blip r:embed="rId1"/>
          <a:stretch/>
        </p:blipFill>
        <p:spPr>
          <a:xfrm>
            <a:off x="0" y="0"/>
            <a:ext cx="1226520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Someone breaks in and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steals confidential information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(e.g., customer data, ID numbers, HR files).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Real-life example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OPM (US Office of Personnel Management), 2015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attackers stole records for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~21.5 million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people, including background-check forms and some fingerprints.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br>
              <a:rPr sz="2000"/>
            </a:b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Effect: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years of credit-monitoring costs, identity-theft risk for employees and their families, and long-term national-security exposure.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U.S. Office of Personnel Management (OPM)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An attack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stops systems from working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(services go down, operations halt), even if nothing is stolen.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Real-life </a:t>
            </a:r>
            <a:r>
              <a:rPr b="0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Norsk Hydro (2019) - A ransomware attack (LockerGoga)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shut down IT systems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at the global aluminum producer, forcing plants to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switch to manual operations or halt production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while systems were rebuilt.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Estimated business impact was around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$70M,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lost output, recovery costs, reputational stress).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Nozomi Networks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5" descr="A graph of blue squares&#10;&#10;AI-generated content may be incorrect."/>
          <p:cNvPicPr/>
          <p:nvPr/>
        </p:nvPicPr>
        <p:blipFill>
          <a:blip r:embed="rId1"/>
          <a:srcRect l="0" t="0" r="445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Exfiltration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move copied data out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of the network to an external location. (MITRE “Exfiltration” tactic TA0010)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Equifax, 2017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personal data of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~147 million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people was stolen.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hundreds of millions in remediation and settlements, years of credit monitoring, major reputational harm.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Federal Trade Commission (U.S)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Network Denial of Service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Flooding networks or online services with fake traffic so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legitimate users can’t get in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Dyn DNS, 2016 (Mirai botnet)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massive DoS knocked out access to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Twitter, Netflix, Spotify and others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for many users in the US/EU.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brand damage for affected services, lost ad/sales revenue, incident-response costs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The Guardian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5" descr="Digital graphs and numbers in 3D"/>
          <p:cNvPicPr/>
          <p:nvPr/>
        </p:nvPicPr>
        <p:blipFill>
          <a:blip r:embed="rId1">
            <a:alphaModFix amt="25000"/>
          </a:blip>
          <a:srcRect l="0" t="9781" r="0" b="594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5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Why this topic?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7" name="Content Placeholder 2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Average breach now costs ~$4.4M (2025).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You have &lt;60 minutes to contain an intrusion.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 single breach can sideline operations for months.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Phishing is a multi-billion-dollar drag on returns—U.S. organizations lost $2.77B in 2024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IBM, ic3.gov, crowdstrike.com, bakerdonelson.com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Encrypted for Impact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sng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Malware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encrypts files/systems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so the business can’t use them, typically demanding payment. (MITRE ATT&amp;CK T1486)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WannaCry, 2017 (NHS UK)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ransomware disrupted hospital IT, </a:t>
            </a: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cancelling appointments and diverting ambulances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; studies measured drops in admissions at affected hospitals.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care delays, patient-safety risk, recovery and resilience spend.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PubMed Central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720" cy="365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b="1" i="1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and Disruption form </a:t>
            </a:r>
            <a:r>
              <a:rPr b="1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81%</a:t>
            </a: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of incidents </a:t>
            </a:r>
            <a:br>
              <a:rPr sz="4800"/>
            </a:b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9" name="Title 1"/>
          <p:cNvSpPr/>
          <p:nvPr/>
        </p:nvSpPr>
        <p:spPr>
          <a:xfrm>
            <a:off x="1066680" y="27216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804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6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GDP? 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Population? 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1" name="Title 4"/>
          <p:cNvSpPr/>
          <p:nvPr/>
        </p:nvSpPr>
        <p:spPr>
          <a:xfrm>
            <a:off x="1066680" y="27216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4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1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"/>
          <p:cNvSpPr txBox="1"/>
          <p:nvPr/>
        </p:nvSpPr>
        <p:spPr>
          <a:xfrm>
            <a:off x="4572000" y="66294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3429000" y="6858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3200400" y="6400800"/>
            <a:ext cx="61408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241" name="Picture 5" descr=""/>
          <p:cNvPicPr/>
          <p:nvPr/>
        </p:nvPicPr>
        <p:blipFill>
          <a:blip r:embed="rId2"/>
          <a:stretch/>
        </p:blipFill>
        <p:spPr>
          <a:xfrm>
            <a:off x="1240200" y="3277800"/>
            <a:ext cx="9772200" cy="207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7" descr=""/>
          <p:cNvPicPr/>
          <p:nvPr/>
        </p:nvPicPr>
        <p:blipFill>
          <a:blip r:embed="rId1"/>
          <a:stretch/>
        </p:blipFill>
        <p:spPr>
          <a:xfrm>
            <a:off x="1240200" y="2681640"/>
            <a:ext cx="9772200" cy="267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6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86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247" name="Picture 4" descr=""/>
          <p:cNvPicPr/>
          <p:nvPr/>
        </p:nvPicPr>
        <p:blipFill>
          <a:blip r:embed="rId2"/>
          <a:stretch/>
        </p:blipFill>
        <p:spPr>
          <a:xfrm>
            <a:off x="1171800" y="2890800"/>
            <a:ext cx="2999880" cy="229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1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2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53" name="Picture 5" descr="A computer screen with red lines and symbols&#10;&#10;AI-generated content may be incorrect.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6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Do we want to show up in these numbers next year?</a:t>
            </a:r>
            <a:endParaRPr b="0" lang="en-US" sz="6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5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56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7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8" name="Title 1"/>
          <p:cNvSpPr/>
          <p:nvPr/>
        </p:nvSpPr>
        <p:spPr>
          <a:xfrm>
            <a:off x="867960" y="260172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 defTabSz="914400">
              <a:lnSpc>
                <a:spcPct val="85000"/>
              </a:lnSpc>
            </a:pPr>
            <a:endParaRPr b="0" lang="en-US" sz="4800" spc="-51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0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2" name="Content Placeholder 2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EU 2024/2025 outlook: what will losses look like—and which countries lead the losses table?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Unit economics: what does one incident cost, and does cost rise with incident volume?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Action priority: where should we act first to cut losses fastest?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Macro drivers: do GDP and population explain incident volume, or is something else at work?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6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8" name="Content Placeholder 3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g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?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?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2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0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2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5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k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k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?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?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G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x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h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v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</a:t>
            </a: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5" descr="Wood human figure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3" name="TextBox 8"/>
          <p:cNvSpPr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4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5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6" descr="A graph of a graph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0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81" name="Picture 22" descr="An abstract financial digital analysis"/>
          <p:cNvPicPr/>
          <p:nvPr/>
        </p:nvPicPr>
        <p:blipFill>
          <a:blip r:embed="rId1">
            <a:alphaModFix amt="35000"/>
          </a:blip>
          <a:srcRect l="1332" t="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b="0" lang="en-US" sz="2400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8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A graph of financial losses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1141</TotalTime>
  <Application>LibreOffice/25.2.2.2$Windows_X86_64 LibreOffice_project/7370d4be9e3cf6031a51beef54ff3bda878e3fac</Application>
  <AppVersion>15.0000</AppVersion>
  <Words>714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2025-08-25T09:11:35Z</dcterms:created>
  <dc:creator>Natalia MIHOKOVA</dc:creator>
  <dc:description/>
  <dc:language>en-US</dc:language>
  <cp:lastModifiedBy/>
  <dcterms:modified xsi:type="dcterms:W3CDTF">2025-08-27T10:14:36Z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25</vt:i4>
  </property>
</Properties>
</file>