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71" r:id="rId3"/>
    <p:sldId id="296" r:id="rId4"/>
    <p:sldId id="274" r:id="rId5"/>
    <p:sldId id="290" r:id="rId6"/>
    <p:sldId id="285" r:id="rId7"/>
    <p:sldId id="291" r:id="rId8"/>
    <p:sldId id="284" r:id="rId9"/>
    <p:sldId id="292" r:id="rId10"/>
    <p:sldId id="287" r:id="rId11"/>
    <p:sldId id="288" r:id="rId12"/>
    <p:sldId id="293" r:id="rId13"/>
    <p:sldId id="302" r:id="rId14"/>
    <p:sldId id="280" r:id="rId15"/>
    <p:sldId id="297" r:id="rId16"/>
    <p:sldId id="298" r:id="rId17"/>
    <p:sldId id="281" r:id="rId18"/>
    <p:sldId id="300" r:id="rId19"/>
    <p:sldId id="299" r:id="rId20"/>
    <p:sldId id="301" r:id="rId21"/>
    <p:sldId id="294" r:id="rId22"/>
    <p:sldId id="283" r:id="rId23"/>
    <p:sldId id="276" r:id="rId24"/>
    <p:sldId id="277" r:id="rId25"/>
    <p:sldId id="279" r:id="rId26"/>
    <p:sldId id="28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8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1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0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59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1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2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43D50E-AB05-4E6B-8D57-594D0838050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0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D50E-AB05-4E6B-8D57-594D0838050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43D50E-AB05-4E6B-8D57-594D0838050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1247CF-0069-4B2C-B5C4-5633830FC1C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1316537984,&quot;Placement&quot;:&quot;Footer&quot;,&quot;Top&quot;:519.343,&quot;Left&quot;:454.760162,&quot;SlideWidth&quot;:960,&quot;SlideHeight&quot;:540}">
            <a:extLst>
              <a:ext uri="{FF2B5EF4-FFF2-40B4-BE49-F238E27FC236}">
                <a16:creationId xmlns:a16="http://schemas.microsoft.com/office/drawing/2014/main" id="{89469402-541B-68A7-E5F0-4F69B3751631}"/>
              </a:ext>
            </a:extLst>
          </p:cNvPr>
          <p:cNvSpPr txBox="1"/>
          <p:nvPr userDrawn="1"/>
        </p:nvSpPr>
        <p:spPr>
          <a:xfrm>
            <a:off x="5775454" y="65956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943583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datasets/huzpsb/cybersecurity-incidents-datase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kaggle.com/datasets/nelgiriyewithana/countries-of-the-world-202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1F93-1F60-440A-0ED0-37B85DDE3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Cybersecurity Incidents per </a:t>
            </a:r>
            <a:r>
              <a:rPr lang="pl-PL" dirty="0"/>
              <a:t>EU </a:t>
            </a:r>
            <a:r>
              <a:rPr lang="en-GB" dirty="0"/>
              <a:t>Country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88B5B-579E-165A-1995-3D3D20809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Anna </a:t>
            </a:r>
            <a:r>
              <a:rPr lang="en-GB" dirty="0" err="1"/>
              <a:t>Kożuch</a:t>
            </a:r>
            <a:r>
              <a:rPr lang="en-GB" dirty="0"/>
              <a:t>, NatáLiA </a:t>
            </a:r>
            <a:r>
              <a:rPr lang="en-GB" dirty="0" err="1"/>
              <a:t>MIHOKOVá</a:t>
            </a:r>
            <a:r>
              <a:rPr lang="en-GB" dirty="0"/>
              <a:t>, Łukasz </a:t>
            </a:r>
            <a:r>
              <a:rPr lang="en-GB" dirty="0" err="1"/>
              <a:t>Siemieński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1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9456-7B7E-736D-CA89-4FF3E7B7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E637-6553-F6B9-23EA-871DC32E6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F25F0-59C8-5F3E-213C-7E52B0DD9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514350"/>
            <a:ext cx="109442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5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6E1C-B754-58CE-7B17-7EB720CD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F611-1E15-82E7-2716-EFD13688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40952-6B3F-1144-2C76-EA21CD31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533400"/>
            <a:ext cx="109823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0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BFD1-9AED-8229-9166-90F9493C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HOW MUCH CAN WE SAVE IF WE ACT NOW?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2418A-3FCE-3964-6543-E42598835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INVESTING INTO CYBERSECURITY AND DEFENSE MEANS 10-15% OF THE FINANCIAL LOSSES AVOIDED.</a:t>
            </a:r>
          </a:p>
          <a:p>
            <a:r>
              <a:rPr lang="pl-PL" dirty="0"/>
              <a:t>THAT IS BETWEEN $7bln to $10.5bln A YEAR.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5111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5716-C228-222C-DC7E-7CC0A1D3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394977"/>
            <a:ext cx="10058400" cy="1450757"/>
          </a:xfrm>
        </p:spPr>
        <p:txBody>
          <a:bodyPr>
            <a:normAutofit/>
          </a:bodyPr>
          <a:lstStyle/>
          <a:p>
            <a:r>
              <a:rPr lang="pl-PL" sz="4400" dirty="0" err="1"/>
              <a:t>What</a:t>
            </a:r>
            <a:r>
              <a:rPr lang="pl-PL" sz="4400" dirty="0"/>
              <a:t> </a:t>
            </a:r>
            <a:r>
              <a:rPr lang="pl-PL" sz="4400" dirty="0" err="1"/>
              <a:t>can</a:t>
            </a:r>
            <a:r>
              <a:rPr lang="pl-PL" sz="4400" dirty="0"/>
              <a:t> we do </a:t>
            </a:r>
            <a:r>
              <a:rPr lang="pl-PL" sz="4400" dirty="0" err="1"/>
              <a:t>about</a:t>
            </a:r>
            <a:r>
              <a:rPr lang="pl-PL" sz="4400" dirty="0"/>
              <a:t> </a:t>
            </a:r>
            <a:r>
              <a:rPr lang="pl-PL" sz="4400" dirty="0" err="1"/>
              <a:t>it</a:t>
            </a:r>
            <a:r>
              <a:rPr lang="pl-PL" sz="4400" dirty="0"/>
              <a:t>? </a:t>
            </a:r>
            <a:br>
              <a:rPr lang="pl-PL" sz="4400" dirty="0"/>
            </a:br>
            <a:r>
              <a:rPr lang="pl-PL" sz="4400" dirty="0"/>
              <a:t>We </a:t>
            </a:r>
            <a:r>
              <a:rPr lang="pl-PL" sz="4400" dirty="0" err="1"/>
              <a:t>can</a:t>
            </a:r>
            <a:r>
              <a:rPr lang="pl-PL" sz="4400" dirty="0"/>
              <a:t> be </a:t>
            </a:r>
            <a:r>
              <a:rPr lang="pl-PL" sz="4400" dirty="0" err="1"/>
              <a:t>prepared</a:t>
            </a:r>
            <a:r>
              <a:rPr lang="pl-PL" sz="4400" dirty="0"/>
              <a:t>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2A11-FC8A-CA05-8DA6-76B2E41A5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" name="Picture 6" descr="A hand coming out of a computer screen&#10;&#10;AI-generated content may be incorrect.">
            <a:extLst>
              <a:ext uri="{FF2B5EF4-FFF2-40B4-BE49-F238E27FC236}">
                <a16:creationId xmlns:a16="http://schemas.microsoft.com/office/drawing/2014/main" id="{C2A094B9-048F-8E53-D778-EBA0C2A77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940" y="2168044"/>
            <a:ext cx="5775159" cy="38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1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2051-7390-632E-80AC-A80DBB91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PowerBI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6D58-B373-1E93-59AE-01184343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61D09-C5FF-C241-A695-09B5337B5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6225"/>
            <a:ext cx="112776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29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A678-E2D0-6486-4715-91B3B188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08" y="288929"/>
            <a:ext cx="10058400" cy="1450757"/>
          </a:xfrm>
        </p:spPr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theft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B7F3-F84D-B6C5-F08B-1B3095148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30" y="1892732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pl-PL" b="1" u="sng" dirty="0"/>
              <a:t>Definition</a:t>
            </a:r>
            <a:r>
              <a:rPr lang="pl-PL" b="1" dirty="0"/>
              <a:t> : </a:t>
            </a:r>
          </a:p>
          <a:p>
            <a:r>
              <a:rPr lang="en-US" dirty="0"/>
              <a:t>Someone breaks in and </a:t>
            </a:r>
            <a:r>
              <a:rPr lang="en-US" b="1" dirty="0"/>
              <a:t>steals confidential information</a:t>
            </a:r>
            <a:r>
              <a:rPr lang="en-US" dirty="0"/>
              <a:t> (e.g., customer data, ID numbers, HR files).</a:t>
            </a:r>
          </a:p>
          <a:p>
            <a:r>
              <a:rPr lang="pl-PL" b="1" u="sng" dirty="0"/>
              <a:t>Real-life </a:t>
            </a:r>
            <a:r>
              <a:rPr lang="pl-PL" b="1" u="sng" dirty="0" err="1"/>
              <a:t>example</a:t>
            </a:r>
            <a:r>
              <a:rPr lang="pl-PL" b="1" dirty="0"/>
              <a:t>:</a:t>
            </a:r>
          </a:p>
          <a:p>
            <a:r>
              <a:rPr lang="en-US" b="1" dirty="0"/>
              <a:t>OPM (US Office of Personnel Management), 2015</a:t>
            </a:r>
            <a:r>
              <a:rPr lang="en-US" dirty="0"/>
              <a:t> — attackers stole records for </a:t>
            </a:r>
            <a:r>
              <a:rPr lang="en-US" b="1" dirty="0"/>
              <a:t>~21.5 million</a:t>
            </a:r>
            <a:r>
              <a:rPr lang="en-US" dirty="0"/>
              <a:t> people, including background-check forms and some fingerprints.</a:t>
            </a:r>
            <a:endParaRPr lang="pl-PL" dirty="0"/>
          </a:p>
          <a:p>
            <a:br>
              <a:rPr lang="pl-PL" dirty="0"/>
            </a:br>
            <a:r>
              <a:rPr lang="pl-PL" b="1" dirty="0" err="1"/>
              <a:t>Effect</a:t>
            </a:r>
            <a:r>
              <a:rPr lang="pl-PL" b="1" dirty="0"/>
              <a:t>: </a:t>
            </a:r>
            <a:r>
              <a:rPr lang="en-US" dirty="0"/>
              <a:t>years of credit-monitoring costs, identity-theft risk for employees and their families, and long-term national-security exposure.</a:t>
            </a:r>
            <a:endParaRPr lang="pl-PL" dirty="0"/>
          </a:p>
          <a:p>
            <a:endParaRPr lang="pl-PL" b="1" dirty="0"/>
          </a:p>
          <a:p>
            <a:r>
              <a:rPr lang="pl-PL" b="1" dirty="0"/>
              <a:t>Source: </a:t>
            </a:r>
            <a:r>
              <a:rPr lang="en-US" dirty="0"/>
              <a:t>U.S. Office of Personnel Management (OPM)</a:t>
            </a:r>
            <a:endParaRPr lang="pl-PL" b="1" dirty="0"/>
          </a:p>
          <a:p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69448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E6A8-40A7-4C59-131C-E0FF72CF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disruption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C201E-EDB3-EF0B-8E0C-D634BBA0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b="1" u="sng" dirty="0"/>
              <a:t>Definition</a:t>
            </a:r>
            <a:r>
              <a:rPr lang="pl-PL" dirty="0"/>
              <a:t>: </a:t>
            </a:r>
          </a:p>
          <a:p>
            <a:r>
              <a:rPr lang="en-US" dirty="0"/>
              <a:t>An attack </a:t>
            </a:r>
            <a:r>
              <a:rPr lang="en-US" b="1" dirty="0"/>
              <a:t>stops systems from working</a:t>
            </a:r>
            <a:r>
              <a:rPr lang="en-US" dirty="0"/>
              <a:t> (services go down, operations halt), even if nothing is stolen.</a:t>
            </a:r>
            <a:endParaRPr lang="pl-PL" dirty="0"/>
          </a:p>
          <a:p>
            <a:r>
              <a:rPr lang="pl-PL" b="1" u="sng" dirty="0"/>
              <a:t>Real-life </a:t>
            </a:r>
            <a:r>
              <a:rPr lang="pl-PL" u="sng" dirty="0" err="1"/>
              <a:t>Example</a:t>
            </a:r>
            <a:r>
              <a:rPr lang="pl-PL" dirty="0"/>
              <a:t>:</a:t>
            </a:r>
          </a:p>
          <a:p>
            <a:r>
              <a:rPr lang="pl-PL" dirty="0" err="1"/>
              <a:t>Norsk</a:t>
            </a:r>
            <a:r>
              <a:rPr lang="pl-PL" dirty="0"/>
              <a:t> Hydro (2019) - </a:t>
            </a:r>
            <a:r>
              <a:rPr lang="en-US" dirty="0"/>
              <a:t>A ransomware attack (</a:t>
            </a:r>
            <a:r>
              <a:rPr lang="en-US" dirty="0" err="1"/>
              <a:t>LockerGoga</a:t>
            </a:r>
            <a:r>
              <a:rPr lang="en-US" dirty="0"/>
              <a:t>) </a:t>
            </a:r>
            <a:r>
              <a:rPr lang="en-US" b="1" dirty="0"/>
              <a:t>shut down IT systems</a:t>
            </a:r>
            <a:r>
              <a:rPr lang="en-US" dirty="0"/>
              <a:t> at the global aluminum producer, forcing plants to </a:t>
            </a:r>
            <a:r>
              <a:rPr lang="en-US" b="1" dirty="0"/>
              <a:t>switch to manual operations or halt production</a:t>
            </a:r>
            <a:r>
              <a:rPr lang="en-US" dirty="0"/>
              <a:t> while systems were rebuilt.</a:t>
            </a:r>
            <a:endParaRPr lang="pl-PL" dirty="0"/>
          </a:p>
          <a:p>
            <a:r>
              <a:rPr lang="pl-PL" dirty="0" err="1"/>
              <a:t>Effect</a:t>
            </a:r>
            <a:r>
              <a:rPr lang="pl-PL" dirty="0"/>
              <a:t>: </a:t>
            </a:r>
          </a:p>
          <a:p>
            <a:r>
              <a:rPr lang="en-US" dirty="0"/>
              <a:t>Estimated business impact was around </a:t>
            </a:r>
            <a:r>
              <a:rPr lang="en-US" b="1" dirty="0"/>
              <a:t>$70M</a:t>
            </a:r>
            <a:r>
              <a:rPr lang="pl-PL" b="1" dirty="0"/>
              <a:t>, </a:t>
            </a:r>
            <a:r>
              <a:rPr lang="en-US" dirty="0"/>
              <a:t>lost output, recovery costs, reputational stress).</a:t>
            </a:r>
            <a:endParaRPr lang="pl-PL" dirty="0"/>
          </a:p>
          <a:p>
            <a:endParaRPr lang="pl-PL" dirty="0"/>
          </a:p>
          <a:p>
            <a:r>
              <a:rPr lang="pl-PL" dirty="0"/>
              <a:t>Source: </a:t>
            </a:r>
            <a:r>
              <a:rPr lang="pl-PL" dirty="0" err="1"/>
              <a:t>Nozomi</a:t>
            </a:r>
            <a:r>
              <a:rPr lang="pl-PL" dirty="0"/>
              <a:t> Networks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9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6905-E85C-D174-F8CE-37463E87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E1C6D-23CC-AC3C-3575-0DE846F7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02DB3-55D3-FA8E-3039-DFD11088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76225"/>
            <a:ext cx="10892501" cy="60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22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5C6B-577E-9DD8-09D5-E7FBDAAA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Exfiltration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097D-3F2E-E5BC-15C7-C9990989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u="sng" dirty="0"/>
              <a:t>Definition</a:t>
            </a:r>
            <a:r>
              <a:rPr lang="pl-PL" dirty="0"/>
              <a:t>:</a:t>
            </a:r>
          </a:p>
          <a:p>
            <a:r>
              <a:rPr lang="en-US" dirty="0"/>
              <a:t>Attackers </a:t>
            </a:r>
            <a:r>
              <a:rPr lang="en-US" b="1" dirty="0"/>
              <a:t>move copied data out</a:t>
            </a:r>
            <a:r>
              <a:rPr lang="en-US" dirty="0"/>
              <a:t> of the network to an external location. (MITRE “Exfiltration” tactic TA0010)</a:t>
            </a:r>
            <a:endParaRPr lang="pl-PL" dirty="0"/>
          </a:p>
          <a:p>
            <a:r>
              <a:rPr lang="pl-PL" dirty="0" err="1"/>
              <a:t>Example</a:t>
            </a:r>
            <a:r>
              <a:rPr lang="pl-PL" dirty="0"/>
              <a:t>: </a:t>
            </a:r>
          </a:p>
          <a:p>
            <a:r>
              <a:rPr lang="pl-PL" b="1" dirty="0"/>
              <a:t>E</a:t>
            </a:r>
            <a:r>
              <a:rPr lang="en-US" b="1" dirty="0" err="1"/>
              <a:t>quifax</a:t>
            </a:r>
            <a:r>
              <a:rPr lang="en-US" b="1" dirty="0"/>
              <a:t>, 2017</a:t>
            </a:r>
            <a:r>
              <a:rPr lang="en-US" dirty="0"/>
              <a:t> — personal data of </a:t>
            </a:r>
            <a:r>
              <a:rPr lang="en-US" b="1" dirty="0"/>
              <a:t>~147 million</a:t>
            </a:r>
            <a:r>
              <a:rPr lang="en-US" dirty="0"/>
              <a:t> people was stolen. </a:t>
            </a:r>
            <a:endParaRPr lang="pl-PL" dirty="0"/>
          </a:p>
          <a:p>
            <a:r>
              <a:rPr lang="en-US" dirty="0"/>
              <a:t>Effects: hundreds of millions in remediation and settlements, years of credit monitoring, major reputational harm.</a:t>
            </a:r>
            <a:endParaRPr lang="pl-PL" dirty="0"/>
          </a:p>
          <a:p>
            <a:endParaRPr lang="pl-PL" dirty="0"/>
          </a:p>
          <a:p>
            <a:r>
              <a:rPr lang="pl-PL" dirty="0"/>
              <a:t>Source: Federal Trade </a:t>
            </a:r>
            <a:r>
              <a:rPr lang="pl-PL" dirty="0" err="1"/>
              <a:t>Commission</a:t>
            </a:r>
            <a:r>
              <a:rPr lang="pl-PL" dirty="0"/>
              <a:t> (U.S)</a:t>
            </a:r>
          </a:p>
        </p:txBody>
      </p:sp>
    </p:spTree>
    <p:extLst>
      <p:ext uri="{BB962C8B-B14F-4D97-AF65-F5344CB8AC3E}">
        <p14:creationId xmlns:p14="http://schemas.microsoft.com/office/powerpoint/2010/main" val="3308348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BDAF-4AB2-1503-8A1C-719B8DD1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Denial of Service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EAAE-97B1-B71B-3AF0-04471E1B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u="sng" dirty="0"/>
              <a:t>Definition</a:t>
            </a:r>
            <a:r>
              <a:rPr lang="pl-PL" dirty="0"/>
              <a:t>:</a:t>
            </a:r>
          </a:p>
          <a:p>
            <a:r>
              <a:rPr lang="en-US" dirty="0"/>
              <a:t>Flooding networks or online services with fake traffic so </a:t>
            </a:r>
            <a:r>
              <a:rPr lang="en-US" b="1" dirty="0"/>
              <a:t>legitimate users can’t get in</a:t>
            </a:r>
            <a:r>
              <a:rPr lang="en-US" dirty="0"/>
              <a:t>.</a:t>
            </a:r>
            <a:endParaRPr lang="pl-PL" dirty="0"/>
          </a:p>
          <a:p>
            <a:r>
              <a:rPr lang="pl-PL" b="1" u="sng" dirty="0" err="1"/>
              <a:t>Example</a:t>
            </a:r>
            <a:r>
              <a:rPr lang="pl-PL" dirty="0"/>
              <a:t>:</a:t>
            </a:r>
          </a:p>
          <a:p>
            <a:r>
              <a:rPr lang="en-US" b="1" dirty="0"/>
              <a:t>Dyn DNS, 2016 (Mirai botnet)</a:t>
            </a:r>
            <a:r>
              <a:rPr lang="en-US" dirty="0"/>
              <a:t> — massive DoS knocked out access to </a:t>
            </a:r>
            <a:r>
              <a:rPr lang="en-US" b="1" dirty="0"/>
              <a:t>Twitter, Netflix, Spotify and others</a:t>
            </a:r>
            <a:r>
              <a:rPr lang="en-US" dirty="0"/>
              <a:t> for many users in the US/EU. </a:t>
            </a:r>
            <a:endParaRPr lang="pl-PL" dirty="0"/>
          </a:p>
          <a:p>
            <a:r>
              <a:rPr lang="en-US" dirty="0"/>
              <a:t>Effects: brand damage for affected services, lost ad/sales revenue, incident-response costs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Source: The Guardian</a:t>
            </a:r>
          </a:p>
        </p:txBody>
      </p:sp>
    </p:spTree>
    <p:extLst>
      <p:ext uri="{BB962C8B-B14F-4D97-AF65-F5344CB8AC3E}">
        <p14:creationId xmlns:p14="http://schemas.microsoft.com/office/powerpoint/2010/main" val="403150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CFA1-1CEA-3A0F-C15F-52292B80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7200" dirty="0"/>
              <a:t>Why this topic?</a:t>
            </a:r>
            <a:endParaRPr lang="en-US" sz="7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F8B3A1-75C5-F20C-20CA-EA7DB8FA55F4}"/>
              </a:ext>
            </a:extLst>
          </p:cNvPr>
          <p:cNvSpPr txBox="1">
            <a:spLocks/>
          </p:cNvSpPr>
          <p:nvPr/>
        </p:nvSpPr>
        <p:spPr>
          <a:xfrm>
            <a:off x="1760551" y="2369488"/>
            <a:ext cx="8731857" cy="349960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l-PL" sz="2400" dirty="0"/>
              <a:t>Global average cost of data breach in 2025 is $4.4 million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/>
              <a:t>You have less then 1 hour to stop an intrusion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/>
              <a:t>Breaches keep you down for months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l-PL" sz="2400" dirty="0"/>
              <a:t>Email is still a multi-bilion-dolar drain (in 2024 $2.77 billion losses reported by U.S. Organizations)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Source: IBM, ic3.gov, crowdstrike.com, bakerdonelson.com</a:t>
            </a:r>
          </a:p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Font typeface="Calibri" panose="020F050202020403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95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ABFB-B480-979B-E1C2-58CF5672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Data </a:t>
            </a:r>
            <a:r>
              <a:rPr lang="pl-PL" dirty="0" err="1"/>
              <a:t>Encrypted</a:t>
            </a:r>
            <a:r>
              <a:rPr lang="pl-PL" dirty="0"/>
              <a:t> for </a:t>
            </a:r>
            <a:r>
              <a:rPr lang="pl-PL" dirty="0" err="1"/>
              <a:t>Impact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4693-C923-1021-6E3B-5CDDD0910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u="sng" dirty="0"/>
              <a:t>Definition</a:t>
            </a:r>
            <a:r>
              <a:rPr lang="pl-PL" dirty="0"/>
              <a:t>:</a:t>
            </a:r>
          </a:p>
          <a:p>
            <a:r>
              <a:rPr lang="en-US" dirty="0"/>
              <a:t>Malware </a:t>
            </a:r>
            <a:r>
              <a:rPr lang="en-US" b="1" dirty="0"/>
              <a:t>encrypts files/systems</a:t>
            </a:r>
            <a:r>
              <a:rPr lang="en-US" dirty="0"/>
              <a:t> so the business can’t use them, typically demanding payment. (MITRE ATT&amp;CK T1486)</a:t>
            </a:r>
            <a:endParaRPr lang="pl-PL" dirty="0"/>
          </a:p>
          <a:p>
            <a:r>
              <a:rPr lang="pl-PL" dirty="0" err="1"/>
              <a:t>Example</a:t>
            </a:r>
            <a:r>
              <a:rPr lang="pl-PL" dirty="0"/>
              <a:t>:</a:t>
            </a:r>
          </a:p>
          <a:p>
            <a:r>
              <a:rPr lang="en-US" b="1" dirty="0"/>
              <a:t>WannaCry, 2017 (NHS UK)</a:t>
            </a:r>
            <a:r>
              <a:rPr lang="en-US" dirty="0"/>
              <a:t> — ransomware disrupted hospital IT, </a:t>
            </a:r>
            <a:r>
              <a:rPr lang="en-US" b="1" dirty="0"/>
              <a:t>cancelling appointments and diverting ambulances</a:t>
            </a:r>
            <a:r>
              <a:rPr lang="en-US" dirty="0"/>
              <a:t>; studies measured drops in admissions at affected hospitals. </a:t>
            </a:r>
            <a:endParaRPr lang="pl-PL" dirty="0"/>
          </a:p>
          <a:p>
            <a:r>
              <a:rPr lang="en-US" dirty="0"/>
              <a:t>Effects: care delays, patient-safety risk, recovery and resilience spend.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Source: </a:t>
            </a:r>
            <a:r>
              <a:rPr lang="pl-PL" dirty="0" err="1"/>
              <a:t>PubMed</a:t>
            </a:r>
            <a:r>
              <a:rPr lang="pl-PL" dirty="0"/>
              <a:t> Central</a:t>
            </a:r>
          </a:p>
        </p:txBody>
      </p:sp>
    </p:spTree>
    <p:extLst>
      <p:ext uri="{BB962C8B-B14F-4D97-AF65-F5344CB8AC3E}">
        <p14:creationId xmlns:p14="http://schemas.microsoft.com/office/powerpoint/2010/main" val="3786731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65CC-64C3-B281-9A0B-2F04178F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14186"/>
            <a:ext cx="10058400" cy="1450757"/>
          </a:xfrm>
        </p:spPr>
        <p:txBody>
          <a:bodyPr/>
          <a:lstStyle/>
          <a:p>
            <a:r>
              <a:rPr lang="pl-PL" dirty="0"/>
              <a:t>Does GDP define the number of cybersecurity incidents? 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49BCEB-B230-7129-7F76-D224B028F3C2}"/>
              </a:ext>
            </a:extLst>
          </p:cNvPr>
          <p:cNvSpPr txBox="1">
            <a:spLocks/>
          </p:cNvSpPr>
          <p:nvPr/>
        </p:nvSpPr>
        <p:spPr>
          <a:xfrm>
            <a:off x="1066800" y="27202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Cybersecurity incidents are </a:t>
            </a:r>
            <a:r>
              <a:rPr lang="pl-PL" b="1" i="1" dirty="0"/>
              <a:t>rising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37382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8933-DB47-AF2A-9CB9-6B1DF940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C1C0-0337-A413-8F83-68BEA9077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7DDA7-FDBB-2B0F-29B1-A1793324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314325"/>
            <a:ext cx="1117282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9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F6E4-88AD-1CE0-1672-C8011289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05DFA-580B-7D08-95A0-27C512C1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76946" cy="40233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1. Number of cyber incident and financial losses per country From 2019 – 2024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Table snippet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Source: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EBC22-8753-6E7F-12A2-9ABF0914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55" y="3277871"/>
            <a:ext cx="97726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21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CB07B-A520-E09B-A2CF-564496CA6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7F95BC-7CB6-92F8-3426-F48EB3C0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55" y="2681599"/>
            <a:ext cx="9772650" cy="26727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440E2-9395-89A2-6A2E-FCCC8222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AE121-C436-D75A-CC4D-A4C05B2A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76946" cy="4023360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2. Subset of individual cyber incidents</a:t>
            </a:r>
          </a:p>
          <a:p>
            <a:pPr marL="0" indent="0">
              <a:buNone/>
            </a:pPr>
            <a:r>
              <a:rPr lang="en-GB" dirty="0"/>
              <a:t> Table snippet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Source: 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Zenodo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8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48254-8EB7-7427-1F0D-3B2E83D13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8E28-C8E3-4421-594F-1D0C5C75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1B81F-6805-AED1-5269-69E138E2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008828" cy="4023360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 3. Socioeconomic statistics data per country (used Population and GDP )</a:t>
            </a:r>
          </a:p>
          <a:p>
            <a:pPr marL="0" indent="0">
              <a:buNone/>
            </a:pPr>
            <a:r>
              <a:rPr lang="en-GB" dirty="0"/>
              <a:t> Table snippet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Source: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pl-P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CA596-461E-0432-7D0B-D96C0412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892" y="2890837"/>
            <a:ext cx="30003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43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591C-279D-E842-E750-593C417E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Key</a:t>
            </a:r>
            <a:r>
              <a:rPr lang="pl-PL" dirty="0"/>
              <a:t> </a:t>
            </a:r>
            <a:r>
              <a:rPr lang="pl-PL" dirty="0" err="1"/>
              <a:t>Takeaways</a:t>
            </a:r>
            <a:r>
              <a:rPr lang="pl-PL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9C35-42B4-5ADF-FF0D-85BC9E6D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1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4E3-9346-9081-ACA0-2301965E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Do you want to be the part of these statistics in the future?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E4A329-0230-ADA3-ADAB-D33863B90EF9}"/>
              </a:ext>
            </a:extLst>
          </p:cNvPr>
          <p:cNvSpPr txBox="1">
            <a:spLocks/>
          </p:cNvSpPr>
          <p:nvPr/>
        </p:nvSpPr>
        <p:spPr>
          <a:xfrm>
            <a:off x="868017" y="2601758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pic>
        <p:nvPicPr>
          <p:cNvPr id="5" name="Picture 4" descr="A screen shot of a red and white sign&#10;&#10;AI-generated content may be incorrect.">
            <a:extLst>
              <a:ext uri="{FF2B5EF4-FFF2-40B4-BE49-F238E27FC236}">
                <a16:creationId xmlns:a16="http://schemas.microsoft.com/office/drawing/2014/main" id="{7A80FB25-1886-4168-F071-B8B85553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16" y="2360482"/>
            <a:ext cx="4912426" cy="276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8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6E450-B9F7-2B7D-63F3-14D27DC94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A68A-E4E5-7CD9-E86C-ED7138CE9B2E}"/>
              </a:ext>
            </a:extLst>
          </p:cNvPr>
          <p:cNvSpPr txBox="1">
            <a:spLocks/>
          </p:cNvSpPr>
          <p:nvPr/>
        </p:nvSpPr>
        <p:spPr>
          <a:xfrm>
            <a:off x="1429577" y="1845734"/>
            <a:ext cx="9393804" cy="423701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l-PL" sz="3600" dirty="0"/>
              <a:t>How will the losses look like in EU countries next year</a:t>
            </a:r>
            <a:endParaRPr lang="en-GB" sz="3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/>
              <a:t> </a:t>
            </a:r>
            <a:r>
              <a:rPr lang="pl-PL" sz="3600" dirty="0"/>
              <a:t>What is the financial cost of a cyber incident and is it corelate with the amount of incidents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3600" dirty="0"/>
              <a:t>In which direction should you look first if you want to prevent future losses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3600" dirty="0"/>
              <a:t>Is there a corelation between GDP, population and the number of incidents per country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A8E89-73A7-E598-675F-94EC4D88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286603"/>
            <a:ext cx="10479819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pl-PL" sz="7200" dirty="0"/>
              <a:t>Questions we will try to answer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0724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DBC7-71F9-ED65-BDFE-AE6664A2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DROPPING NUMBER OF INCIDENTS DOES MEAN EVEN BIGGER LOSSES!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005DE-6816-D677-F174-0FFD1475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35B8-4909-953E-7FC2-486FABF6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134A4-E116-CF3C-4B5B-4F211A728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886" y="357723"/>
            <a:ext cx="10588228" cy="5582385"/>
          </a:xfrm>
        </p:spPr>
      </p:pic>
    </p:spTree>
    <p:extLst>
      <p:ext uri="{BB962C8B-B14F-4D97-AF65-F5344CB8AC3E}">
        <p14:creationId xmlns:p14="http://schemas.microsoft.com/office/powerpoint/2010/main" val="353096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C3FC-609D-5D4E-1278-259587B5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COSTS ARE RISING...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CD1B-983D-A51B-A9DE-B265D18D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ON AVERAGE, EACH COUNTRY NEXT YEAR WILL FACE A LOSS OF APPROXIMATELY $2bln USD.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3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9E3F-41D2-C3EA-8912-9F7F475A0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7E79-F348-85F8-9A3F-C08AE31A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A1FCA-9E7C-BEC7-9EB2-89F58035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54" y="358472"/>
            <a:ext cx="109823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1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1D32-FD31-00A0-31AF-F92A204C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THESE LOSSES CAN BE AVOIDED!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18CA-35CE-4363-EB9F-2E985C2C2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EVEN A MODEST REDUCTION SAVES REAL MONEY, AND – FAST – EVEN THIS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781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962</TotalTime>
  <Words>736</Words>
  <Application>Microsoft Office PowerPoint</Application>
  <PresentationFormat>Widescreen</PresentationFormat>
  <Paragraphs>106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Retrospect</vt:lpstr>
      <vt:lpstr>Cybersecurity Incidents per EU Country</vt:lpstr>
      <vt:lpstr>Why this topic?</vt:lpstr>
      <vt:lpstr>Do you want to be the part of these statistics in the future?</vt:lpstr>
      <vt:lpstr>Questions we will try to answer</vt:lpstr>
      <vt:lpstr>DROPPING NUMBER OF INCIDENTS DOES MEAN EVEN BIGGER LOSSES!</vt:lpstr>
      <vt:lpstr>PowerPoint Presentation</vt:lpstr>
      <vt:lpstr>COSTS ARE RISING...</vt:lpstr>
      <vt:lpstr>PowerPoint Presentation</vt:lpstr>
      <vt:lpstr>THESE LOSSES CAN BE AVOIDED!</vt:lpstr>
      <vt:lpstr>PowerPoint Presentation</vt:lpstr>
      <vt:lpstr>PowerPoint Presentation</vt:lpstr>
      <vt:lpstr>HOW MUCH CAN WE SAVE IF WE ACT NOW?</vt:lpstr>
      <vt:lpstr>What can we do about it?  We can be prepared! </vt:lpstr>
      <vt:lpstr>PowerBI</vt:lpstr>
      <vt:lpstr>Data theft</vt:lpstr>
      <vt:lpstr>Data disruption</vt:lpstr>
      <vt:lpstr>Results</vt:lpstr>
      <vt:lpstr>Data Exfiltration</vt:lpstr>
      <vt:lpstr>Network Denial of Service</vt:lpstr>
      <vt:lpstr>Data Encrypted for Impact</vt:lpstr>
      <vt:lpstr>Does GDP define the number of cybersecurity incidents? </vt:lpstr>
      <vt:lpstr>PowerPoint Presentation</vt:lpstr>
      <vt:lpstr>Data Used</vt:lpstr>
      <vt:lpstr>Data Used</vt:lpstr>
      <vt:lpstr>Data Used</vt:lpstr>
      <vt:lpstr>Key Takeaways: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Natalia MIHOKOVA</dc:creator>
  <cp:lastModifiedBy>Tomasz Kożuch</cp:lastModifiedBy>
  <cp:revision>13</cp:revision>
  <dcterms:created xsi:type="dcterms:W3CDTF">2025-08-25T09:11:35Z</dcterms:created>
  <dcterms:modified xsi:type="dcterms:W3CDTF">2025-08-26T19:38:47Z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486a02c-2dfb-4efe-823f-aa2d1f0e6ab7_Enabled">
    <vt:lpwstr>true</vt:lpwstr>
  </property>
  <property fmtid="{D5CDD505-2E9C-101B-9397-08002B2CF9AE}" pid="3" name="MSIP_Label_3486a02c-2dfb-4efe-823f-aa2d1f0e6ab7_SetDate">
    <vt:lpwstr>2025-08-26T18:10:29Z</vt:lpwstr>
  </property>
  <property fmtid="{D5CDD505-2E9C-101B-9397-08002B2CF9AE}" pid="4" name="MSIP_Label_3486a02c-2dfb-4efe-823f-aa2d1f0e6ab7_Method">
    <vt:lpwstr>Privileged</vt:lpwstr>
  </property>
  <property fmtid="{D5CDD505-2E9C-101B-9397-08002B2CF9AE}" pid="5" name="MSIP_Label_3486a02c-2dfb-4efe-823f-aa2d1f0e6ab7_Name">
    <vt:lpwstr>CLAPUBLIC</vt:lpwstr>
  </property>
  <property fmtid="{D5CDD505-2E9C-101B-9397-08002B2CF9AE}" pid="6" name="MSIP_Label_3486a02c-2dfb-4efe-823f-aa2d1f0e6ab7_SiteId">
    <vt:lpwstr>e0fd434d-ba64-497b-90d2-859c472e1a92</vt:lpwstr>
  </property>
  <property fmtid="{D5CDD505-2E9C-101B-9397-08002B2CF9AE}" pid="7" name="MSIP_Label_3486a02c-2dfb-4efe-823f-aa2d1f0e6ab7_ActionId">
    <vt:lpwstr>922fad43-1666-44fc-920a-d13499600fd2</vt:lpwstr>
  </property>
  <property fmtid="{D5CDD505-2E9C-101B-9397-08002B2CF9AE}" pid="8" name="MSIP_Label_3486a02c-2dfb-4efe-823f-aa2d1f0e6ab7_ContentBits">
    <vt:lpwstr>2</vt:lpwstr>
  </property>
  <property fmtid="{D5CDD505-2E9C-101B-9397-08002B2CF9AE}" pid="9" name="Classification">
    <vt:lpwstr>PUBLIC</vt:lpwstr>
  </property>
</Properties>
</file>