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1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2.jpeg" ContentType="image/jpeg"/>
  <Override PartName="/ppt/media/image8.png" ContentType="image/png"/>
  <Override PartName="/ppt/media/image3.jpeg" ContentType="image/jpeg"/>
  <Override PartName="/ppt/media/image4.png" ContentType="image/png"/>
  <Override PartName="/ppt/media/image11.png" ContentType="image/png"/>
  <Override PartName="/ppt/media/image5.jpeg" ContentType="image/jpeg"/>
  <Override PartName="/ppt/media/image6.png" ContentType="image/png"/>
  <Override PartName="/ppt/media/image7.jpeg" ContentType="image/jpeg"/>
  <Override PartName="/ppt/media/image9.jpeg" ContentType="image/jpeg"/>
  <Override PartName="/ppt/media/image10.jpeg" ContentType="image/jpe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2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14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6" hidden="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" name="Rectangle 8" hidden="1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" name="Straight Connector 9"/>
          <p:cNvCxnSpPr/>
          <p:nvPr/>
        </p:nvCxnSpPr>
        <p:spPr>
          <a:xfrm>
            <a:off x="1193400" y="1737720"/>
            <a:ext cx="996804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3" name="MSIPCMContentMarking" hidden="1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04280"/>
            <a:ext cx="64008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" name="Rectangle 6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" name="Rectangle 7"/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320" cy="356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8000" spc="-51" strike="noStrike" u="non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8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1097280" y="4453200"/>
            <a:ext cx="100573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400" spc="201" strike="noStrike" u="none" cap="all">
                <a:solidFill>
                  <a:schemeClr val="lt2"/>
                </a:solidFill>
                <a:effectLst/>
                <a:uFillTx/>
                <a:latin typeface="Calibri Light"/>
              </a:rPr>
              <a:t>Click to edit Master text styles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1"/>
          </p:nvPr>
        </p:nvSpPr>
        <p:spPr>
          <a:xfrm>
            <a:off x="1097280" y="6459840"/>
            <a:ext cx="2471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2"/>
          </p:nvPr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3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C30DDDE-3166-4CF6-B649-F47353B46EA9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cxnSp>
        <p:nvCxnSpPr>
          <p:cNvPr id="11" name="Straight Connector 8"/>
          <p:cNvCxnSpPr/>
          <p:nvPr/>
        </p:nvCxnSpPr>
        <p:spPr>
          <a:xfrm>
            <a:off x="1207440" y="4343400"/>
            <a:ext cx="987660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_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ctangle 6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1" name="Rectangle 8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02" name="Straight Connector 9"/>
          <p:cNvCxnSpPr/>
          <p:nvPr/>
        </p:nvCxnSpPr>
        <p:spPr>
          <a:xfrm>
            <a:off x="1193400" y="1737720"/>
            <a:ext cx="996804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103" name="MSIPCMContentMarking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04640"/>
            <a:ext cx="640080" cy="15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dt" idx="28"/>
          </p:nvPr>
        </p:nvSpPr>
        <p:spPr>
          <a:xfrm>
            <a:off x="1097280" y="6459840"/>
            <a:ext cx="2471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 type="ftr" idx="29"/>
          </p:nvPr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PlaceHolder 5"/>
          <p:cNvSpPr>
            <a:spLocks noGrp="1"/>
          </p:cNvSpPr>
          <p:nvPr>
            <p:ph type="sldNum" idx="30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CDC2BCE-CFA0-48A7-9FE9-F7F55C2CAB60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6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0" name="Rectangle 8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11" name="Straight Connector 9"/>
          <p:cNvCxnSpPr/>
          <p:nvPr/>
        </p:nvCxnSpPr>
        <p:spPr>
          <a:xfrm>
            <a:off x="1193400" y="1737720"/>
            <a:ext cx="996804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112" name="MSIPCMContentMarking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04280"/>
            <a:ext cx="64008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0" bIns="0" anchor="t" vert="eaVer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dt" idx="31"/>
          </p:nvPr>
        </p:nvSpPr>
        <p:spPr>
          <a:xfrm>
            <a:off x="1097280" y="6459840"/>
            <a:ext cx="2471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ftr" idx="32"/>
          </p:nvPr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sldNum" idx="33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927AA5D-08C5-4747-8C36-3DFE091E0C77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" hidden="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9" name="Rectangle 8" hidden="1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20" name="Straight Connector 9"/>
          <p:cNvCxnSpPr/>
          <p:nvPr/>
        </p:nvCxnSpPr>
        <p:spPr>
          <a:xfrm>
            <a:off x="1193400" y="1737720"/>
            <a:ext cx="996804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121" name="MSIPCMContentMarking" hidden="1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04280"/>
            <a:ext cx="64008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2" name="Rectangle 6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3" name="Rectangle 7"/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724960" y="412200"/>
            <a:ext cx="2628000" cy="5758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 vert="eaVert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838080" y="412200"/>
            <a:ext cx="7733160" cy="5758920"/>
          </a:xfrm>
          <a:prstGeom prst="rect">
            <a:avLst/>
          </a:prstGeom>
          <a:noFill/>
          <a:ln w="0">
            <a:noFill/>
          </a:ln>
        </p:spPr>
        <p:txBody>
          <a:bodyPr lIns="45720" rIns="45720" tIns="0" bIns="0" anchor="t" vert="eaVer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dt" idx="34"/>
          </p:nvPr>
        </p:nvSpPr>
        <p:spPr>
          <a:xfrm>
            <a:off x="1097280" y="6459840"/>
            <a:ext cx="2471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ftr" idx="35"/>
          </p:nvPr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sldNum" idx="36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2D1B335-C46D-4B20-A5A9-9FEF5BB8CE1D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Rectangle 6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0" name="Rectangle 8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31" name="Straight Connector 9"/>
          <p:cNvCxnSpPr/>
          <p:nvPr/>
        </p:nvCxnSpPr>
        <p:spPr>
          <a:xfrm>
            <a:off x="1193400" y="1737720"/>
            <a:ext cx="996804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132" name="MSIPCMContentMarking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04280"/>
            <a:ext cx="64008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dt" idx="37"/>
          </p:nvPr>
        </p:nvSpPr>
        <p:spPr>
          <a:xfrm>
            <a:off x="1097280" y="6459840"/>
            <a:ext cx="2471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ftr" idx="38"/>
          </p:nvPr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sldNum" idx="39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70EDEC0-96AE-446D-BBFF-3E39BB1432D6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_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6" hidden="1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9" name="Rectangle 8" hidden="1"/>
          <p:cNvSpPr/>
          <p:nvPr/>
        </p:nvSpPr>
        <p:spPr>
          <a:xfrm>
            <a:off x="0" y="6334200"/>
            <a:ext cx="12191400" cy="65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40" name="Straight Connector 9"/>
          <p:cNvCxnSpPr/>
          <p:nvPr/>
        </p:nvCxnSpPr>
        <p:spPr>
          <a:xfrm>
            <a:off x="1193400" y="1737720"/>
            <a:ext cx="9967680" cy="72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141" name="MSIPCMContentMarking" hidden="1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59000"/>
            <a:ext cx="640440" cy="15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2" name="Rectangle 6"/>
          <p:cNvSpPr/>
          <p:nvPr/>
        </p:nvSpPr>
        <p:spPr>
          <a:xfrm>
            <a:off x="3240" y="6400800"/>
            <a:ext cx="12188160" cy="4564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3" name="Rectangle 7"/>
          <p:cNvSpPr/>
          <p:nvPr/>
        </p:nvSpPr>
        <p:spPr>
          <a:xfrm>
            <a:off x="0" y="6334200"/>
            <a:ext cx="12188160" cy="63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8000" spc="-51" strike="noStrike" u="non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8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dt" idx="40"/>
          </p:nvPr>
        </p:nvSpPr>
        <p:spPr>
          <a:xfrm>
            <a:off x="1097280" y="6459840"/>
            <a:ext cx="2471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ftr" idx="41"/>
          </p:nvPr>
        </p:nvSpPr>
        <p:spPr>
          <a:xfrm>
            <a:off x="3686040" y="6459840"/>
            <a:ext cx="48222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sldNum" idx="42"/>
          </p:nvPr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A55B0FE-E768-4EB8-B1E4-8A0AD016FD95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cxnSp>
        <p:nvCxnSpPr>
          <p:cNvPr id="148" name="Straight Connector 8"/>
          <p:cNvCxnSpPr/>
          <p:nvPr/>
        </p:nvCxnSpPr>
        <p:spPr>
          <a:xfrm>
            <a:off x="1207440" y="4343400"/>
            <a:ext cx="9876240" cy="72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14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__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6"/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1" name="Rectangle 8"/>
          <p:cNvSpPr/>
          <p:nvPr/>
        </p:nvSpPr>
        <p:spPr>
          <a:xfrm>
            <a:off x="0" y="6334200"/>
            <a:ext cx="12191400" cy="65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52" name="Straight Connector 9"/>
          <p:cNvCxnSpPr/>
          <p:nvPr/>
        </p:nvCxnSpPr>
        <p:spPr>
          <a:xfrm>
            <a:off x="1193400" y="1737720"/>
            <a:ext cx="9967680" cy="72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153" name="MSIPCMContentMarking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04640"/>
            <a:ext cx="640440" cy="15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dt" idx="43"/>
          </p:nvPr>
        </p:nvSpPr>
        <p:spPr>
          <a:xfrm>
            <a:off x="1097280" y="6459840"/>
            <a:ext cx="2471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ftr" idx="44"/>
          </p:nvPr>
        </p:nvSpPr>
        <p:spPr>
          <a:xfrm>
            <a:off x="3686040" y="6459840"/>
            <a:ext cx="48222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sldNum" idx="45"/>
          </p:nvPr>
        </p:nvSpPr>
        <p:spPr>
          <a:xfrm>
            <a:off x="9900360" y="6459840"/>
            <a:ext cx="13114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9D26DE6-99D3-4A18-BC64-23AE81BEFC9F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6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" name="Rectangle 8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4" name="Straight Connector 9"/>
          <p:cNvCxnSpPr/>
          <p:nvPr/>
        </p:nvCxnSpPr>
        <p:spPr>
          <a:xfrm>
            <a:off x="1193400" y="1737720"/>
            <a:ext cx="996804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15" name="MSIPCMContentMarking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04280"/>
            <a:ext cx="64008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097280" y="1845720"/>
            <a:ext cx="493668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17920" y="1845720"/>
            <a:ext cx="493668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dt" idx="4"/>
          </p:nvPr>
        </p:nvSpPr>
        <p:spPr>
          <a:xfrm>
            <a:off x="1097280" y="6459840"/>
            <a:ext cx="2471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ftr" idx="5"/>
          </p:nvPr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PlaceHolder 6"/>
          <p:cNvSpPr>
            <a:spLocks noGrp="1"/>
          </p:cNvSpPr>
          <p:nvPr>
            <p:ph type="sldNum" idx="6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9E00ABF-80F3-4962-BD6B-AF195566FA57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" name="Rectangle 8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4" name="Straight Connector 9"/>
          <p:cNvCxnSpPr/>
          <p:nvPr/>
        </p:nvCxnSpPr>
        <p:spPr>
          <a:xfrm>
            <a:off x="1193400" y="1737720"/>
            <a:ext cx="996804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25" name="MSIPCMContentMarking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04280"/>
            <a:ext cx="64008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1097280" y="1846080"/>
            <a:ext cx="4936680" cy="73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228600"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trike="noStrike" u="none" cap="all">
                <a:solidFill>
                  <a:schemeClr val="lt2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1097280" y="2582280"/>
            <a:ext cx="4936680" cy="337716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17920" y="1846080"/>
            <a:ext cx="4936680" cy="735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marL="228600"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trike="noStrike" u="none" cap="all">
                <a:solidFill>
                  <a:schemeClr val="lt2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17920" y="2582280"/>
            <a:ext cx="4936680" cy="337716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6"/>
          <p:cNvSpPr>
            <a:spLocks noGrp="1"/>
          </p:cNvSpPr>
          <p:nvPr>
            <p:ph type="dt" idx="7"/>
          </p:nvPr>
        </p:nvSpPr>
        <p:spPr>
          <a:xfrm>
            <a:off x="1097280" y="6459840"/>
            <a:ext cx="2471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7"/>
          <p:cNvSpPr>
            <a:spLocks noGrp="1"/>
          </p:cNvSpPr>
          <p:nvPr>
            <p:ph type="ftr" idx="8"/>
          </p:nvPr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8"/>
          <p:cNvSpPr>
            <a:spLocks noGrp="1"/>
          </p:cNvSpPr>
          <p:nvPr>
            <p:ph type="sldNum" idx="9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71C8F57-70CB-4965-A6A7-F6E6973B42F8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6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5" name="Rectangle 8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36" name="Straight Connector 9"/>
          <p:cNvCxnSpPr/>
          <p:nvPr/>
        </p:nvCxnSpPr>
        <p:spPr>
          <a:xfrm>
            <a:off x="1193400" y="1737720"/>
            <a:ext cx="996804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37" name="MSIPCMContentMarking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04280"/>
            <a:ext cx="64008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dt" idx="10"/>
          </p:nvPr>
        </p:nvSpPr>
        <p:spPr>
          <a:xfrm>
            <a:off x="1097280" y="6459840"/>
            <a:ext cx="2471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ftr" idx="11"/>
          </p:nvPr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sldNum" idx="12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A7A4A97-A3C6-4588-A952-6C57021FCE6F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6" hidden="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3" name="Rectangle 8" hidden="1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44" name="Straight Connector 9"/>
          <p:cNvCxnSpPr/>
          <p:nvPr/>
        </p:nvCxnSpPr>
        <p:spPr>
          <a:xfrm>
            <a:off x="1193400" y="1737720"/>
            <a:ext cx="996804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45" name="MSIPCMContentMarking" hidden="1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04280"/>
            <a:ext cx="64008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6" name="Rectangle 4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7" name="Rectangle 5"/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1"/>
          <p:cNvSpPr>
            <a:spLocks noGrp="1"/>
          </p:cNvSpPr>
          <p:nvPr>
            <p:ph type="dt" idx="13"/>
          </p:nvPr>
        </p:nvSpPr>
        <p:spPr>
          <a:xfrm>
            <a:off x="1097280" y="6459840"/>
            <a:ext cx="2471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ftr" idx="14"/>
          </p:nvPr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sldNum" idx="15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F20F890-198B-483B-891E-7B90EC38B642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defTabSz="9144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 defTabSz="9144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 defTabSz="9144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6" hidden="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4" name="Rectangle 8" hidden="1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55" name="Straight Connector 9"/>
          <p:cNvCxnSpPr/>
          <p:nvPr/>
        </p:nvCxnSpPr>
        <p:spPr>
          <a:xfrm>
            <a:off x="1193400" y="1737720"/>
            <a:ext cx="996804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56" name="MSIPCMContentMarking" hidden="1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04280"/>
            <a:ext cx="64008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7" name="Rectangle 6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8" name="Rectangle 7"/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320" cy="356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8000" spc="-51" strike="noStrike" u="none">
                <a:solidFill>
                  <a:schemeClr val="lt1">
                    <a:lumMod val="85000"/>
                    <a:lumOff val="15000"/>
                  </a:schemeClr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8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dt" idx="16"/>
          </p:nvPr>
        </p:nvSpPr>
        <p:spPr>
          <a:xfrm>
            <a:off x="1097280" y="6459840"/>
            <a:ext cx="2471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ftr" idx="17"/>
          </p:nvPr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sldNum" idx="18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18F7C1D-0222-4DBB-BE6F-C14D45C19140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cxnSp>
        <p:nvCxnSpPr>
          <p:cNvPr id="63" name="Straight Connector 8"/>
          <p:cNvCxnSpPr/>
          <p:nvPr/>
        </p:nvCxnSpPr>
        <p:spPr>
          <a:xfrm>
            <a:off x="1207440" y="4343400"/>
            <a:ext cx="987660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defTabSz="9144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 defTabSz="9144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 defTabSz="9144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" hidden="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6" name="Rectangle 8" hidden="1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67" name="Straight Connector 9"/>
          <p:cNvCxnSpPr/>
          <p:nvPr/>
        </p:nvCxnSpPr>
        <p:spPr>
          <a:xfrm>
            <a:off x="1193400" y="1737720"/>
            <a:ext cx="996804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68" name="MSIPCMContentMarking" hidden="1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04280"/>
            <a:ext cx="64008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69" name="Rectangle 7"/>
          <p:cNvSpPr/>
          <p:nvPr/>
        </p:nvSpPr>
        <p:spPr>
          <a:xfrm>
            <a:off x="0" y="0"/>
            <a:ext cx="4049640" cy="68569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0" name="Rectangle 8"/>
          <p:cNvSpPr/>
          <p:nvPr/>
        </p:nvSpPr>
        <p:spPr>
          <a:xfrm>
            <a:off x="4039920" y="0"/>
            <a:ext cx="63000" cy="68569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3199320" cy="2284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36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3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800600" y="731520"/>
            <a:ext cx="6491160" cy="525672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38412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level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56700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74988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932760" indent="-182880" defTabSz="914400">
              <a:lnSpc>
                <a:spcPct val="90000"/>
              </a:lnSpc>
              <a:spcBef>
                <a:spcPts val="201"/>
              </a:spcBef>
              <a:spcAft>
                <a:spcPts val="400"/>
              </a:spcAft>
              <a:buClr>
                <a:srgbClr val="3494ba"/>
              </a:buClr>
              <a:buFont typeface="Calibri"/>
              <a:buChar char="◦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57200" y="2926080"/>
            <a:ext cx="3199320" cy="3377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dt" idx="19"/>
          </p:nvPr>
        </p:nvSpPr>
        <p:spPr>
          <a:xfrm>
            <a:off x="465480" y="6459840"/>
            <a:ext cx="261756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ftr" idx="20"/>
          </p:nvPr>
        </p:nvSpPr>
        <p:spPr>
          <a:xfrm>
            <a:off x="4800600" y="6459840"/>
            <a:ext cx="46472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sldNum" idx="21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chemeClr val="lt2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2D6E0957-C0C6-40DB-AE50-20FA30957AAC}" type="slidenum">
              <a:rPr b="0" lang="en-US" sz="1050" strike="noStrike" u="none">
                <a:solidFill>
                  <a:schemeClr val="lt2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6" hidden="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8" name="Rectangle 8" hidden="1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79" name="Straight Connector 9"/>
          <p:cNvCxnSpPr/>
          <p:nvPr/>
        </p:nvCxnSpPr>
        <p:spPr>
          <a:xfrm>
            <a:off x="1193400" y="1737720"/>
            <a:ext cx="996804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80" name="MSIPCMContentMarking" hidden="1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04280"/>
            <a:ext cx="640080" cy="26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1" name="Rectangle 7"/>
          <p:cNvSpPr/>
          <p:nvPr/>
        </p:nvSpPr>
        <p:spPr>
          <a:xfrm>
            <a:off x="0" y="4952880"/>
            <a:ext cx="12187800" cy="190404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2" name="Rectangle 8"/>
          <p:cNvSpPr/>
          <p:nvPr/>
        </p:nvSpPr>
        <p:spPr>
          <a:xfrm>
            <a:off x="0" y="491508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2400" cy="82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0" bIns="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36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Click to edit Master title style</a:t>
            </a:r>
            <a:endParaRPr b="0" lang="en-US" sz="3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12191040" cy="4914000"/>
          </a:xfrm>
          <a:prstGeom prst="rect">
            <a:avLst/>
          </a:prstGeom>
          <a:solidFill>
            <a:schemeClr val="dk2">
              <a:lumMod val="90000"/>
            </a:schemeClr>
          </a:solidFill>
          <a:ln w="0">
            <a:noFill/>
          </a:ln>
        </p:spPr>
        <p:txBody>
          <a:bodyPr lIns="457200" rIns="90000" tIns="457200" bIns="45000" anchor="t">
            <a:noAutofit/>
          </a:bodyPr>
          <a:p>
            <a:pPr marL="228600" indent="0" defTabSz="4572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Click icon to add picture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1097280" y="5906880"/>
            <a:ext cx="10112040" cy="593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0" bIns="0" anchor="t">
            <a:normAutofit/>
          </a:bodyPr>
          <a:p>
            <a:pPr marL="228600" indent="0" defTabSz="914400">
              <a:lnSpc>
                <a:spcPct val="90000"/>
              </a:lnSpc>
              <a:spcBef>
                <a:spcPts val="1001"/>
              </a:spcBef>
              <a:spcAft>
                <a:spcPts val="601"/>
              </a:spcAft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5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 idx="22"/>
          </p:nvPr>
        </p:nvSpPr>
        <p:spPr>
          <a:xfrm>
            <a:off x="1097280" y="6459840"/>
            <a:ext cx="2471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ftr" idx="23"/>
          </p:nvPr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sldNum" idx="24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B536631-0141-4280-A686-31EAD43FC0D1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_">
    <p:bg>
      <p:bgPr>
        <a:solidFill>
          <a:srgbClr val="37354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6" hidden="1"/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0" name="Rectangle 8" hidden="1"/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91" name="Straight Connector 9"/>
          <p:cNvCxnSpPr/>
          <p:nvPr/>
        </p:nvCxnSpPr>
        <p:spPr>
          <a:xfrm>
            <a:off x="1193400" y="1737720"/>
            <a:ext cx="996804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sp>
        <p:nvSpPr>
          <p:cNvPr id="92" name="MSIPCMContentMarking" hidden="1" descr="{&quot;HashCode&quot;:1316537984,&quot;Placement&quot;:&quot;Footer&quot;,&quot;Top&quot;:519.343,&quot;Left&quot;:454.760162,&quot;SlideWidth&quot;:960,&quot;SlideHeight&quot;:540}"/>
          <p:cNvSpPr/>
          <p:nvPr/>
        </p:nvSpPr>
        <p:spPr>
          <a:xfrm>
            <a:off x="5775480" y="6704640"/>
            <a:ext cx="640080" cy="15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PUBLIC</a:t>
            </a:r>
            <a:endParaRPr b="0" lang="en-US" sz="1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3" name="Rectangle 4"/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4" name="Rectangle 5"/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dt" idx="25"/>
          </p:nvPr>
        </p:nvSpPr>
        <p:spPr>
          <a:xfrm>
            <a:off x="1097280" y="6459840"/>
            <a:ext cx="24710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90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&lt;date/time&gt;</a:t>
            </a:r>
            <a:endParaRPr b="0" lang="en-US" sz="9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ftr" idx="26"/>
          </p:nvPr>
        </p:nvSpPr>
        <p:spPr>
          <a:xfrm>
            <a:off x="3686040" y="6459840"/>
            <a:ext cx="482184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sldNum" idx="27"/>
          </p:nvPr>
        </p:nvSpPr>
        <p:spPr>
          <a:xfrm>
            <a:off x="9900360" y="6459840"/>
            <a:ext cx="131112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C54C295-0C51-448F-BB51-2CA2C804E073}" type="slidenum">
              <a:rPr b="0" lang="en-US" sz="1050" strike="noStrike" u="none">
                <a:solidFill>
                  <a:srgbClr val="ffffff"/>
                </a:solidFill>
                <a:effectLst/>
                <a:uFillTx/>
                <a:latin typeface="Calibri"/>
              </a:rPr>
              <a:t>&lt;number&gt;</a:t>
            </a:fld>
            <a:endParaRPr b="0" lang="en-US" sz="105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1720" cy="114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defTabSz="9144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9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Second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Third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Fourth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 defTabSz="9144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 defTabSz="914400">
              <a:lnSpc>
                <a:spcPct val="9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63" r:id="rId2"/>
    <p:sldLayoutId id="2147483664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www.kaggle.com/datasets/huzpsb/cybersecurity-incidents-dataset" TargetMode="Externa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s://www.kaggle.com/datasets/nelgiriyewithana/countries-of-the-world-2023" TargetMode="External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icture 2" descr="A hand touching a screen with icons&#10;&#10;AI-generated content may be incorrect."/>
          <p:cNvPicPr/>
          <p:nvPr/>
        </p:nvPicPr>
        <p:blipFill>
          <a:blip r:embed="rId1">
            <a:alphaModFix amt="35000"/>
          </a:blip>
          <a:srcRect l="0" t="0" r="4001" b="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680" cy="3565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1" lang="en-US" sz="80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Cybersecurity Incidents in EU Countries</a:t>
            </a:r>
            <a:endParaRPr b="0" lang="en-US" sz="8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subTitle"/>
          </p:nvPr>
        </p:nvSpPr>
        <p:spPr>
          <a:xfrm>
            <a:off x="1100160" y="4455720"/>
            <a:ext cx="100576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Anna Kożuch, NatáLiA MIHOKOVá, Łukasz Siemieński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62" name="Straight Connecto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6240" cy="720"/>
          </a:xfrm>
          <a:prstGeom prst="straightConnector1">
            <a:avLst/>
          </a:prstGeom>
          <a:ln w="6350">
            <a:solidFill>
              <a:schemeClr val="dk1">
                <a:alpha val="80000"/>
              </a:schemeClr>
            </a:solidFill>
            <a:round/>
          </a:ln>
        </p:spPr>
      </p:cxnSp>
      <p:sp>
        <p:nvSpPr>
          <p:cNvPr id="163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400" cy="65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64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08" name="Rect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209" name="Straight Connector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660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pic>
        <p:nvPicPr>
          <p:cNvPr id="210" name="Content Placeholder 6" descr="A hand coming out of a computer screen&#10;&#10;AI-generated content may be incorrect."/>
          <p:cNvPicPr/>
          <p:nvPr/>
        </p:nvPicPr>
        <p:blipFill>
          <a:blip r:embed="rId1">
            <a:alphaModFix amt="35000"/>
          </a:blip>
          <a:srcRect l="0" t="15728" r="0" b="0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320" cy="356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72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What can we do about it? </a:t>
            </a:r>
            <a:br>
              <a:rPr sz="7200"/>
            </a:br>
            <a:r>
              <a:rPr b="0" lang="en-US" sz="72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We can be prepared! </a:t>
            </a:r>
            <a:endParaRPr b="0" lang="en-US" sz="7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12" name="Straight Connector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6600" cy="1080"/>
          </a:xfrm>
          <a:prstGeom prst="straightConnector1">
            <a:avLst/>
          </a:prstGeom>
          <a:ln w="6350">
            <a:solidFill>
              <a:schemeClr val="dk1">
                <a:alpha val="80000"/>
              </a:schemeClr>
            </a:solidFill>
            <a:round/>
          </a:ln>
        </p:spPr>
      </p:cxnSp>
      <p:sp>
        <p:nvSpPr>
          <p:cNvPr id="213" name="Rectangle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14" name="Rectangle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Picture 6" descr="A screenshot of a graph&#10;&#10;AI-generated content may be incorrect."/>
          <p:cNvPicPr/>
          <p:nvPr/>
        </p:nvPicPr>
        <p:blipFill>
          <a:blip r:embed="rId1"/>
          <a:stretch/>
        </p:blipFill>
        <p:spPr>
          <a:xfrm>
            <a:off x="0" y="0"/>
            <a:ext cx="12278520" cy="6857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" descr=""/>
          <p:cNvPicPr/>
          <p:nvPr/>
        </p:nvPicPr>
        <p:blipFill>
          <a:blip r:embed="rId1"/>
          <a:stretch/>
        </p:blipFill>
        <p:spPr>
          <a:xfrm>
            <a:off x="-37800" y="-25560"/>
            <a:ext cx="12229560" cy="69354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914760" y="28908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Data Theft (MITRE: Data Exfiltration)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961560" y="1892880"/>
            <a:ext cx="1005732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 fontScale="92500" lnSpcReduction="19999"/>
          </a:bodyPr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Definition: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Attackers copy/steal customer data such as personal details, contracts, or financial records.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Example: 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Stolen data from MOVEit in 2023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Losses: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$10 billion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Source: forthepeople.com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0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Ransomware (MITRE: Data Encrypted for Impact)</a:t>
            </a:r>
            <a:endParaRPr b="0" lang="en-US" sz="4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 fontScale="92500" lnSpcReduction="9999"/>
          </a:bodyPr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Definitio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n: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Attackers launch malware. They encrypt the company’s files, making them inaccessible and demand a ransom to restore access 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Example: 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The Colonial Pipeline ransomware attack in 2021 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Losses: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1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  <a:ea typeface="Microsoft YaHei"/>
              </a:rPr>
              <a:t> 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  <a:ea typeface="Microsoft YaHei"/>
              </a:rPr>
              <a:t>$4.4 million ransom payment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  <a:ea typeface="Microsoft YaHei"/>
              </a:rPr>
              <a:t> 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  <a:ea typeface="Microsoft YaHei"/>
              </a:rPr>
              <a:t>Source: The Guardian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36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Data Disruption (MITRE: Network Denial of Service)</a:t>
            </a:r>
            <a:endParaRPr b="0" lang="en-US" sz="3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1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Definition:</a:t>
            </a: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Attackers overloading company systems so that websites and online services become unavailable. 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Example: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Amazon Web Services faced one of the largest DoS attacks ever recorded, which peaked at 2.3 Tbs/s (2020)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Losses: Not available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Source: Cloudflare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143000" y="1828800"/>
            <a:ext cx="9981360" cy="3657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br>
              <a:rPr sz="4800"/>
            </a:b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Cybersecurity incidents are </a:t>
            </a:r>
            <a:r>
              <a:rPr b="1" i="1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rising</a:t>
            </a:r>
            <a:br>
              <a:rPr sz="4800"/>
            </a:br>
            <a:br>
              <a:rPr sz="4800"/>
            </a:br>
            <a:r>
              <a:rPr b="0" lang="en-US" sz="40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Data theft and Disruption form </a:t>
            </a:r>
            <a:r>
              <a:rPr b="1" lang="en-US" sz="40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81%</a:t>
            </a:r>
            <a:r>
              <a:rPr b="0" lang="en-US" sz="40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 of incidents </a:t>
            </a:r>
            <a:br>
              <a:rPr sz="4800"/>
            </a:br>
            <a:br>
              <a:rPr sz="4800"/>
            </a:br>
            <a:br>
              <a:rPr sz="4800"/>
            </a:b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 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4" name="Title 3"/>
          <p:cNvSpPr/>
          <p:nvPr/>
        </p:nvSpPr>
        <p:spPr>
          <a:xfrm>
            <a:off x="1066680" y="272160"/>
            <a:ext cx="10057680" cy="145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066680" y="1828800"/>
            <a:ext cx="10057320" cy="411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60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   Other Variables?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 </a:t>
            </a:r>
            <a:br>
              <a:rPr sz="4800"/>
            </a:br>
            <a:br>
              <a:rPr sz="4800"/>
            </a:b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GDP? 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	</a:t>
            </a: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 Population? 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6" name="Title 4"/>
          <p:cNvSpPr/>
          <p:nvPr/>
        </p:nvSpPr>
        <p:spPr>
          <a:xfrm>
            <a:off x="1066680" y="272160"/>
            <a:ext cx="10057320" cy="144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rmAutofit/>
          </a:bodyPr>
          <a:p>
            <a:pPr defTabSz="914400">
              <a:lnSpc>
                <a:spcPct val="85000"/>
              </a:lnSpc>
            </a:pP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85000"/>
              </a:lnSpc>
            </a:pP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4" descr="A screenshot of a graph&#10;&#10;AI-generated content may be incorrect."/>
          <p:cNvPicPr/>
          <p:nvPr/>
        </p:nvPicPr>
        <p:blipFill>
          <a:blip r:embed="rId1"/>
          <a:srcRect l="0" t="0" r="889" b="0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8" name="Straight Connector 226"/>
          <p:cNvSpPr/>
          <p:nvPr/>
        </p:nvSpPr>
        <p:spPr>
          <a:xfrm flipV="1">
            <a:off x="1828800" y="2971800"/>
            <a:ext cx="2971800" cy="2057400"/>
          </a:xfrm>
          <a:prstGeom prst="line">
            <a:avLst/>
          </a:prstGeom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18440" rIns="118440" tIns="73440" bIns="7344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29" name="Straight Connector 227"/>
          <p:cNvSpPr/>
          <p:nvPr/>
        </p:nvSpPr>
        <p:spPr>
          <a:xfrm flipV="1">
            <a:off x="7772400" y="2971800"/>
            <a:ext cx="2971800" cy="2057400"/>
          </a:xfrm>
          <a:prstGeom prst="line">
            <a:avLst/>
          </a:prstGeom>
          <a:ln w="57240">
            <a:solidFill>
              <a:srgbClr val="ff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18440" rIns="118440" tIns="73440" bIns="73440" anchor="ctr">
            <a:noAutofit/>
          </a:bodyPr>
          <a:p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Picture 1" descr="A screenshot of a graph&#10;&#10;AI-generated content may be incorrect."/>
          <p:cNvPicPr/>
          <p:nvPr/>
        </p:nvPicPr>
        <p:blipFill>
          <a:blip r:embed="rId1"/>
          <a:srcRect l="0" t="0" r="889" b="0"/>
          <a:stretch/>
        </p:blipFill>
        <p:spPr>
          <a:xfrm>
            <a:off x="0" y="36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31" name="TextBox 229"/>
          <p:cNvSpPr/>
          <p:nvPr/>
        </p:nvSpPr>
        <p:spPr>
          <a:xfrm>
            <a:off x="4572000" y="6629400"/>
            <a:ext cx="1800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2" name="TextBox 230"/>
          <p:cNvSpPr/>
          <p:nvPr/>
        </p:nvSpPr>
        <p:spPr>
          <a:xfrm>
            <a:off x="3429000" y="685800"/>
            <a:ext cx="180000" cy="34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3" name="TextBox 231"/>
          <p:cNvSpPr/>
          <p:nvPr/>
        </p:nvSpPr>
        <p:spPr>
          <a:xfrm>
            <a:off x="3200400" y="6400800"/>
            <a:ext cx="6140160" cy="346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Correlation Range for the Hypothesis between 0.354 and 1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Picture 3" descr="Colorful charts and graphs"/>
          <p:cNvPicPr/>
          <p:nvPr/>
        </p:nvPicPr>
        <p:blipFill>
          <a:blip r:embed="rId1">
            <a:alphaModFix amt="25000"/>
          </a:blip>
          <a:srcRect l="0" t="0" r="0" b="15730"/>
          <a:stretch/>
        </p:blipFill>
        <p:spPr>
          <a:xfrm>
            <a:off x="0" y="0"/>
            <a:ext cx="12191400" cy="685728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66" name="Straight Connecto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193400" y="1737720"/>
            <a:ext cx="9967680" cy="720"/>
          </a:xfrm>
          <a:prstGeom prst="straightConnector1">
            <a:avLst/>
          </a:prstGeom>
          <a:ln w="6350">
            <a:solidFill>
              <a:schemeClr val="lt2">
                <a:alpha val="80000"/>
              </a:schemeClr>
            </a:solidFill>
            <a:round/>
          </a:ln>
        </p:spPr>
      </p:cxnSp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680" cy="145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Questions we will try to answer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8" name="Content Placeholder 3"/>
          <p:cNvSpPr/>
          <p:nvPr/>
        </p:nvSpPr>
        <p:spPr>
          <a:xfrm>
            <a:off x="1097280" y="1845720"/>
            <a:ext cx="10057680" cy="402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t">
            <a:normAutofit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Wingdings" charset="2"/>
              <a:buChar char=""/>
            </a:pP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What are the general trends? Which countries are on the lead? 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Wingdings" charset="2"/>
              <a:buChar char=""/>
            </a:pP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What will the end of 2025 look like?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Wingdings" charset="2"/>
              <a:buChar char=""/>
            </a:pP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Where should we act first to cut losses the fastest? 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Wingdings" charset="2"/>
              <a:buChar char=""/>
            </a:pPr>
            <a:r>
              <a:rPr b="0" lang="en-US" sz="28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What else plays a role here? Could GDP and population explain the volume of incidents?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69" name="Rectangl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400" cy="6588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70" name="Rectangle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400" cy="456480"/>
          </a:xfrm>
          <a:prstGeom prst="rect">
            <a:avLst/>
          </a:prstGeo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Key Takeaways: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marL="343080" indent="-343080" defTabSz="9144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Font typeface="Wingdings" charset="2"/>
              <a:buChar char=""/>
            </a:pPr>
            <a:r>
              <a:rPr b="0" lang="pl-PL" sz="32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COST PER INCIDENT IS RISING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Font typeface="Wingdings" charset="2"/>
              <a:buChar char=""/>
            </a:pPr>
            <a:r>
              <a:rPr b="0" lang="pl-PL" sz="32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THE MOST SEVERE TYPE IS RANSOMWARE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Font typeface="Wingdings" charset="2"/>
              <a:buChar char=""/>
            </a:pPr>
            <a:r>
              <a:rPr b="0" lang="pl-PL" sz="32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THE MOST COMMON TYPE IS DISRUPTION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90000"/>
              </a:lnSpc>
              <a:spcBef>
                <a:spcPts val="1417"/>
              </a:spcBef>
              <a:buClr>
                <a:srgbClr val="ffffff"/>
              </a:buClr>
              <a:buFont typeface="Wingdings" charset="2"/>
              <a:buChar char=""/>
            </a:pPr>
            <a:r>
              <a:rPr b="0" lang="pl-PL" sz="32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INCIDENTS ARE TIDED TO OTHER FACTORS LIKE GDP AND POPULATION.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l-PL" sz="4400" strike="noStrike" u="none">
                <a:solidFill>
                  <a:schemeClr val="lt1"/>
                </a:solidFill>
                <a:effectLst/>
                <a:uFillTx/>
                <a:latin typeface="Calibri Light"/>
              </a:rPr>
              <a:t>Further Analysis</a:t>
            </a: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1005732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INVESTMENTS: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pl-PL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WHICH INDUSTRIES MIGHT BE AT HIGHER RISK?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l-PL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CYBERSECURITY STRATEGY: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ffff"/>
              </a:buClr>
              <a:buFont typeface="Arial"/>
              <a:buChar char="•"/>
              <a:tabLst>
                <a:tab algn="l" pos="0"/>
              </a:tabLst>
            </a:pPr>
            <a:r>
              <a:rPr b="0" lang="pl-PL" sz="2800" strike="noStrike" u="none">
                <a:solidFill>
                  <a:schemeClr val="lt1"/>
                </a:solidFill>
                <a:effectLst/>
                <a:uFillTx/>
                <a:latin typeface="Calibri"/>
              </a:rPr>
              <a:t>PREPARE A PLAN</a:t>
            </a: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Data Used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637596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 fontScale="92500" lnSpcReduction="9999"/>
          </a:bodyPr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1. Number of cyber incident and financial losses per country From 2019 – 2024 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 Table snippet 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Source: </a:t>
            </a:r>
            <a:r>
              <a:rPr b="0" lang="en-US" sz="2000" strike="noStrike" u="sng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Calibri"/>
                <a:hlinkClick r:id="rId1"/>
              </a:rPr>
              <a:t>kaggle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240" name="Picture 5" descr=""/>
          <p:cNvPicPr/>
          <p:nvPr/>
        </p:nvPicPr>
        <p:blipFill>
          <a:blip r:embed="rId2"/>
          <a:stretch/>
        </p:blipFill>
        <p:spPr>
          <a:xfrm>
            <a:off x="1240200" y="3277800"/>
            <a:ext cx="9771480" cy="20754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Picture 7" descr=""/>
          <p:cNvPicPr/>
          <p:nvPr/>
        </p:nvPicPr>
        <p:blipFill>
          <a:blip r:embed="rId1"/>
          <a:stretch/>
        </p:blipFill>
        <p:spPr>
          <a:xfrm>
            <a:off x="1240200" y="2681640"/>
            <a:ext cx="9771480" cy="2671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Data Used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637596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2. Subset of individual cyber incidents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Table snippet 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Source: </a:t>
            </a:r>
            <a:r>
              <a:rPr b="0" lang="en-US" sz="2000" strike="noStrike" u="none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Calibri"/>
              </a:rPr>
              <a:t>Zenodo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4800" spc="-51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 Light"/>
              </a:rPr>
              <a:t>Data Used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1097280" y="1845720"/>
            <a:ext cx="9007920" cy="4022280"/>
          </a:xfrm>
          <a:prstGeom prst="rect">
            <a:avLst/>
          </a:prstGeom>
          <a:noFill/>
          <a:ln w="0">
            <a:noFill/>
          </a:ln>
        </p:spPr>
        <p:txBody>
          <a:bodyPr lIns="0" rIns="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3. Socioeconomic statistics data per country (used Population and GDP )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 Table snippet 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91440" indent="-9144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Clr>
                <a:srgbClr val="3494ba"/>
              </a:buClr>
              <a:buFont typeface="Calibri"/>
              <a:buChar char=" 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lt1">
                    <a:lumMod val="75000"/>
                    <a:lumOff val="25000"/>
                  </a:schemeClr>
                </a:solidFill>
                <a:effectLst/>
                <a:uFillTx/>
                <a:latin typeface="Calibri"/>
              </a:rPr>
              <a:t>Source: </a:t>
            </a:r>
            <a:r>
              <a:rPr b="0" lang="en-US" sz="2000" strike="noStrike" u="sng"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FillTx/>
                <a:latin typeface="Calibri"/>
                <a:hlinkClick r:id="rId1"/>
              </a:rPr>
              <a:t>kaggle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246" name="Picture 4" descr=""/>
          <p:cNvPicPr/>
          <p:nvPr/>
        </p:nvPicPr>
        <p:blipFill>
          <a:blip r:embed="rId2"/>
          <a:stretch/>
        </p:blipFill>
        <p:spPr>
          <a:xfrm>
            <a:off x="1171800" y="2890800"/>
            <a:ext cx="2999160" cy="2294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1097280" y="286560"/>
            <a:ext cx="10057320" cy="144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Jupyter Notebook</a:t>
            </a:r>
            <a:endParaRPr b="0" lang="en-US" sz="4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248" name="" descr=""/>
          <p:cNvPicPr/>
          <p:nvPr/>
        </p:nvPicPr>
        <p:blipFill>
          <a:blip r:embed="rId1"/>
          <a:stretch/>
        </p:blipFill>
        <p:spPr>
          <a:xfrm>
            <a:off x="1097280" y="1845720"/>
            <a:ext cx="10057320" cy="40222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Picture 5" descr="Wood human figure"/>
          <p:cNvPicPr/>
          <p:nvPr/>
        </p:nvPicPr>
        <p:blipFill>
          <a:blip r:embed="rId1">
            <a:alphaModFix amt="35000"/>
          </a:blip>
          <a:srcRect l="0" t="0" r="0" b="15730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320" cy="356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80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LESS CASES, BIGGER BILL</a:t>
            </a:r>
            <a:endParaRPr b="0" lang="en-US" sz="8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3" name="TextBox 8"/>
          <p:cNvSpPr/>
          <p:nvPr/>
        </p:nvSpPr>
        <p:spPr>
          <a:xfrm>
            <a:off x="1100160" y="4455720"/>
            <a:ext cx="10057320" cy="11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</a:pPr>
            <a:r>
              <a:rPr b="0" lang="en-US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OUR DATA CONFIRMS IT!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74" name="Straight Connector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6600" cy="1080"/>
          </a:xfrm>
          <a:prstGeom prst="straightConnector1">
            <a:avLst/>
          </a:prstGeom>
          <a:ln w="6350">
            <a:solidFill>
              <a:schemeClr val="dk1">
                <a:alpha val="80000"/>
              </a:schemeClr>
            </a:solidFill>
            <a:round/>
          </a:ln>
        </p:spPr>
      </p:cxnSp>
      <p:sp>
        <p:nvSpPr>
          <p:cNvPr id="175" name="Rectangle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76" name="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Picture 6" descr="A graph of a graph of a graph&#10;&#10;AI-generated content may be incorrect."/>
          <p:cNvPicPr/>
          <p:nvPr/>
        </p:nvPicPr>
        <p:blipFill>
          <a:blip r:embed="rId1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79" name="Rectangle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180" name="Straight Connector 2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660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pic>
        <p:nvPicPr>
          <p:cNvPr id="181" name="Picture 22" descr="An abstract financial digital analysis"/>
          <p:cNvPicPr/>
          <p:nvPr/>
        </p:nvPicPr>
        <p:blipFill>
          <a:blip r:embed="rId1">
            <a:alphaModFix amt="35000"/>
          </a:blip>
          <a:srcRect l="1332" t="0" r="0" b="0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320" cy="356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80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COSTS ARE RISING...</a:t>
            </a:r>
            <a:endParaRPr b="0" lang="en-US" sz="8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1100160" y="4455720"/>
            <a:ext cx="100573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2025 forecast: ~$1.04B loss per EU country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84" name="Straight Connecto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6600" cy="1080"/>
          </a:xfrm>
          <a:prstGeom prst="straightConnector1">
            <a:avLst/>
          </a:prstGeom>
          <a:ln w="6350">
            <a:solidFill>
              <a:schemeClr val="dk1">
                <a:alpha val="80000"/>
              </a:schemeClr>
            </a:solidFill>
            <a:round/>
          </a:ln>
        </p:spPr>
      </p:cxnSp>
      <p:sp>
        <p:nvSpPr>
          <p:cNvPr id="185" name="Rectangle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86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Picture 4" descr="A graph of financial losses&#10;&#10;AI-generated content may be incorrect."/>
          <p:cNvPicPr/>
          <p:nvPr/>
        </p:nvPicPr>
        <p:blipFill>
          <a:blip r:embed="rId1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89" name="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190" name="Straight Connector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660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pic>
        <p:nvPicPr>
          <p:cNvPr id="191" name="Picture 13" descr="Digital numbers and graphs"/>
          <p:cNvPicPr/>
          <p:nvPr/>
        </p:nvPicPr>
        <p:blipFill>
          <a:blip r:embed="rId1">
            <a:alphaModFix amt="35000"/>
          </a:blip>
          <a:srcRect l="0" t="15730" r="0" b="0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320" cy="356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80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PREVENTION PAYS</a:t>
            </a:r>
            <a:endParaRPr b="0" lang="en-US" sz="8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1100160" y="4455720"/>
            <a:ext cx="100573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en-US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SINGLE-DIGIT IMPROVEMENTS,</a:t>
            </a:r>
            <a:r>
              <a:rPr b="0" lang="pl-PL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 UP TO</a:t>
            </a:r>
            <a:r>
              <a:rPr b="0" lang="en-US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 SEVEN-FIGURE SAVINGS.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194" name="Straight Connector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6600" cy="1080"/>
          </a:xfrm>
          <a:prstGeom prst="straightConnector1">
            <a:avLst/>
          </a:prstGeom>
          <a:ln w="6350">
            <a:solidFill>
              <a:schemeClr val="dk1">
                <a:alpha val="80000"/>
              </a:schemeClr>
            </a:solidFill>
            <a:round/>
          </a:ln>
        </p:spPr>
      </p:cxnSp>
      <p:sp>
        <p:nvSpPr>
          <p:cNvPr id="195" name="Rectangle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96" name="Rectangle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Picture 4" descr="A graph of data showing the number of data&#10;&#10;AI-generated content may be incorrect."/>
          <p:cNvPicPr/>
          <p:nvPr/>
        </p:nvPicPr>
        <p:blipFill>
          <a:blip r:embed="rId1"/>
          <a:stretch/>
        </p:blipFill>
        <p:spPr>
          <a:xfrm>
            <a:off x="0" y="6840"/>
            <a:ext cx="12191040" cy="6843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3e3e3e"/>
            </a:gs>
            <a:gs pos="65000">
              <a:srgbClr val="000000"/>
            </a:gs>
            <a:gs pos="100000">
              <a:srgbClr val="000000"/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40" y="6400800"/>
            <a:ext cx="1218780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199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87800" cy="6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9080" bIns="1908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cxnSp>
        <p:nvCxnSpPr>
          <p:cNvPr id="200" name="Straight Connecto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6600" cy="1080"/>
          </a:xfrm>
          <a:prstGeom prst="straightConnector1">
            <a:avLst/>
          </a:prstGeom>
          <a:ln w="6350">
            <a:solidFill>
              <a:srgbClr val="ffffff"/>
            </a:solidFill>
            <a:round/>
          </a:ln>
        </p:spPr>
      </p:cxnSp>
      <p:pic>
        <p:nvPicPr>
          <p:cNvPr id="201" name="Picture 4" descr="White percentage symbol on red background"/>
          <p:cNvPicPr/>
          <p:nvPr/>
        </p:nvPicPr>
        <p:blipFill>
          <a:blip r:embed="rId1">
            <a:alphaModFix amt="35000"/>
          </a:blip>
          <a:srcRect l="0" t="15730" r="0" b="0"/>
          <a:stretch/>
        </p:blipFill>
        <p:spPr>
          <a:xfrm>
            <a:off x="0" y="0"/>
            <a:ext cx="12191040" cy="6856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097280" y="758880"/>
            <a:ext cx="10057320" cy="3565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85000"/>
              </a:lnSpc>
              <a:buNone/>
              <a:tabLst>
                <a:tab algn="l" pos="0"/>
              </a:tabLst>
            </a:pPr>
            <a:r>
              <a:rPr b="0" lang="en-US" sz="7000" spc="-51" strike="noStrike" u="none">
                <a:solidFill>
                  <a:srgbClr val="ffffff"/>
                </a:solidFill>
                <a:effectLst/>
                <a:uFillTx/>
                <a:latin typeface="Calibri Light"/>
              </a:rPr>
              <a:t>HOW BIG IS THE CHECK WE DON’T HAVE TO WRITE?</a:t>
            </a:r>
            <a:endParaRPr b="0" lang="en-US" sz="7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1100160" y="4455720"/>
            <a:ext cx="10057320" cy="114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90000"/>
              </a:lnSpc>
              <a:spcBef>
                <a:spcPts val="1199"/>
              </a:spcBef>
              <a:spcAft>
                <a:spcPts val="201"/>
              </a:spcAft>
              <a:buNone/>
              <a:tabLst>
                <a:tab algn="l" pos="0"/>
              </a:tabLst>
            </a:pPr>
            <a:r>
              <a:rPr b="0" lang="pl-PL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ACCORDING TO OUR DATA </a:t>
            </a:r>
            <a:r>
              <a:rPr b="0" lang="en-US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A 10–15% reduction converts </a:t>
            </a:r>
            <a:r>
              <a:rPr b="0" lang="en-US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directly into $</a:t>
            </a:r>
            <a:r>
              <a:rPr b="0" lang="pl-PL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2.80</a:t>
            </a:r>
            <a:r>
              <a:rPr b="0" lang="en-US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–$</a:t>
            </a:r>
            <a:r>
              <a:rPr b="0" lang="pl-PL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4.21</a:t>
            </a:r>
            <a:r>
              <a:rPr b="0" lang="en-US" sz="2400" spc="201" strike="noStrike" u="none" cap="all">
                <a:solidFill>
                  <a:srgbClr val="ffffff"/>
                </a:solidFill>
                <a:effectLst/>
                <a:uFillTx/>
                <a:latin typeface="Calibri Light"/>
              </a:rPr>
              <a:t> billion saved across the EU.</a:t>
            </a:r>
            <a:endParaRPr b="0" lang="en-US" sz="2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204" name="Straight Connecto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207440" y="4343400"/>
            <a:ext cx="9876600" cy="1080"/>
          </a:xfrm>
          <a:prstGeom prst="straightConnector1">
            <a:avLst/>
          </a:prstGeom>
          <a:ln w="6350">
            <a:solidFill>
              <a:schemeClr val="dk1">
                <a:alpha val="80000"/>
              </a:schemeClr>
            </a:solidFill>
            <a:round/>
          </a:ln>
        </p:spPr>
      </p:cxnSp>
      <p:sp>
        <p:nvSpPr>
          <p:cNvPr id="205" name="Rectangle 1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34200"/>
            <a:ext cx="12191040" cy="65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21600" bIns="216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  <p:sp>
        <p:nvSpPr>
          <p:cNvPr id="206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400800"/>
            <a:ext cx="12191040" cy="4561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Retrospect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5000"/>
                <a:shade val="92000"/>
              </a:schemeClr>
            </a:gs>
            <a:gs pos="45000">
              <a:schemeClr val="phClr">
                <a:tint val="60000"/>
                <a:shade val="99000"/>
              </a:schemeClr>
            </a:gs>
            <a:gs pos="100000">
              <a:schemeClr val="phClr">
                <a:tint val="55000"/>
              </a:schemeClr>
            </a:gs>
          </a:gsLst>
          <a:path path="circle">
            <a:fillToRect l="100000" t="100000" r="100000" b="100000"/>
          </a:path>
          <a:tileRect l="0" t="0" r="0" b="0"/>
        </a:gradFill>
        <a:gradFill>
          <a:gsLst>
            <a:gs pos="0">
              <a:schemeClr val="phClr">
                <a:shade val="85000"/>
              </a:schemeClr>
            </a:gs>
            <a:gs pos="34000">
              <a:schemeClr val="phClr">
                <a:shade val="87000"/>
              </a:schemeClr>
            </a:gs>
            <a:gs pos="70000">
              <a:schemeClr val="phClr">
                <a:tint val="100000"/>
                <a:shade val="90000"/>
              </a:schemeClr>
            </a:gs>
            <a:gs pos="100000">
              <a:schemeClr val="phClr">
                <a:tint val="100000"/>
                <a:shade val="100000"/>
              </a:schemeClr>
            </a:gs>
          </a:gsLst>
          <a:path path="circle">
            <a:fillToRect l="100000" t="100000" r="100000" b="100000"/>
          </a:path>
          <a:tileRect l="0" t="0" r="0" b="0"/>
        </a:gradFill>
      </a:fillStyleLst>
      <a:lnStyleLst>
        <a:ln w="12700" cap="flat" cmpd="sng" algn="ctr">
          <a:prstDash val="solid"/>
        </a:ln>
        <a:ln w="15875" cap="flat" cmpd="sng" algn="ctr">
          <a:prstDash val="solid"/>
        </a:ln>
        <a:ln w="254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</a:schemeClr>
        </a:solidFill>
        <a:gradFill>
          <a:gsLst>
            <a:gs pos="0">
              <a:schemeClr val="phClr">
                <a:tint val="96000"/>
                <a:shade val="99000"/>
              </a:schemeClr>
            </a:gs>
            <a:gs pos="65000">
              <a:schemeClr val="phClr">
                <a:tint val="100000"/>
                <a:shade val="80000"/>
              </a:schemeClr>
            </a:gs>
            <a:gs pos="100000">
              <a:schemeClr val="phClr">
                <a:tint val="100000"/>
                <a:shade val="48000"/>
              </a:schemeClr>
            </a:gs>
          </a:gsLst>
          <a:lin ang="162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1128</TotalTime>
  <Application>LibreOffice/25.2.2.2$Windows_X86_64 LibreOffice_project/7370d4be9e3cf6031a51beef54ff3bda878e3fac</Application>
  <AppVersion>15.0000</AppVersion>
  <Words>789</Words>
  <Paragraphs>116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2025-08-25T09:11:35Z</dcterms:created>
  <dc:creator>Natalia MIHOKOVA</dc:creator>
  <dc:description/>
  <dc:language>en-US</dc:language>
  <cp:lastModifiedBy/>
  <dcterms:modified xsi:type="dcterms:W3CDTF">2025-08-27T10:31:52Z</dcterms:modified>
  <cp:revision>27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PUBLIC</vt:lpwstr>
  </property>
  <property fmtid="{D5CDD505-2E9C-101B-9397-08002B2CF9AE}" pid="3" name="MSIP_Label_3486a02c-2dfb-4efe-823f-aa2d1f0e6ab7_ActionId">
    <vt:lpwstr>922fad43-1666-44fc-920a-d13499600fd2</vt:lpwstr>
  </property>
  <property fmtid="{D5CDD505-2E9C-101B-9397-08002B2CF9AE}" pid="4" name="MSIP_Label_3486a02c-2dfb-4efe-823f-aa2d1f0e6ab7_ContentBits">
    <vt:lpwstr>2</vt:lpwstr>
  </property>
  <property fmtid="{D5CDD505-2E9C-101B-9397-08002B2CF9AE}" pid="5" name="MSIP_Label_3486a02c-2dfb-4efe-823f-aa2d1f0e6ab7_Enabled">
    <vt:lpwstr>true</vt:lpwstr>
  </property>
  <property fmtid="{D5CDD505-2E9C-101B-9397-08002B2CF9AE}" pid="6" name="MSIP_Label_3486a02c-2dfb-4efe-823f-aa2d1f0e6ab7_Method">
    <vt:lpwstr>Privileged</vt:lpwstr>
  </property>
  <property fmtid="{D5CDD505-2E9C-101B-9397-08002B2CF9AE}" pid="7" name="MSIP_Label_3486a02c-2dfb-4efe-823f-aa2d1f0e6ab7_Name">
    <vt:lpwstr>CLAPUBLIC</vt:lpwstr>
  </property>
  <property fmtid="{D5CDD505-2E9C-101B-9397-08002B2CF9AE}" pid="8" name="MSIP_Label_3486a02c-2dfb-4efe-823f-aa2d1f0e6ab7_SetDate">
    <vt:lpwstr>2025-08-26T18:10:29Z</vt:lpwstr>
  </property>
  <property fmtid="{D5CDD505-2E9C-101B-9397-08002B2CF9AE}" pid="9" name="MSIP_Label_3486a02c-2dfb-4efe-823f-aa2d1f0e6ab7_SiteId">
    <vt:lpwstr>e0fd434d-ba64-497b-90d2-859c472e1a92</vt:lpwstr>
  </property>
  <property fmtid="{D5CDD505-2E9C-101B-9397-08002B2CF9AE}" pid="10" name="PresentationFormat">
    <vt:lpwstr>Widescreen</vt:lpwstr>
  </property>
  <property fmtid="{D5CDD505-2E9C-101B-9397-08002B2CF9AE}" pid="11" name="Slides">
    <vt:i4>28</vt:i4>
  </property>
</Properties>
</file>