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B7113A5-D262-4316-9FC2-608A2C949FEF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0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8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29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08" name="PlaceHolder 5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D5BE1FF-D2DF-4901-BFC8-1C72488F18AA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1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vert="eaVert" lIns="45720" tIns="0" rIns="45720" bIns="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17" name="PlaceHolder 5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19B950D-21F0-419D-969D-B5E12A0B87D3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21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000" cy="57589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160" cy="5758920"/>
          </a:xfrm>
          <a:prstGeom prst="rect">
            <a:avLst/>
          </a:prstGeom>
          <a:noFill/>
          <a:ln w="0">
            <a:noFill/>
          </a:ln>
        </p:spPr>
        <p:txBody>
          <a:bodyPr vert="eaVert" lIns="45720" tIns="0" rIns="45720" bIns="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75B3C53-7C54-44A3-B2C6-37869508C5EF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E5F6296-82D7-4118-8991-D11802FCB25B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0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1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59000"/>
            <a:ext cx="640440" cy="15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 idx="40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4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sldNum" idx="4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395A63B-CBAA-4298-9AF5-90AA60589902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48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2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4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4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58" name="PlaceHolder 5"/>
          <p:cNvSpPr>
            <a:spLocks noGrp="1"/>
          </p:cNvSpPr>
          <p:nvPr>
            <p:ph type="sldNum" idx="4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1E5C491-4919-4970-B4D7-1B347DAE8AF3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1" name="PlaceHolder 6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F6F9A07-FFF1-4761-B29B-ED5148E3B62D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2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8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035E9DE-86E1-4A49-87D8-BB5FF6723148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7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A63360-0D56-4EFD-AB96-1055890D69B7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45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9B93935-C02D-4314-822D-9A26DCF25BBF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728000" lvl="3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0" lvl="4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592000" lvl="5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024000" lvl="6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6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0FA702B-34D1-4A79-B6A8-CBAC6C1B05B4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3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728000" lvl="3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0" lvl="4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592000" lvl="5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024000" lvl="6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8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0" y="0"/>
            <a:ext cx="4049640" cy="6856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4039920" y="0"/>
            <a:ext cx="630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199320" cy="228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36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160" cy="525672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199320" cy="337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5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19"/>
          </p:nvPr>
        </p:nvSpPr>
        <p:spPr>
          <a:xfrm>
            <a:off x="465480" y="6459840"/>
            <a:ext cx="2617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0"/>
          </p:nvPr>
        </p:nvSpPr>
        <p:spPr>
          <a:xfrm>
            <a:off x="4800600" y="6459840"/>
            <a:ext cx="46472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76" name="PlaceHolder 6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B9996AF-95C1-4568-B404-72D1B9B496DB}" type="slidenum">
              <a:rPr lang="en-US" sz="1050" b="0" u="none" strike="noStrike">
                <a:solidFill>
                  <a:schemeClr val="lt2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9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80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0" y="4952880"/>
            <a:ext cx="12187800" cy="1904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0" y="491508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400" cy="82188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36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040" cy="491400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tIns="457200" rIns="90000" bIns="45000" anchor="t">
            <a:noAutofit/>
          </a:bodyPr>
          <a:lstStyle/>
          <a:p>
            <a:pPr marL="228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040" cy="59328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t">
            <a:normAutofit/>
          </a:bodyPr>
          <a:lstStyle/>
          <a:p>
            <a:pPr marL="228600" indent="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5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C0F5203-1A5D-4616-A12B-643A3E0A0FA5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92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901897D-2BA2-4BB9-9711-555B217BA226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1728000" lvl="3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0" lvl="4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592000" lvl="5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024000" lvl="6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datasets/huzpsb/cybersecurity-incidents-dataset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datasets/nelgiriyewithana/countries-of-the-world-2023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A hand touching a screen with icons&#10;&#10;AI-generated content may be incorrect."/>
          <p:cNvPicPr/>
          <p:nvPr/>
        </p:nvPicPr>
        <p:blipFill>
          <a:blip r:embed="rId2">
            <a:alphaModFix amt="35000"/>
          </a:blip>
          <a:srcRect r="400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1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in EU Countries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3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10" name="Content Placeholder 6" descr="A hand coming out of a computer screen&#10;&#10;AI-generated content may be incorrect."/>
          <p:cNvPicPr/>
          <p:nvPr/>
        </p:nvPicPr>
        <p:blipFill>
          <a:blip r:embed="rId2">
            <a:alphaModFix amt="35000"/>
          </a:blip>
          <a:srcRect t="15728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72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lang="en-US" sz="72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lang="en-US" sz="7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2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1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6" descr="A screenshot of a graph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0"/>
            <a:ext cx="12278520" cy="685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-37800" y="-25560"/>
            <a:ext cx="12229560" cy="6935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(MITRE: Data Exfiltration)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fontScale="77500" lnSpcReduction="20000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copy/steal customer data such as personal details, contracts, or financial records.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Stolen data from MOVEit in 2023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$10 billion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forthepeople.com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0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Ransomware (MITRE: Data Encrypted for Impact)</a:t>
            </a:r>
            <a:endParaRPr lang="en-US" sz="4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fontScale="92500" lnSpcReduction="1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n: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launch malware. They encrypt the company’s files, making them inaccessible and demand a ransom to restore access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Colonial Pipeline ransomware attack in 2021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1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$4.4 million ransom payment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Source: The Guardian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36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 (MITRE: Network Denial of Service)</a:t>
            </a:r>
            <a:endParaRPr lang="en-US" sz="3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overloading company systems so that websites and online services become unavailable.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Amazon Web Services faced one of the largest DoS attacks ever recorded, which peaked at 2.3 Tbs/s (2020)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 Not available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Cloudflare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360" cy="365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lang="en-US" sz="4800" b="1" i="1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r>
              <a:rPr lang="en-US" sz="40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and Disruption form </a:t>
            </a:r>
            <a:r>
              <a:rPr lang="en-US" sz="4000" b="1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81%</a:t>
            </a:r>
            <a:r>
              <a:rPr lang="en-US" sz="40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of incidents </a:t>
            </a:r>
            <a:br>
              <a:rPr sz="4800"/>
            </a:br>
            <a:br>
              <a:rPr sz="4800"/>
            </a:b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Title 3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732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60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						GDP? 						 Population? 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Title 4"/>
          <p:cNvSpPr/>
          <p:nvPr/>
        </p:nvSpPr>
        <p:spPr>
          <a:xfrm>
            <a:off x="1066680" y="272160"/>
            <a:ext cx="10057320" cy="144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defTabSz="914400">
              <a:lnSpc>
                <a:spcPct val="85000"/>
              </a:lnSpc>
            </a:pP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4" descr="A screenshot of a graph&#10;&#10;AI-generated content may be incorrect."/>
          <p:cNvPicPr/>
          <p:nvPr/>
        </p:nvPicPr>
        <p:blipFill>
          <a:blip r:embed="rId2"/>
          <a:srcRect r="889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 descr="A screenshot of a graph&#10;&#10;AI-generated content may be incorrect."/>
          <p:cNvPicPr/>
          <p:nvPr/>
        </p:nvPicPr>
        <p:blipFill>
          <a:blip r:embed="rId2"/>
          <a:srcRect r="889"/>
          <a:stretch/>
        </p:blipFill>
        <p:spPr>
          <a:xfrm>
            <a:off x="0" y="36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TextBox 229"/>
          <p:cNvSpPr/>
          <p:nvPr/>
        </p:nvSpPr>
        <p:spPr>
          <a:xfrm>
            <a:off x="4572000" y="66294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TextBox 230"/>
          <p:cNvSpPr/>
          <p:nvPr/>
        </p:nvSpPr>
        <p:spPr>
          <a:xfrm>
            <a:off x="342900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TextBox 231"/>
          <p:cNvSpPr/>
          <p:nvPr/>
        </p:nvSpPr>
        <p:spPr>
          <a:xfrm>
            <a:off x="3200400" y="6400800"/>
            <a:ext cx="614016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Colorful charts and graphs"/>
          <p:cNvPicPr/>
          <p:nvPr/>
        </p:nvPicPr>
        <p:blipFill>
          <a:blip r:embed="rId2">
            <a:alphaModFix amt="25000"/>
          </a:blip>
          <a:srcRect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6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Content Placeholder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What are the general trends? Which countries are on the lead? </a:t>
            </a:r>
            <a:endParaRPr lang="en-US" sz="28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pl-PL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lang="en-US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will the end of 2025 look like?</a:t>
            </a:r>
            <a:endParaRPr lang="en-US" sz="28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pl-PL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lang="en-US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Where should we act first to cut losses fastest? </a:t>
            </a:r>
            <a:endParaRPr lang="en-US" sz="28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pl-PL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lang="en-US" sz="28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else plays a role here? Do GDP and population explain the volume of incidents?</a:t>
            </a:r>
            <a:endParaRPr lang="en-US" sz="28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pl-PL" sz="3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pl-PL" sz="3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SEVERE TYPE IS RANSOMWARE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pl-PL" sz="3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COMMON TYPE IS DISRUPTION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pl-PL" sz="32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INCIDENTS ARE TIDED TO OTHER FACTORS LIKE GDP AND POPULATION.</a:t>
            </a:r>
            <a:endParaRPr lang="en-US" sz="32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chemeClr val="lt1"/>
                </a:solidFill>
                <a:effectLst/>
                <a:uFillTx/>
                <a:latin typeface="Calibri Light"/>
              </a:rPr>
              <a:t>Further Analysis</a:t>
            </a:r>
            <a:endParaRPr lang="en-US" sz="4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INVESTMENTS:</a:t>
            </a: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pl-PL" sz="2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WHICH INDUSTRIES MIGHT BE AT HIGHER RISK?</a:t>
            </a: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CYBERSECURITY STRATEGY:</a:t>
            </a: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pl-PL" sz="2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PREPARE A PLAN</a:t>
            </a: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fontScale="92500" lnSpcReduction="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sng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2"/>
              </a:rPr>
              <a:t>kaggle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0" name="Picture 5"/>
          <p:cNvPicPr/>
          <p:nvPr/>
        </p:nvPicPr>
        <p:blipFill>
          <a:blip r:embed="rId3"/>
          <a:stretch/>
        </p:blipFill>
        <p:spPr>
          <a:xfrm>
            <a:off x="1240200" y="3277800"/>
            <a:ext cx="9771480" cy="2075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/>
          <p:cNvPicPr/>
          <p:nvPr/>
        </p:nvPicPr>
        <p:blipFill>
          <a:blip r:embed="rId2"/>
          <a:stretch/>
        </p:blipFill>
        <p:spPr>
          <a:xfrm>
            <a:off x="1240200" y="2681640"/>
            <a:ext cx="9771480" cy="267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none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7920" cy="40222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sng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2"/>
              </a:rPr>
              <a:t>kaggle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6" name="Picture 4"/>
          <p:cNvPicPr/>
          <p:nvPr/>
        </p:nvPicPr>
        <p:blipFill>
          <a:blip r:embed="rId3"/>
          <a:stretch/>
        </p:blipFill>
        <p:spPr>
          <a:xfrm>
            <a:off x="1171800" y="2890800"/>
            <a:ext cx="2999160" cy="2294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" descr="Wood human figure"/>
          <p:cNvPicPr/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TextBox 8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6" descr="A graph of a graph of a graph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0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81" name="Picture 22" descr="An abstract financial digital analysis"/>
          <p:cNvPicPr/>
          <p:nvPr/>
        </p:nvPicPr>
        <p:blipFill>
          <a:blip r:embed="rId2">
            <a:alphaModFix amt="35000"/>
          </a:blip>
          <a:srcRect l="133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711F3EF-122B-B51E-F021-165E2D4B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"/>
            <a:ext cx="12192000" cy="6852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0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91" name="Picture 13" descr="Digital numbers and graphs"/>
          <p:cNvPicPr/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lang="en-US" sz="8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lang="pl-PL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4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people in the united states&#10;&#10;AI-generated content may be incorrect.">
            <a:extLst>
              <a:ext uri="{FF2B5EF4-FFF2-40B4-BE49-F238E27FC236}">
                <a16:creationId xmlns:a16="http://schemas.microsoft.com/office/drawing/2014/main" id="{C9C23702-A8C3-4D36-5C75-A1A9BA2B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0"/>
            <a:ext cx="12192000" cy="68520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01" name="Picture 4" descr="White percentage symbol on red background"/>
          <p:cNvPicPr/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17080" y="154080"/>
            <a:ext cx="10057320" cy="172981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7000" b="0" u="none" strike="noStrike" spc="-51" dirty="0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lang="en-US" sz="70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l-PL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lang="en-US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</a:t>
            </a:r>
            <a:r>
              <a:rPr lang="pl-PL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~ </a:t>
            </a:r>
            <a:r>
              <a:rPr lang="en-US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$</a:t>
            </a:r>
            <a:r>
              <a:rPr lang="pl-PL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2.</a:t>
            </a:r>
            <a:r>
              <a:rPr lang="pl-PL" sz="2400" cap="all" spc="201" dirty="0">
                <a:solidFill>
                  <a:srgbClr val="FFFFFF"/>
                </a:solidFill>
                <a:latin typeface="Calibri Light"/>
              </a:rPr>
              <a:t>3</a:t>
            </a:r>
            <a:r>
              <a:rPr lang="en-US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lang="pl-PL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4.2</a:t>
            </a:r>
            <a:r>
              <a:rPr lang="en-US" sz="2400" b="0" u="none" strike="noStrike" cap="all" spc="201" dirty="0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4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3" name="Picture 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D2F2F161-DC3A-E64C-F268-24DB5310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85" y="2297835"/>
            <a:ext cx="5944430" cy="1609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471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Retrospect</vt:lpstr>
      <vt:lpstr>Cybersecurity Incidents in EU Countries</vt:lpstr>
      <vt:lpstr>Questions we will try to answer</vt:lpstr>
      <vt:lpstr>LESS CASES, BIGGER BILL</vt:lpstr>
      <vt:lpstr>PowerPoint Presentation</vt:lpstr>
      <vt:lpstr>COSTS ARE RISING...</vt:lpstr>
      <vt:lpstr>PowerPoint Presentation</vt:lpstr>
      <vt:lpstr>PREVENTION PAYS</vt:lpstr>
      <vt:lpstr>PowerPoint Presentation</vt:lpstr>
      <vt:lpstr>HOW BIG IS THE CHECK WE DON’T HAVE TO WRITE?</vt:lpstr>
      <vt:lpstr>What can we do about it?  We can be prepared! </vt:lpstr>
      <vt:lpstr>PowerPoint Presentation</vt:lpstr>
      <vt:lpstr>PowerPoint Presentation</vt:lpstr>
      <vt:lpstr>Data Theft (MITRE: Data Exfiltration)</vt:lpstr>
      <vt:lpstr>Ransomware (MITRE: Data Encrypted for Impact)</vt:lpstr>
      <vt:lpstr>Data Disruption (MITRE: Network Denial of Service)</vt:lpstr>
      <vt:lpstr> Cybersecurity incidents are rising  Data theft and Disruption form 81% of incidents     </vt:lpstr>
      <vt:lpstr>   Other Variables?          GDP?        Population? </vt:lpstr>
      <vt:lpstr>PowerPoint Presentation</vt:lpstr>
      <vt:lpstr>PowerPoint Presentation</vt:lpstr>
      <vt:lpstr>Key Takeaways:</vt:lpstr>
      <vt:lpstr>Further Analysis</vt:lpstr>
      <vt:lpstr>Data Used</vt:lpstr>
      <vt:lpstr>Data Used</vt:lpstr>
      <vt:lpstr>Data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Natalia MIHOKOVA</dc:creator>
  <dc:description/>
  <cp:lastModifiedBy>Łukasz Siemieński</cp:lastModifiedBy>
  <cp:revision>29</cp:revision>
  <dcterms:created xsi:type="dcterms:W3CDTF">2025-08-25T09:11:35Z</dcterms:created>
  <dcterms:modified xsi:type="dcterms:W3CDTF">2025-08-27T10:45:26Z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28</vt:i4>
  </property>
</Properties>
</file>