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3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8000" b="0" u="none" strike="noStrike" spc="-51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80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74A808C-FF6B-4793-8F6E-566E370CA005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6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97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Rectangle 7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Rectangle 8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36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378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5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28"/>
          </p:nvPr>
        </p:nvSpPr>
        <p:spPr>
          <a:xfrm>
            <a:off x="465480" y="6459840"/>
            <a:ext cx="2618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29"/>
          </p:nvPr>
        </p:nvSpPr>
        <p:spPr>
          <a:xfrm>
            <a:off x="4800600" y="6459840"/>
            <a:ext cx="46479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05" name="PlaceHolder 6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chemeClr val="lt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D47B4E0-8383-4997-AAC7-A3870B31DA78}" type="slidenum">
              <a:rPr lang="en-US" sz="1050" b="0" u="none" strike="noStrike">
                <a:solidFill>
                  <a:schemeClr val="lt2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08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09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Rectangle 7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Rectangle 8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120" cy="82260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36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6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  <a:solidFill>
            <a:schemeClr val="dk2">
              <a:lumMod val="90000"/>
            </a:schemeClr>
          </a:solidFill>
          <a:ln w="0">
            <a:noFill/>
          </a:ln>
        </p:spPr>
        <p:txBody>
          <a:bodyPr lIns="457200" tIns="4572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Click icon to add picture</a:t>
            </a:r>
            <a:endParaRPr lang="en-US" sz="32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t">
            <a:normAutofit/>
          </a:bodyPr>
          <a:lstStyle/>
          <a:p>
            <a:pPr indent="0" defTabSz="914400">
              <a:lnSpc>
                <a:spcPct val="90000"/>
              </a:lnSpc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5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17" name="PlaceHolder 6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29CC09-6335-4F9A-B9E1-212318321D17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21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704640"/>
            <a:ext cx="640800" cy="15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dt" idx="3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ftr" idx="3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sldNum" idx="3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C760A86-8CEA-4EF6-A210-EB9F798CCB60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_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31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3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800" cy="15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dt" idx="3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3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37" name="PlaceHolder 5"/>
          <p:cNvSpPr>
            <a:spLocks noGrp="1"/>
          </p:cNvSpPr>
          <p:nvPr>
            <p:ph type="sldNum" idx="3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2CC104-1D8F-446B-8696-B73CA40292A3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1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vert="eaVert" lIns="45720" tIns="0" rIns="45720" bIns="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85686F6-329C-4396-BA2D-0371D382457E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24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724960" y="412200"/>
            <a:ext cx="2628720" cy="57596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412200"/>
            <a:ext cx="7733880" cy="5759640"/>
          </a:xfrm>
          <a:prstGeom prst="rect">
            <a:avLst/>
          </a:prstGeom>
          <a:noFill/>
          <a:ln w="0">
            <a:noFill/>
          </a:ln>
        </p:spPr>
        <p:txBody>
          <a:bodyPr vert="eaVert" lIns="45720" tIns="0" rIns="45720" bIns="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76A2C09-1FCF-498C-AE8F-6CDA341AC45B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4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3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42ADC0-271B-4ACB-AF55-3D12D5D789F6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44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8000" b="0" u="none" strike="noStrike" spc="-51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80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b="0" u="none" strike="noStrike" cap="all" spc="201">
                <a:solidFill>
                  <a:schemeClr val="lt2"/>
                </a:solidFill>
                <a:effectLst/>
                <a:uFillTx/>
                <a:latin typeface="Calibri Light"/>
              </a:rPr>
              <a:t>Click to edit Master text styles</a:t>
            </a:r>
            <a:endParaRPr lang="en-US" sz="24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DB8CE8-9299-419E-87FF-0D6F984CA9AC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52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56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62" name="PlaceHolder 6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599B987-735D-43C5-9BF2-66E61B3ADA60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66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384120" lvl="1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8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</a:p>
          <a:p>
            <a:pPr marL="567000" lvl="2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</a:p>
          <a:p>
            <a:pPr marL="749880" lvl="3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</a:p>
          <a:p>
            <a:pPr marL="932760" lvl="4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72" name="PlaceHolder 6"/>
          <p:cNvSpPr>
            <a:spLocks noGrp="1"/>
          </p:cNvSpPr>
          <p:nvPr>
            <p:ph type="dt" idx="19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ftr" idx="20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74" name="PlaceHolder 8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A444FBF-2550-4A8D-B00E-8B60A0A610E9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7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78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84EE8C5-E772-4B5B-8358-E9C8006410A0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7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Rectangle 8" hidden="1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sp>
        <p:nvSpPr>
          <p:cNvPr id="86" name="MSIPCMContentMarking" descr="{&quot;HashCode&quot;:1316537984,&quot;Placement&quot;:&quot;Footer&quot;,&quot;Top&quot;:519.343,&quot;Left&quot;:454.760162,&quot;SlideWidth&quot;:960,&quot;SlideHeight&quot;:540}" hidden="1"/>
          <p:cNvSpPr/>
          <p:nvPr/>
        </p:nvSpPr>
        <p:spPr>
          <a:xfrm>
            <a:off x="5775480" y="6649920"/>
            <a:ext cx="64080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9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lang="en-US" sz="9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87BF329-C245-4FBC-951C-8EC43DD63B79}" type="slidenum">
              <a:rPr lang="en-US" sz="105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‹#›</a:t>
            </a:fld>
            <a:endParaRPr lang="en-US" sz="105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kaggle.com/datasets/huzpsb/cybersecurity-incidents-dataset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datasets/nelgiriyewithana/countries-of-the-world-2023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 descr="A hand touching a screen with icons&#10;&#10;AI-generated content may be incorrect."/>
          <p:cNvPicPr/>
          <p:nvPr/>
        </p:nvPicPr>
        <p:blipFill>
          <a:blip r:embed="rId2">
            <a:alphaModFix amt="35000"/>
          </a:blip>
          <a:srcRect r="400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8000" b="1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Cybersecurity Incidents per EU Country</a:t>
            </a:r>
            <a:endParaRPr lang="en-US" sz="80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Anna Kożuch, NatáLiA MIHOKOVá, Łukasz Siemieński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1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4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3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4" descr="A graph of data showing the number of data&#10;&#10;AI-generated content may be incorrect."/>
          <p:cNvPicPr/>
          <p:nvPr/>
        </p:nvPicPr>
        <p:blipFill>
          <a:blip r:embed="rId2"/>
          <a:stretch/>
        </p:blipFill>
        <p:spPr>
          <a:xfrm>
            <a:off x="0" y="6840"/>
            <a:ext cx="12191760" cy="6844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4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95" name="Picture 4" descr="White percentage symbol on red background"/>
          <p:cNvPicPr/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70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HOW BIG IS THE CHECK WE DON’T HAVE TO WRITE?</a:t>
            </a:r>
            <a:endParaRPr lang="en-US" sz="70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l-PL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ACCORDING TO OUR DATA </a:t>
            </a: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A 10–15% reduction converts directly into $</a:t>
            </a:r>
            <a:r>
              <a:rPr lang="pl-PL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2.80</a:t>
            </a: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–$</a:t>
            </a:r>
            <a:r>
              <a:rPr lang="pl-PL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4.21</a:t>
            </a: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 billion saved across the EU.</a:t>
            </a:r>
            <a:endParaRPr lang="en-US" sz="24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cxnSp>
        <p:nvCxnSpPr>
          <p:cNvPr id="198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99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0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2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204" name="Content Placeholder 6" descr="A hand coming out of a computer screen&#10;&#10;AI-generated content may be incorrect."/>
          <p:cNvPicPr/>
          <p:nvPr/>
        </p:nvPicPr>
        <p:blipFill>
          <a:blip r:embed="rId2">
            <a:alphaModFix amt="35000"/>
          </a:blip>
          <a:srcRect t="15728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72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What can we do about it? </a:t>
            </a:r>
            <a:br>
              <a:rPr sz="7200"/>
            </a:br>
            <a:r>
              <a:rPr lang="en-US" sz="72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We can be prepared! </a:t>
            </a:r>
            <a:endParaRPr lang="en-US" sz="72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6" name="Straight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07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8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87FCEC9D-DD7C-0AC9-7BB4-218C9332A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908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14760" y="28908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961560" y="189288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 lnSpcReduction="9999"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sng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: </a:t>
            </a: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Someone breaks in and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steals confidential information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(e.g., customer data, ID numbers, HR files).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sng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Real-life example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OPM (US Office of Personnel Management), 2015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attackers stole records for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~21.5 million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people, including background-check forms and some fingerprints.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br>
              <a:rPr sz="2000"/>
            </a:b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Effect: 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years of credit-monitoring costs, identity-theft risk for employees and their families, and long-term national-security exposure.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U.S. Office of Personnel Management (OPM)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disruption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 lnSpcReduction="9999"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sng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 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An attack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stops systems from working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(services go down, operations halt), even if nothing is stolen.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sng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Real-life </a:t>
            </a:r>
            <a:r>
              <a:rPr lang="en-US" sz="2000" b="0" u="sng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Norsk Hydro (2019) - A ransomware attack (LockerGoga)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shut down IT systems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at the global aluminum producer, forcing plants to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switch to manual operations or halt production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while systems were rebuilt.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Effect: 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Estimated business impact was around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$70M, 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lost output, recovery costs, reputational stress).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Nozomi Networks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squares&#10;&#10;AI-generated content may be incorrect.">
            <a:extLst>
              <a:ext uri="{FF2B5EF4-FFF2-40B4-BE49-F238E27FC236}">
                <a16:creationId xmlns:a16="http://schemas.microsoft.com/office/drawing/2014/main" id="{2B4628D9-3D7F-472A-B812-F7E3DCC4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82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Exfiltration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sng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move copied data out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of the network to an external location. (MITRE “Exfiltration” tactic TA0010)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Equifax, 2017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personal data of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~147 million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people was stolen. 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Effects: hundreds of millions in remediation and settlements, years of credit monitoring, major reputational harm.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Federal Trade Commission (U.S)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Network Denial of Service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sng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Flooding networks or online services with fake traffic so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legitimate users can’t get in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.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sng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Dyn DNS, 2016 (Mirai botnet)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massive DoS knocked out access to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Twitter, Netflix, Spotify and others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for many users in the US/EU. 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Effects: brand damage for affected services, lost ad/sales revenue, incident-response costs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The Guardian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Encrypted for Impact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 lnSpcReduction="9999"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sng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: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Malware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encrypts files/systems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so the business can’t use them, typically demanding payment. (MITRE ATT&amp;CK T1486)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WannaCry, 2017 (NHS UK)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— ransomware disrupted hospital IT, </a:t>
            </a:r>
            <a:r>
              <a:rPr lang="en-US" sz="2000" b="1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cancelling appointments and diverting ambulances</a:t>
            </a: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; studies measured drops in admissions at affected hospitals. </a:t>
            </a: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Effects: care delays, patient-safety risk, recovery and resilience spend.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PubMed Central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5" descr="Digital graphs and numbers in 3D"/>
          <p:cNvPicPr/>
          <p:nvPr/>
        </p:nvPicPr>
        <p:blipFill>
          <a:blip r:embed="rId2">
            <a:alphaModFix amt="25000"/>
          </a:blip>
          <a:srcRect t="9781" b="594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5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Why this topic?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7" name="Content Placeholder 2"/>
          <p:cNvSpPr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t">
            <a:norm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Average breach now costs ~$4.4M (2025).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You have &lt;60 minutes to contain an intrusion.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 single breach can sideline operations for months.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Phishing is a multi-billion-dollar drag on returns—U.S. organizations lost $2.77B in 2024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IBM, ic3.gov, crowdstrike.com, bakerdonelson.com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9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9981720" cy="365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br>
              <a:rPr sz="4800"/>
            </a:b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Cybersecurity incidents are </a:t>
            </a:r>
            <a:r>
              <a:rPr lang="en-US" sz="4800" b="1" i="1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rising</a:t>
            </a: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3" name="Title 1"/>
          <p:cNvSpPr/>
          <p:nvPr/>
        </p:nvSpPr>
        <p:spPr>
          <a:xfrm>
            <a:off x="1066680" y="27216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defTabSz="914400">
              <a:lnSpc>
                <a:spcPct val="85000"/>
              </a:lnSpc>
            </a:pP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66680" y="1828800"/>
            <a:ext cx="10058040" cy="411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60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  Other Variables?</a:t>
            </a: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br>
              <a:rPr sz="4800"/>
            </a:br>
            <a:br>
              <a:rPr sz="4800"/>
            </a:b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						GDP? 						 Population? 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5" name="Title 4"/>
          <p:cNvSpPr/>
          <p:nvPr/>
        </p:nvSpPr>
        <p:spPr>
          <a:xfrm>
            <a:off x="1066680" y="27216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defTabSz="914400">
              <a:lnSpc>
                <a:spcPct val="85000"/>
              </a:lnSpc>
            </a:pP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4" descr="A screenshot of a graph&#10;&#10;AI-generated content may be incorrect."/>
          <p:cNvPicPr/>
          <p:nvPr/>
        </p:nvPicPr>
        <p:blipFill>
          <a:blip r:embed="rId2"/>
          <a:srcRect r="889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7" name="Straight Connector 226"/>
          <p:cNvSpPr/>
          <p:nvPr/>
        </p:nvSpPr>
        <p:spPr>
          <a:xfrm flipV="1">
            <a:off x="18288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8" name="Straight Connector 227"/>
          <p:cNvSpPr/>
          <p:nvPr/>
        </p:nvSpPr>
        <p:spPr>
          <a:xfrm flipV="1">
            <a:off x="77724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1" descr="A screenshot of a graph&#10;&#10;AI-generated content may be incorrect."/>
          <p:cNvPicPr/>
          <p:nvPr/>
        </p:nvPicPr>
        <p:blipFill>
          <a:blip r:embed="rId2"/>
          <a:srcRect r="889"/>
          <a:stretch/>
        </p:blipFill>
        <p:spPr>
          <a:xfrm>
            <a:off x="0" y="36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0" name="TextBox 229"/>
          <p:cNvSpPr txBox="1"/>
          <p:nvPr/>
        </p:nvSpPr>
        <p:spPr>
          <a:xfrm>
            <a:off x="4572000" y="662940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29000" y="68580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200400" y="6400800"/>
            <a:ext cx="61408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Correlation Range for the Hypothesis between 0.354 and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668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 fontScale="92500" lnSpcReduction="9999"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1. Number of cyber incident and financial losses per country From 2019 – 2024 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 Table snippet 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lang="en-US" sz="2000" b="0" u="sng" strike="noStrik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2"/>
              </a:rPr>
              <a:t>kaggle</a:t>
            </a: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235" name="Picture 5"/>
          <p:cNvPicPr/>
          <p:nvPr/>
        </p:nvPicPr>
        <p:blipFill>
          <a:blip r:embed="rId3"/>
          <a:stretch/>
        </p:blipFill>
        <p:spPr>
          <a:xfrm>
            <a:off x="1240200" y="3277800"/>
            <a:ext cx="9772200" cy="207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7"/>
          <p:cNvPicPr/>
          <p:nvPr/>
        </p:nvPicPr>
        <p:blipFill>
          <a:blip r:embed="rId2"/>
          <a:stretch/>
        </p:blipFill>
        <p:spPr>
          <a:xfrm>
            <a:off x="1240200" y="2681640"/>
            <a:ext cx="9772200" cy="267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668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2. Subset of individual cyber incidents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lang="en-US" sz="2000" b="0" u="none" strike="noStrik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</a:rPr>
              <a:t>Zenodo</a:t>
            </a: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0086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3. Socioeconomic statistics data per country (used Population and GDP )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lang="en-US" sz="2000" b="0" u="sng" strike="noStrik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2"/>
              </a:rPr>
              <a:t>kaggle</a:t>
            </a: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pic>
        <p:nvPicPr>
          <p:cNvPr id="241" name="Picture 4"/>
          <p:cNvPicPr/>
          <p:nvPr/>
        </p:nvPicPr>
        <p:blipFill>
          <a:blip r:embed="rId3"/>
          <a:stretch/>
        </p:blipFill>
        <p:spPr>
          <a:xfrm>
            <a:off x="1171800" y="2890800"/>
            <a:ext cx="2999880" cy="2295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Key Takeaways: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tIns="45720" rIns="0" bIns="4572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pl-PL" sz="2000" b="0" u="none" strike="noStrike" dirty="0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COST PER INCIDENT IS RISING</a:t>
            </a: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chemeClr val="lt1">
                    <a:lumMod val="75000"/>
                    <a:lumOff val="25000"/>
                  </a:schemeClr>
                </a:solidFill>
                <a:latin typeface="Calibri"/>
              </a:rPr>
              <a:t>THE MOST SEVERE TYPE IS RANSOMWARE</a:t>
            </a: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chemeClr val="lt1">
                    <a:lumMod val="75000"/>
                    <a:lumOff val="25000"/>
                  </a:schemeClr>
                </a:solidFill>
                <a:latin typeface="Calibri"/>
              </a:rPr>
              <a:t>THE MOST COMMON TYPE IS DISRUPTION</a:t>
            </a: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r>
              <a:rPr lang="pl-PL" sz="2000" dirty="0">
                <a:solidFill>
                  <a:schemeClr val="lt1">
                    <a:lumMod val="75000"/>
                    <a:lumOff val="25000"/>
                  </a:schemeClr>
                </a:solidFill>
                <a:latin typeface="Calibri"/>
              </a:rPr>
              <a:t>INCIDENTS ARE TIDED TO OTHER FACTORS LIKE GDP, ETC.</a:t>
            </a: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endParaRPr lang="pl-PL" sz="2000" dirty="0">
              <a:solidFill>
                <a:schemeClr val="lt1">
                  <a:lumMod val="75000"/>
                  <a:lumOff val="25000"/>
                </a:schemeClr>
              </a:solidFill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Ø"/>
            </a:pPr>
            <a:endParaRPr lang="en-US" sz="2000" b="0" u="none" strike="noStrike" dirty="0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883B7-1155-16E5-012A-DBA104DB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Further</a:t>
            </a:r>
            <a:r>
              <a:rPr lang="pl-PL" dirty="0"/>
              <a:t> Analysis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F083F-5C49-C61B-9759-446A6E35D53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INVESTMENTS:</a:t>
            </a:r>
          </a:p>
          <a:p>
            <a:r>
              <a:rPr lang="pl-PL" dirty="0"/>
              <a:t>WHICH INDUSTRIES MIGHT BE AT HIGHER RISK?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CYBERSECURITY STRATEGY:</a:t>
            </a:r>
          </a:p>
          <a:p>
            <a:r>
              <a:rPr lang="pl-PL" dirty="0"/>
              <a:t>PREPARE </a:t>
            </a:r>
            <a:r>
              <a:rPr lang="pl-PL"/>
              <a:t>A PLAN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4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1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52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53" name="Picture 5" descr="A computer screen with red lines and symbols&#10;&#10;AI-generated content may be incorrect.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85000"/>
              </a:lnSpc>
              <a:buNone/>
            </a:pPr>
            <a:r>
              <a:rPr lang="en-US" sz="66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Do we want to show up in these numbers next year?</a:t>
            </a:r>
            <a:endParaRPr lang="en-US" sz="66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55" name="Straight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56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7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8" name="Title 1"/>
          <p:cNvSpPr/>
          <p:nvPr/>
        </p:nvSpPr>
        <p:spPr>
          <a:xfrm>
            <a:off x="867960" y="2601720"/>
            <a:ext cx="1005804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 defTabSz="914400">
              <a:lnSpc>
                <a:spcPct val="85000"/>
              </a:lnSpc>
            </a:pPr>
            <a:endParaRPr lang="en-US" sz="4800" b="0" u="none" strike="noStrike" spc="-51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4" descr="Colorful charts and graphs"/>
          <p:cNvPicPr/>
          <p:nvPr/>
        </p:nvPicPr>
        <p:blipFill>
          <a:blip r:embed="rId2">
            <a:alphaModFix amt="25000"/>
          </a:blip>
          <a:srcRect b="1573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0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800" b="0" u="none" strike="noStrike" spc="-51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Questions we will try to answer</a:t>
            </a:r>
            <a:endParaRPr lang="en-US" sz="4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2" name="Content Placeholder 2"/>
          <p:cNvSpPr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rIns="0" anchor="t">
            <a:norm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EU 2024/2025 outlook: what will losses look like—and which countries lead the losses table?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Unit economics: what does one incident cost, and does cost rise with incident volume?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Action priority: where should we act first to cut losses fastest? 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lang="en-US" sz="2000" b="0" u="none" strike="noStrik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Macro drivers: do GDP and population explain incident volume, or is something else at work?</a:t>
            </a:r>
            <a:endParaRPr lang="en-US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4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5" descr="Wood human figure"/>
          <p:cNvPicPr/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80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LESS CASES, BIGGER BILL</a:t>
            </a:r>
            <a:endParaRPr lang="en-US" sz="80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7" name="TextBox 8"/>
          <p:cNvSpPr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OUR DATA CONFIRMS IT!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68" name="Straight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69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6" descr="A graph of a graph of a graph&#10;&#10;AI-generated content may be incorrect.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3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74" name="Straight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75" name="Picture 22" descr="An abstract financial digital analysis"/>
          <p:cNvPicPr/>
          <p:nvPr/>
        </p:nvPicPr>
        <p:blipFill>
          <a:blip r:embed="rId2">
            <a:alphaModFix amt="35000"/>
          </a:blip>
          <a:srcRect l="133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80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COSTS ARE RISING...</a:t>
            </a:r>
            <a:endParaRPr lang="en-US" sz="80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2025 forecast: ~$1.04B loss per EU country</a:t>
            </a:r>
            <a:endParaRPr lang="en-US" sz="24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cxnSp>
        <p:nvCxnSpPr>
          <p:cNvPr id="178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79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0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4" descr="A graph of financial losses&#10;&#10;AI-generated content may be incorrect.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3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9080" rIns="90000" bIns="1908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4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FFFFFF">
                <a:lumMod val="50000"/>
                <a:lumOff val="50000"/>
              </a:srgbClr>
            </a:solidFill>
            <a:round/>
          </a:ln>
        </p:spPr>
      </p:cxnSp>
      <p:pic>
        <p:nvPicPr>
          <p:cNvPr id="185" name="Picture 13" descr="Digital numbers and graphs"/>
          <p:cNvPicPr/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8000" b="0" u="none" strike="noStrike" spc="-51">
                <a:solidFill>
                  <a:srgbClr val="FFFFFF"/>
                </a:solidFill>
                <a:effectLst/>
                <a:uFillTx/>
                <a:latin typeface="Calibri Light"/>
              </a:rPr>
              <a:t>PREVENTION PAYS</a:t>
            </a:r>
            <a:endParaRPr lang="en-US" sz="80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SINGLE-DIGIT IMPROVEMENTS,</a:t>
            </a:r>
            <a:r>
              <a:rPr lang="pl-PL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 UP TO</a:t>
            </a:r>
            <a:r>
              <a:rPr lang="en-US" sz="2400" b="0" u="none" strike="noStrike" cap="all" spc="201">
                <a:solidFill>
                  <a:srgbClr val="FFFFFF"/>
                </a:solidFill>
                <a:effectLst/>
                <a:uFillTx/>
                <a:latin typeface="Calibri Light"/>
              </a:rPr>
              <a:t> SEVEN-FIGURE SAVINGS.</a:t>
            </a:r>
            <a:endParaRPr lang="en-US" sz="2400" b="0" u="none" strike="noStrik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"/>
            </a:endParaRPr>
          </a:p>
        </p:txBody>
      </p:sp>
      <p:cxnSp>
        <p:nvCxnSpPr>
          <p:cNvPr id="188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89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0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1117</TotalTime>
  <Words>789</Words>
  <Application>Microsoft Office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Cybersecurity Incidents per EU Country</vt:lpstr>
      <vt:lpstr>Why this topic?</vt:lpstr>
      <vt:lpstr>Do we want to show up in these numbers next year?</vt:lpstr>
      <vt:lpstr>Questions we will try to answer</vt:lpstr>
      <vt:lpstr>LESS CASES, BIGGER BILL</vt:lpstr>
      <vt:lpstr>PowerPoint Presentation</vt:lpstr>
      <vt:lpstr>COSTS ARE RISING...</vt:lpstr>
      <vt:lpstr>PowerPoint Presentation</vt:lpstr>
      <vt:lpstr>PREVENTION PAYS</vt:lpstr>
      <vt:lpstr>PowerPoint Presentation</vt:lpstr>
      <vt:lpstr>HOW BIG IS THE CHECK WE DON’T HAVE TO WRITE?</vt:lpstr>
      <vt:lpstr>What can we do about it?  We can be prepared! </vt:lpstr>
      <vt:lpstr>PowerPoint Presentation</vt:lpstr>
      <vt:lpstr>Data theft</vt:lpstr>
      <vt:lpstr>Data disruption</vt:lpstr>
      <vt:lpstr>PowerPoint Presentation</vt:lpstr>
      <vt:lpstr>Data Exfiltration</vt:lpstr>
      <vt:lpstr>Network Denial of Service</vt:lpstr>
      <vt:lpstr>Data Encrypted for Impact</vt:lpstr>
      <vt:lpstr> Cybersecurity incidents are rising     </vt:lpstr>
      <vt:lpstr>   Other Variables?          GDP?        Population? </vt:lpstr>
      <vt:lpstr>PowerPoint Presentation</vt:lpstr>
      <vt:lpstr>PowerPoint Presentation</vt:lpstr>
      <vt:lpstr>Data Used</vt:lpstr>
      <vt:lpstr>Data Used</vt:lpstr>
      <vt:lpstr>Data Used</vt:lpstr>
      <vt:lpstr>Key Takeaways: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Natalia MIHOKOVA</dc:creator>
  <dc:description/>
  <cp:lastModifiedBy>Łukasz Siemieński</cp:lastModifiedBy>
  <cp:revision>23</cp:revision>
  <dcterms:created xsi:type="dcterms:W3CDTF">2025-08-25T09:11:35Z</dcterms:created>
  <dcterms:modified xsi:type="dcterms:W3CDTF">2025-08-27T09:15:20Z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MSIP_Label_3486a02c-2dfb-4efe-823f-aa2d1f0e6ab7_ActionId">
    <vt:lpwstr>922fad43-1666-44fc-920a-d13499600fd2</vt:lpwstr>
  </property>
  <property fmtid="{D5CDD505-2E9C-101B-9397-08002B2CF9AE}" pid="4" name="MSIP_Label_3486a02c-2dfb-4efe-823f-aa2d1f0e6ab7_ContentBits">
    <vt:lpwstr>2</vt:lpwstr>
  </property>
  <property fmtid="{D5CDD505-2E9C-101B-9397-08002B2CF9AE}" pid="5" name="MSIP_Label_3486a02c-2dfb-4efe-823f-aa2d1f0e6ab7_Enabled">
    <vt:lpwstr>true</vt:lpwstr>
  </property>
  <property fmtid="{D5CDD505-2E9C-101B-9397-08002B2CF9AE}" pid="6" name="MSIP_Label_3486a02c-2dfb-4efe-823f-aa2d1f0e6ab7_Method">
    <vt:lpwstr>Privileged</vt:lpwstr>
  </property>
  <property fmtid="{D5CDD505-2E9C-101B-9397-08002B2CF9AE}" pid="7" name="MSIP_Label_3486a02c-2dfb-4efe-823f-aa2d1f0e6ab7_Name">
    <vt:lpwstr>CLAPUBLIC</vt:lpwstr>
  </property>
  <property fmtid="{D5CDD505-2E9C-101B-9397-08002B2CF9AE}" pid="8" name="MSIP_Label_3486a02c-2dfb-4efe-823f-aa2d1f0e6ab7_SetDate">
    <vt:lpwstr>2025-08-26T18:10:29Z</vt:lpwstr>
  </property>
  <property fmtid="{D5CDD505-2E9C-101B-9397-08002B2CF9AE}" pid="9" name="MSIP_Label_3486a02c-2dfb-4efe-823f-aa2d1f0e6ab7_SiteId">
    <vt:lpwstr>e0fd434d-ba64-497b-90d2-859c472e1a92</vt:lpwstr>
  </property>
  <property fmtid="{D5CDD505-2E9C-101B-9397-08002B2CF9AE}" pid="10" name="PresentationFormat">
    <vt:lpwstr>Widescreen</vt:lpwstr>
  </property>
  <property fmtid="{D5CDD505-2E9C-101B-9397-08002B2CF9AE}" pid="11" name="Slides">
    <vt:i4>25</vt:i4>
  </property>
</Properties>
</file>