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71" r:id="rId3"/>
    <p:sldId id="296" r:id="rId4"/>
    <p:sldId id="274" r:id="rId5"/>
    <p:sldId id="304" r:id="rId6"/>
    <p:sldId id="285" r:id="rId7"/>
    <p:sldId id="291" r:id="rId8"/>
    <p:sldId id="303" r:id="rId9"/>
    <p:sldId id="293" r:id="rId10"/>
    <p:sldId id="306" r:id="rId11"/>
    <p:sldId id="305" r:id="rId12"/>
    <p:sldId id="302" r:id="rId13"/>
    <p:sldId id="280" r:id="rId14"/>
    <p:sldId id="297" r:id="rId15"/>
    <p:sldId id="298" r:id="rId16"/>
    <p:sldId id="281" r:id="rId17"/>
    <p:sldId id="300" r:id="rId18"/>
    <p:sldId id="299" r:id="rId19"/>
    <p:sldId id="301" r:id="rId20"/>
    <p:sldId id="294" r:id="rId21"/>
    <p:sldId id="283" r:id="rId22"/>
    <p:sldId id="276" r:id="rId23"/>
    <p:sldId id="277" r:id="rId24"/>
    <p:sldId id="279" r:id="rId25"/>
    <p:sldId id="2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8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0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9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43D50E-AB05-4E6B-8D57-594D0838050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1316537984,&quot;Placement&quot;:&quot;Footer&quot;,&quot;Top&quot;:519.343,&quot;Left&quot;:454.760162,&quot;SlideWidth&quot;:960,&quot;SlideHeight&quot;:540}">
            <a:extLst>
              <a:ext uri="{FF2B5EF4-FFF2-40B4-BE49-F238E27FC236}">
                <a16:creationId xmlns:a16="http://schemas.microsoft.com/office/drawing/2014/main" id="{89469402-541B-68A7-E5F0-4F69B3751631}"/>
              </a:ext>
            </a:extLst>
          </p:cNvPr>
          <p:cNvSpPr txBox="1"/>
          <p:nvPr userDrawn="1"/>
        </p:nvSpPr>
        <p:spPr>
          <a:xfrm>
            <a:off x="5775454" y="65956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43583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kaggle.com/datasets/huzpsb/cybersecurity-incidents-datase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datasets/nelgiriyewithana/countries-of-the-world-202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1BA16023-7665-D4C2-618C-3386C1DE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B1F93-1F60-440A-0ED0-37B85DDE3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FFFFFF"/>
                </a:solidFill>
              </a:rPr>
              <a:t>Cybersecurity Incidents per EU Country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88B5B-579E-165A-1995-3D3D20809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FFFFFF"/>
                </a:solidFill>
              </a:rPr>
              <a:t>Anna </a:t>
            </a:r>
            <a:r>
              <a:rPr lang="en-US" noProof="0" dirty="0" err="1">
                <a:solidFill>
                  <a:srgbClr val="FFFFFF"/>
                </a:solidFill>
              </a:rPr>
              <a:t>Kożuch</a:t>
            </a:r>
            <a:r>
              <a:rPr lang="en-US" noProof="0" dirty="0">
                <a:solidFill>
                  <a:srgbClr val="FFFFFF"/>
                </a:solidFill>
              </a:rPr>
              <a:t>, NatáLiA </a:t>
            </a:r>
            <a:r>
              <a:rPr lang="en-US" noProof="0" dirty="0" err="1">
                <a:solidFill>
                  <a:srgbClr val="FFFFFF"/>
                </a:solidFill>
              </a:rPr>
              <a:t>MIHOKOVá</a:t>
            </a:r>
            <a:r>
              <a:rPr lang="en-US" noProof="0" dirty="0">
                <a:solidFill>
                  <a:srgbClr val="FFFFFF"/>
                </a:solidFill>
              </a:rPr>
              <a:t>, Łukasz Siemieński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71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ata showing the number of data&#10;&#10;AI-generated content may be incorrect.">
            <a:extLst>
              <a:ext uri="{FF2B5EF4-FFF2-40B4-BE49-F238E27FC236}">
                <a16:creationId xmlns:a16="http://schemas.microsoft.com/office/drawing/2014/main" id="{22344465-9341-A523-DC6C-7E066A29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12192000" cy="68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hite percentage symbol on red background">
            <a:extLst>
              <a:ext uri="{FF2B5EF4-FFF2-40B4-BE49-F238E27FC236}">
                <a16:creationId xmlns:a16="http://schemas.microsoft.com/office/drawing/2014/main" id="{38D6D022-5D48-5B29-1A4A-FE62B9E2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C6E99-0BE3-B2CF-061A-24AD3FAF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dirty="0">
                <a:solidFill>
                  <a:srgbClr val="FFFFFF"/>
                </a:solidFill>
              </a:rPr>
              <a:t>HOW BIG IS THE CHECK WE DON’T HAVE TO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A880-2809-3C67-36EB-E20BB222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400" cap="all" spc="200" dirty="0">
                <a:solidFill>
                  <a:srgbClr val="FFFFFF"/>
                </a:solidFill>
                <a:latin typeface="+mj-lt"/>
              </a:rPr>
              <a:t>ACCORDING TO OUR DATA </a:t>
            </a:r>
            <a:r>
              <a:rPr lang="en-US" sz="2400" cap="all" spc="200" dirty="0">
                <a:solidFill>
                  <a:srgbClr val="FFFFFF"/>
                </a:solidFill>
                <a:latin typeface="+mj-lt"/>
              </a:rPr>
              <a:t>A 10–15% reduction converts directly into $</a:t>
            </a:r>
            <a:r>
              <a:rPr lang="pl-PL" sz="2400" cap="all" spc="200" dirty="0">
                <a:solidFill>
                  <a:srgbClr val="FFFFFF"/>
                </a:solidFill>
                <a:latin typeface="+mj-lt"/>
              </a:rPr>
              <a:t>2.80</a:t>
            </a:r>
            <a:r>
              <a:rPr lang="en-US" sz="2400" cap="all" spc="200" dirty="0">
                <a:solidFill>
                  <a:srgbClr val="FFFFFF"/>
                </a:solidFill>
                <a:latin typeface="+mj-lt"/>
              </a:rPr>
              <a:t>–$</a:t>
            </a:r>
            <a:r>
              <a:rPr lang="pl-PL" sz="2400" cap="all" spc="200" dirty="0">
                <a:solidFill>
                  <a:srgbClr val="FFFFFF"/>
                </a:solidFill>
                <a:latin typeface="+mj-lt"/>
              </a:rPr>
              <a:t>4.21</a:t>
            </a:r>
            <a:r>
              <a:rPr lang="en-US" sz="2400" cap="all" spc="200" dirty="0">
                <a:solidFill>
                  <a:srgbClr val="FFFFFF"/>
                </a:solidFill>
                <a:latin typeface="+mj-lt"/>
              </a:rPr>
              <a:t> billion saved across the EU.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5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hand coming out of a computer screen&#10;&#10;AI-generated content may be incorrect.">
            <a:extLst>
              <a:ext uri="{FF2B5EF4-FFF2-40B4-BE49-F238E27FC236}">
                <a16:creationId xmlns:a16="http://schemas.microsoft.com/office/drawing/2014/main" id="{C2A094B9-048F-8E53-D778-EBA0C2A77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CB5716-C228-222C-DC7E-7CC0A1D3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noProof="0" dirty="0">
                <a:solidFill>
                  <a:srgbClr val="FFFFFF"/>
                </a:solidFill>
              </a:rPr>
              <a:t>What can we do about it? </a:t>
            </a:r>
            <a:br>
              <a:rPr lang="en-US" sz="7200" noProof="0" dirty="0">
                <a:solidFill>
                  <a:srgbClr val="FFFFFF"/>
                </a:solidFill>
              </a:rPr>
            </a:br>
            <a:r>
              <a:rPr lang="en-US" sz="7200" noProof="0" dirty="0">
                <a:solidFill>
                  <a:srgbClr val="FFFFFF"/>
                </a:solidFill>
              </a:rPr>
              <a:t>We can be prepared!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1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2051-7390-632E-80AC-A80DBB912C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US" noProof="0" dirty="0" err="1"/>
              <a:t>PowerBI</a:t>
            </a:r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61D09-C5FF-C241-A695-09B5337B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5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9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678-E2D0-6486-4715-91B3B188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08" y="288929"/>
            <a:ext cx="10058400" cy="1450757"/>
          </a:xfrm>
        </p:spPr>
        <p:txBody>
          <a:bodyPr/>
          <a:lstStyle/>
          <a:p>
            <a:r>
              <a:rPr lang="en-US" noProof="0" dirty="0"/>
              <a:t>Data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B7F3-F84D-B6C5-F08B-1B3095148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30" y="1892732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b="1" u="sng" noProof="0" dirty="0"/>
              <a:t>Definition</a:t>
            </a:r>
            <a:r>
              <a:rPr lang="en-US" b="1" noProof="0" dirty="0"/>
              <a:t> : </a:t>
            </a:r>
          </a:p>
          <a:p>
            <a:r>
              <a:rPr lang="en-US" noProof="0" dirty="0"/>
              <a:t>Someone breaks in and </a:t>
            </a:r>
            <a:r>
              <a:rPr lang="en-US" b="1" noProof="0" dirty="0"/>
              <a:t>steals confidential information</a:t>
            </a:r>
            <a:r>
              <a:rPr lang="en-US" noProof="0" dirty="0"/>
              <a:t> (e.g., customer data, ID numbers, HR files).</a:t>
            </a:r>
          </a:p>
          <a:p>
            <a:r>
              <a:rPr lang="en-US" b="1" u="sng" noProof="0" dirty="0"/>
              <a:t>Real-life example</a:t>
            </a:r>
            <a:r>
              <a:rPr lang="en-US" b="1" noProof="0" dirty="0"/>
              <a:t>:</a:t>
            </a:r>
          </a:p>
          <a:p>
            <a:r>
              <a:rPr lang="en-US" b="1" noProof="0" dirty="0"/>
              <a:t>OPM (US Office of Personnel Management), 2015</a:t>
            </a:r>
            <a:r>
              <a:rPr lang="en-US" noProof="0" dirty="0"/>
              <a:t> — attackers stole records for </a:t>
            </a:r>
            <a:r>
              <a:rPr lang="en-US" b="1" noProof="0" dirty="0"/>
              <a:t>~21.5 million</a:t>
            </a:r>
            <a:r>
              <a:rPr lang="en-US" noProof="0" dirty="0"/>
              <a:t> people, including background-check forms and some fingerprints.</a:t>
            </a:r>
          </a:p>
          <a:p>
            <a:br>
              <a:rPr lang="en-US" noProof="0" dirty="0"/>
            </a:br>
            <a:r>
              <a:rPr lang="en-US" b="1" noProof="0" dirty="0"/>
              <a:t>Effect: </a:t>
            </a:r>
            <a:r>
              <a:rPr lang="en-US" noProof="0" dirty="0"/>
              <a:t>years of credit-monitoring costs, identity-theft risk for employees and their families, and long-term national-security exposure.</a:t>
            </a:r>
          </a:p>
          <a:p>
            <a:endParaRPr lang="en-US" b="1" noProof="0" dirty="0"/>
          </a:p>
          <a:p>
            <a:r>
              <a:rPr lang="en-US" b="1" noProof="0" dirty="0"/>
              <a:t>Source: </a:t>
            </a:r>
            <a:r>
              <a:rPr lang="en-US" noProof="0" dirty="0"/>
              <a:t>U.S. Office of Personnel Management (OPM)</a:t>
            </a:r>
            <a:endParaRPr lang="en-US" b="1" noProof="0" dirty="0"/>
          </a:p>
          <a:p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6944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E6A8-40A7-4C59-131C-E0FF72CF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disruption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201E-EDB3-EF0B-8E0C-D634BBA0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noProof="0" dirty="0"/>
              <a:t>Definition</a:t>
            </a:r>
            <a:r>
              <a:rPr lang="en-US" noProof="0" dirty="0"/>
              <a:t>: </a:t>
            </a:r>
          </a:p>
          <a:p>
            <a:r>
              <a:rPr lang="en-US" noProof="0" dirty="0"/>
              <a:t>An attack </a:t>
            </a:r>
            <a:r>
              <a:rPr lang="en-US" b="1" noProof="0" dirty="0"/>
              <a:t>stops systems from working</a:t>
            </a:r>
            <a:r>
              <a:rPr lang="en-US" noProof="0" dirty="0"/>
              <a:t> (services go down, operations halt), even if nothing is stolen.</a:t>
            </a:r>
          </a:p>
          <a:p>
            <a:r>
              <a:rPr lang="en-US" b="1" u="sng" noProof="0" dirty="0"/>
              <a:t>Real-life </a:t>
            </a:r>
            <a:r>
              <a:rPr lang="en-US" u="sng" noProof="0" dirty="0"/>
              <a:t>Example</a:t>
            </a:r>
            <a:r>
              <a:rPr lang="en-US" noProof="0" dirty="0"/>
              <a:t>:</a:t>
            </a:r>
          </a:p>
          <a:p>
            <a:r>
              <a:rPr lang="en-US" noProof="0" dirty="0"/>
              <a:t>Norsk Hydro (2019) - A ransomware attack (</a:t>
            </a:r>
            <a:r>
              <a:rPr lang="en-US" noProof="0" dirty="0" err="1"/>
              <a:t>LockerGoga</a:t>
            </a:r>
            <a:r>
              <a:rPr lang="en-US" noProof="0" dirty="0"/>
              <a:t>) </a:t>
            </a:r>
            <a:r>
              <a:rPr lang="en-US" b="1" noProof="0" dirty="0"/>
              <a:t>shut down IT systems</a:t>
            </a:r>
            <a:r>
              <a:rPr lang="en-US" noProof="0" dirty="0"/>
              <a:t> at the global aluminum producer, forcing plants to </a:t>
            </a:r>
            <a:r>
              <a:rPr lang="en-US" b="1" noProof="0" dirty="0"/>
              <a:t>switch to manual operations or halt production</a:t>
            </a:r>
            <a:r>
              <a:rPr lang="en-US" noProof="0" dirty="0"/>
              <a:t> while systems were rebuilt.</a:t>
            </a:r>
          </a:p>
          <a:p>
            <a:r>
              <a:rPr lang="en-US" noProof="0" dirty="0"/>
              <a:t>Effect: </a:t>
            </a:r>
          </a:p>
          <a:p>
            <a:r>
              <a:rPr lang="en-US" noProof="0" dirty="0"/>
              <a:t>Estimated business impact was around </a:t>
            </a:r>
            <a:r>
              <a:rPr lang="en-US" b="1" noProof="0" dirty="0"/>
              <a:t>$70M, </a:t>
            </a:r>
            <a:r>
              <a:rPr lang="en-US" noProof="0" dirty="0"/>
              <a:t>lost output, recovery costs, reputational stress).</a:t>
            </a:r>
          </a:p>
          <a:p>
            <a:endParaRPr lang="en-US" noProof="0" dirty="0"/>
          </a:p>
          <a:p>
            <a:r>
              <a:rPr lang="en-US" noProof="0" dirty="0"/>
              <a:t>Source: Nozomi Networks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59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blue squares&#10;&#10;AI-generated content may be incorrect.">
            <a:extLst>
              <a:ext uri="{FF2B5EF4-FFF2-40B4-BE49-F238E27FC236}">
                <a16:creationId xmlns:a16="http://schemas.microsoft.com/office/drawing/2014/main" id="{810ED9A7-E6F9-2476-D4BF-1E7FFF8A1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2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5C6B-577E-9DD8-09D5-E7FBDAAA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Exfiltration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097D-3F2E-E5BC-15C7-C9990989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noProof="0" dirty="0"/>
              <a:t>Definition</a:t>
            </a:r>
            <a:r>
              <a:rPr lang="en-US" noProof="0" dirty="0"/>
              <a:t>:</a:t>
            </a:r>
          </a:p>
          <a:p>
            <a:r>
              <a:rPr lang="en-US" noProof="0" dirty="0"/>
              <a:t>Attackers </a:t>
            </a:r>
            <a:r>
              <a:rPr lang="en-US" b="1" noProof="0" dirty="0"/>
              <a:t>move copied data out</a:t>
            </a:r>
            <a:r>
              <a:rPr lang="en-US" noProof="0" dirty="0"/>
              <a:t> of the network to an external location. (MITRE “Exfiltration” tactic TA0010)</a:t>
            </a:r>
          </a:p>
          <a:p>
            <a:r>
              <a:rPr lang="en-US" noProof="0" dirty="0"/>
              <a:t>Example: </a:t>
            </a:r>
          </a:p>
          <a:p>
            <a:r>
              <a:rPr lang="en-US" b="1" noProof="0" dirty="0"/>
              <a:t>Equifax, 2017</a:t>
            </a:r>
            <a:r>
              <a:rPr lang="en-US" noProof="0" dirty="0"/>
              <a:t> — personal data of </a:t>
            </a:r>
            <a:r>
              <a:rPr lang="en-US" b="1" noProof="0" dirty="0"/>
              <a:t>~147 million</a:t>
            </a:r>
            <a:r>
              <a:rPr lang="en-US" noProof="0" dirty="0"/>
              <a:t> people was stolen. </a:t>
            </a:r>
          </a:p>
          <a:p>
            <a:r>
              <a:rPr lang="en-US" noProof="0" dirty="0"/>
              <a:t>Effects: hundreds of millions in remediation and settlements, years of credit monitoring, major reputational harm.</a:t>
            </a:r>
          </a:p>
          <a:p>
            <a:endParaRPr lang="en-US" noProof="0" dirty="0"/>
          </a:p>
          <a:p>
            <a:r>
              <a:rPr lang="en-US" noProof="0" dirty="0"/>
              <a:t>Source: Federal Trade Commission (U.S)</a:t>
            </a:r>
          </a:p>
        </p:txBody>
      </p:sp>
    </p:spTree>
    <p:extLst>
      <p:ext uri="{BB962C8B-B14F-4D97-AF65-F5344CB8AC3E}">
        <p14:creationId xmlns:p14="http://schemas.microsoft.com/office/powerpoint/2010/main" val="330834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BDAF-4AB2-1503-8A1C-719B8DD1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Network Denial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EAAE-97B1-B71B-3AF0-04471E1B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noProof="0" dirty="0"/>
              <a:t>Definition</a:t>
            </a:r>
            <a:r>
              <a:rPr lang="en-US" noProof="0" dirty="0"/>
              <a:t>:</a:t>
            </a:r>
          </a:p>
          <a:p>
            <a:r>
              <a:rPr lang="en-US" noProof="0" dirty="0"/>
              <a:t>Flooding networks or online services with fake traffic so </a:t>
            </a:r>
            <a:r>
              <a:rPr lang="en-US" b="1" noProof="0" dirty="0"/>
              <a:t>legitimate users can’t get in</a:t>
            </a:r>
            <a:r>
              <a:rPr lang="en-US" noProof="0" dirty="0"/>
              <a:t>.</a:t>
            </a:r>
          </a:p>
          <a:p>
            <a:r>
              <a:rPr lang="en-US" b="1" u="sng" noProof="0" dirty="0"/>
              <a:t>Example</a:t>
            </a:r>
            <a:r>
              <a:rPr lang="en-US" noProof="0" dirty="0"/>
              <a:t>:</a:t>
            </a:r>
          </a:p>
          <a:p>
            <a:r>
              <a:rPr lang="en-US" b="1" noProof="0" dirty="0"/>
              <a:t>Dyn DNS, 2016 (Mirai botnet)</a:t>
            </a:r>
            <a:r>
              <a:rPr lang="en-US" noProof="0" dirty="0"/>
              <a:t> — massive DoS knocked out access to </a:t>
            </a:r>
            <a:r>
              <a:rPr lang="en-US" b="1" noProof="0" dirty="0"/>
              <a:t>Twitter, Netflix, Spotify and others</a:t>
            </a:r>
            <a:r>
              <a:rPr lang="en-US" noProof="0" dirty="0"/>
              <a:t> for many users in the US/EU. </a:t>
            </a:r>
          </a:p>
          <a:p>
            <a:r>
              <a:rPr lang="en-US" noProof="0" dirty="0"/>
              <a:t>Effects: brand damage for affected services, lost ad/sales revenue, incident-response costs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Source: The Guardian</a:t>
            </a:r>
          </a:p>
        </p:txBody>
      </p:sp>
    </p:spTree>
    <p:extLst>
      <p:ext uri="{BB962C8B-B14F-4D97-AF65-F5344CB8AC3E}">
        <p14:creationId xmlns:p14="http://schemas.microsoft.com/office/powerpoint/2010/main" val="403150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ABFB-B480-979B-E1C2-58CF5672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Encrypted for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4693-C923-1021-6E3B-5CDDD091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noProof="0" dirty="0"/>
              <a:t>Definition</a:t>
            </a:r>
            <a:r>
              <a:rPr lang="en-US" noProof="0" dirty="0"/>
              <a:t>:</a:t>
            </a:r>
          </a:p>
          <a:p>
            <a:r>
              <a:rPr lang="en-US" noProof="0" dirty="0"/>
              <a:t>Malware </a:t>
            </a:r>
            <a:r>
              <a:rPr lang="en-US" b="1" noProof="0" dirty="0"/>
              <a:t>encrypts files/systems</a:t>
            </a:r>
            <a:r>
              <a:rPr lang="en-US" noProof="0" dirty="0"/>
              <a:t> so the business can’t use them, typically demanding payment. (MITRE ATT&amp;CK T1486)</a:t>
            </a:r>
          </a:p>
          <a:p>
            <a:r>
              <a:rPr lang="en-US" noProof="0" dirty="0"/>
              <a:t>Example:</a:t>
            </a:r>
          </a:p>
          <a:p>
            <a:r>
              <a:rPr lang="en-US" b="1" noProof="0" dirty="0"/>
              <a:t>WannaCry, 2017 (NHS UK)</a:t>
            </a:r>
            <a:r>
              <a:rPr lang="en-US" noProof="0" dirty="0"/>
              <a:t> — ransomware disrupted hospital IT, </a:t>
            </a:r>
            <a:r>
              <a:rPr lang="en-US" b="1" noProof="0" dirty="0"/>
              <a:t>cancelling appointments and diverting ambulances</a:t>
            </a:r>
            <a:r>
              <a:rPr lang="en-US" noProof="0" dirty="0"/>
              <a:t>; studies measured drops in admissions at affected hospitals. </a:t>
            </a:r>
          </a:p>
          <a:p>
            <a:r>
              <a:rPr lang="en-US" noProof="0" dirty="0"/>
              <a:t>Effects: care delays, patient-safety risk, recovery and resilience spend.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Source: PubMed Central</a:t>
            </a:r>
          </a:p>
        </p:txBody>
      </p:sp>
    </p:spTree>
    <p:extLst>
      <p:ext uri="{BB962C8B-B14F-4D97-AF65-F5344CB8AC3E}">
        <p14:creationId xmlns:p14="http://schemas.microsoft.com/office/powerpoint/2010/main" val="37867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gital graphs and numbers in 3D">
            <a:extLst>
              <a:ext uri="{FF2B5EF4-FFF2-40B4-BE49-F238E27FC236}">
                <a16:creationId xmlns:a16="http://schemas.microsoft.com/office/drawing/2014/main" id="{1A5278C8-D609-569B-CFC9-F8F5E95D02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9782" b="5948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3A6239-6326-40A2-86E5-89302A296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bg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0CFA1-1CEA-3A0F-C15F-52292B80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/>
              <a:t>Why this topic?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F8B3A1-75C5-F20C-20CA-EA7DB8FA55F4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Average breach now costs ~$4.4M (2025).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You have &lt;60 minutes to contain an intrusion.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A single breach can sideline operations for months.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Phishing is a multi-billion-dollar drag on returns—U.S. organizations lost $2.77B in 2024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l-PL" noProof="0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endParaRPr lang="pl-PL" noProof="0" dirty="0"/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noProof="0" dirty="0"/>
              <a:t>Source: IBM, ic3.gov, crowdstrike.com, bakerdonelson.com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noProof="0" dirty="0"/>
          </a:p>
          <a:p>
            <a:pPr marL="0" indent="0">
              <a:buFont typeface="Calibri" panose="020F0502020204030204" pitchFamily="34" charset="0"/>
              <a:buNone/>
            </a:pPr>
            <a:endParaRPr lang="en-US" noProof="0" dirty="0"/>
          </a:p>
          <a:p>
            <a:pPr marL="0" indent="0">
              <a:buFont typeface="Calibri" panose="020F0502020204030204" pitchFamily="34" charset="0"/>
              <a:buNone/>
            </a:pPr>
            <a:endParaRPr lang="en-US" noProof="0" dirty="0"/>
          </a:p>
          <a:p>
            <a:pPr marL="0" indent="0">
              <a:buFont typeface="Calibri" panose="020F0502020204030204" pitchFamily="34" charset="0"/>
              <a:buNone/>
            </a:pPr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F51FE-284C-4A9A-B4B8-FED3BFFDE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2D9DF-F514-4854-9292-E3D69A40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95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65CC-64C3-B281-9A0B-2F04178F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4186"/>
            <a:ext cx="10058400" cy="1450757"/>
          </a:xfrm>
        </p:spPr>
        <p:txBody>
          <a:bodyPr/>
          <a:lstStyle/>
          <a:p>
            <a:r>
              <a:rPr lang="en-US" noProof="0" dirty="0"/>
              <a:t>Does GDP define the number of cybersecurity incidents?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49BCEB-B230-7129-7F76-D224B028F3C2}"/>
              </a:ext>
            </a:extLst>
          </p:cNvPr>
          <p:cNvSpPr txBox="1">
            <a:spLocks/>
          </p:cNvSpPr>
          <p:nvPr/>
        </p:nvSpPr>
        <p:spPr>
          <a:xfrm>
            <a:off x="1066800" y="2720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Cybersecurity incidents are </a:t>
            </a:r>
            <a:r>
              <a:rPr lang="en-US" b="1" i="1" noProof="0" dirty="0"/>
              <a:t>rising</a:t>
            </a:r>
          </a:p>
        </p:txBody>
      </p:sp>
    </p:spTree>
    <p:extLst>
      <p:ext uri="{BB962C8B-B14F-4D97-AF65-F5344CB8AC3E}">
        <p14:creationId xmlns:p14="http://schemas.microsoft.com/office/powerpoint/2010/main" val="173738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EBF7DDA7-FDBB-2B0F-29B1-A179332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8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9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F6E4-88AD-1CE0-1672-C8011289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5DFA-580B-7D08-95A0-27C512C1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76946" cy="4023360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1. Number of cyber incident and financial losses per country From 2019 – 2024 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  Table snippet 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Source: </a:t>
            </a:r>
            <a:r>
              <a:rPr lang="en-US" noProof="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EBC22-8753-6E7F-12A2-9ABF0914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55" y="3277871"/>
            <a:ext cx="97726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21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B07B-A520-E09B-A2CF-564496CA6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F95BC-7CB6-92F8-3426-F48EB3C0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2681599"/>
            <a:ext cx="9772650" cy="2672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440E2-9395-89A2-6A2E-FCCC8222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AE121-C436-D75A-CC4D-A4C05B2A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76946" cy="402336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 2. Subset of individual cyber incidents</a:t>
            </a:r>
          </a:p>
          <a:p>
            <a:pPr marL="0" indent="0">
              <a:buNone/>
            </a:pPr>
            <a:r>
              <a:rPr lang="en-US" noProof="0" dirty="0"/>
              <a:t> Table snippet 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Source: </a:t>
            </a:r>
            <a:r>
              <a:rPr lang="en-US" noProof="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Zenodo</a:t>
            </a:r>
            <a:endParaRPr lang="en-US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2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8254-8EB7-7427-1F0D-3B2E83D1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8E28-C8E3-4421-594F-1D0C5C75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B81F-6805-AED1-5269-69E138E2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008828" cy="402336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 3. Socioeconomic statistics data per country (used Population and GDP )</a:t>
            </a:r>
          </a:p>
          <a:p>
            <a:pPr marL="0" indent="0">
              <a:buNone/>
            </a:pPr>
            <a:r>
              <a:rPr lang="en-US" noProof="0" dirty="0"/>
              <a:t> Table snippet 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Source: </a:t>
            </a:r>
            <a:r>
              <a:rPr lang="en-US" noProof="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noProof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CA596-461E-0432-7D0B-D96C0412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92" y="2890837"/>
            <a:ext cx="30003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3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591C-279D-E842-E750-593C417E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Key Takeaways: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9C35-42B4-5ADF-FF0D-85BC9E6D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101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omputer screen with red lines and symbols&#10;&#10;AI-generated content may be incorrect.">
            <a:extLst>
              <a:ext uri="{FF2B5EF4-FFF2-40B4-BE49-F238E27FC236}">
                <a16:creationId xmlns:a16="http://schemas.microsoft.com/office/drawing/2014/main" id="{FC1F2095-E7A4-5EDF-4ECE-A7445BE0F7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374E3-9346-9081-ACA0-2301965E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noProof="0" dirty="0"/>
              <a:t>Do we want to show up in these numbers next year?</a:t>
            </a:r>
            <a:endParaRPr lang="en-US" sz="6600" noProof="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A329-0230-ADA3-ADAB-D33863B90EF9}"/>
              </a:ext>
            </a:extLst>
          </p:cNvPr>
          <p:cNvSpPr txBox="1">
            <a:spLocks/>
          </p:cNvSpPr>
          <p:nvPr/>
        </p:nvSpPr>
        <p:spPr>
          <a:xfrm>
            <a:off x="868017" y="260175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208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C6E450-B9F7-2B7D-63F3-14D27DC94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ful charts and graphs">
            <a:extLst>
              <a:ext uri="{FF2B5EF4-FFF2-40B4-BE49-F238E27FC236}">
                <a16:creationId xmlns:a16="http://schemas.microsoft.com/office/drawing/2014/main" id="{356EB44C-133D-4150-25BF-19E097E94E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b="15730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A6239-6326-40A2-86E5-89302A296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bg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6A8E89-73A7-E598-675F-94EC4D88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dirty="0"/>
              <a:t>Questions we will try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A68A-E4E5-7CD9-E86C-ED7138CE9B2E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EU 2024/2025 outlook: what will losses look like—and which countries lead the losses table?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 Unit economics: what does one incident cost, and does cost rise with incident volume?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Action priority: where should we act first to cut losses fastest? </a:t>
            </a:r>
            <a:endParaRPr lang="pl-PL" noProof="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Macro drivers: do GDP and population explain incident volume, or is something else at work?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F51FE-284C-4A9A-B4B8-FED3BFFDE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2D9DF-F514-4854-9292-E3D69A40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24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od human figure">
            <a:extLst>
              <a:ext uri="{FF2B5EF4-FFF2-40B4-BE49-F238E27FC236}">
                <a16:creationId xmlns:a16="http://schemas.microsoft.com/office/drawing/2014/main" id="{E0985D2B-EBA1-4700-5CD5-2F21CCE147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6A5664-4113-DBEA-4816-CABE1C9D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LESS CASES, BIGGER BILL</a:t>
            </a:r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C744D-57A6-6859-0C8B-DFC3D29097DC}"/>
              </a:ext>
            </a:extLst>
          </p:cNvPr>
          <p:cNvSpPr txBox="1"/>
          <p:nvPr/>
        </p:nvSpPr>
        <p:spPr>
          <a:xfrm>
            <a:off x="1100051" y="4455621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cap="all" spc="200">
                <a:solidFill>
                  <a:srgbClr val="FFFFFF"/>
                </a:solidFill>
                <a:latin typeface="+mj-lt"/>
              </a:rPr>
              <a:t>OUR DATA CONFIRMS IT!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0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1203347D-8131-E767-5BE5-BBECC51E2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6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n abstract financial digital analysis">
            <a:extLst>
              <a:ext uri="{FF2B5EF4-FFF2-40B4-BE49-F238E27FC236}">
                <a16:creationId xmlns:a16="http://schemas.microsoft.com/office/drawing/2014/main" id="{08456990-FBB9-108A-1AB7-72DCA1D995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33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28C3FC-609D-5D4E-1278-259587B5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noProof="0" dirty="0">
                <a:solidFill>
                  <a:srgbClr val="FFFFFF"/>
                </a:solidFill>
              </a:rPr>
              <a:t>COSTS ARE RISING...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CD1B-983D-A51B-A9DE-B265D18D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noProof="0" dirty="0">
                <a:solidFill>
                  <a:srgbClr val="FFFFFF"/>
                </a:solidFill>
                <a:latin typeface="+mj-lt"/>
              </a:rPr>
              <a:t>2025 forecast: ~$1.04B loss per EU country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83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financial losses&#10;&#10;AI-generated content may be incorrect.">
            <a:extLst>
              <a:ext uri="{FF2B5EF4-FFF2-40B4-BE49-F238E27FC236}">
                <a16:creationId xmlns:a16="http://schemas.microsoft.com/office/drawing/2014/main" id="{29A93105-8E24-05B4-2298-82784A5A9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21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Digital numbers and graphs">
            <a:extLst>
              <a:ext uri="{FF2B5EF4-FFF2-40B4-BE49-F238E27FC236}">
                <a16:creationId xmlns:a16="http://schemas.microsoft.com/office/drawing/2014/main" id="{A3E0D192-FE94-2DD9-6178-CD35F436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8BFD1-9AED-8229-9166-90F9493C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noProof="0">
                <a:solidFill>
                  <a:srgbClr val="FFFFFF"/>
                </a:solidFill>
              </a:rPr>
              <a:t>PREVENTION PAYS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418A-3FCE-3964-6543-E4259883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noProof="0" dirty="0">
                <a:solidFill>
                  <a:srgbClr val="FFFFFF"/>
                </a:solidFill>
                <a:latin typeface="+mj-lt"/>
              </a:rPr>
              <a:t>SINGLE-DIGIT IMPROVEMENTS,</a:t>
            </a:r>
            <a:r>
              <a:rPr lang="pl-PL" sz="2400" cap="all" spc="200" noProof="0" dirty="0">
                <a:solidFill>
                  <a:srgbClr val="FFFFFF"/>
                </a:solidFill>
                <a:latin typeface="+mj-lt"/>
              </a:rPr>
              <a:t> UP TO</a:t>
            </a:r>
            <a:r>
              <a:rPr lang="en-US" sz="2400" cap="all" spc="200" noProof="0" dirty="0">
                <a:solidFill>
                  <a:srgbClr val="FFFFFF"/>
                </a:solidFill>
                <a:latin typeface="+mj-lt"/>
              </a:rPr>
              <a:t> SEVEN-FIGURE SAVINGS.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78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1064</TotalTime>
  <Words>714</Words>
  <Application>Microsoft Office PowerPoint</Application>
  <PresentationFormat>Widescreen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Retrospect</vt:lpstr>
      <vt:lpstr>Cybersecurity Incidents per EU Country</vt:lpstr>
      <vt:lpstr>Why this topic?</vt:lpstr>
      <vt:lpstr>Do we want to show up in these numbers next year?</vt:lpstr>
      <vt:lpstr>Questions we will try to answer</vt:lpstr>
      <vt:lpstr>LESS CASES, BIGGER BILL</vt:lpstr>
      <vt:lpstr>PowerPoint Presentation</vt:lpstr>
      <vt:lpstr>COSTS ARE RISING...</vt:lpstr>
      <vt:lpstr>PowerPoint Presentation</vt:lpstr>
      <vt:lpstr>PREVENTION PAYS</vt:lpstr>
      <vt:lpstr>PowerPoint Presentation</vt:lpstr>
      <vt:lpstr>HOW BIG IS THE CHECK WE DON’T HAVE TO WRITE?</vt:lpstr>
      <vt:lpstr>What can we do about it?  We can be prepared! </vt:lpstr>
      <vt:lpstr>PowerBI</vt:lpstr>
      <vt:lpstr>Data theft</vt:lpstr>
      <vt:lpstr>Data disruption</vt:lpstr>
      <vt:lpstr>PowerPoint Presentation</vt:lpstr>
      <vt:lpstr>Data Exfiltration</vt:lpstr>
      <vt:lpstr>Network Denial of Service</vt:lpstr>
      <vt:lpstr>Data Encrypted for Impact</vt:lpstr>
      <vt:lpstr>Does GDP define the number of cybersecurity incidents? </vt:lpstr>
      <vt:lpstr>PowerPoint Presentation</vt:lpstr>
      <vt:lpstr>Data Used</vt:lpstr>
      <vt:lpstr>Data Used</vt:lpstr>
      <vt:lpstr>Data Used</vt:lpstr>
      <vt:lpstr>Key 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MIHOKOVA</dc:creator>
  <cp:lastModifiedBy>Łukasz Siemieński</cp:lastModifiedBy>
  <cp:revision>17</cp:revision>
  <dcterms:created xsi:type="dcterms:W3CDTF">2025-08-25T09:11:35Z</dcterms:created>
  <dcterms:modified xsi:type="dcterms:W3CDTF">2025-08-27T07:36:08Z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86a02c-2dfb-4efe-823f-aa2d1f0e6ab7_Enabled">
    <vt:lpwstr>true</vt:lpwstr>
  </property>
  <property fmtid="{D5CDD505-2E9C-101B-9397-08002B2CF9AE}" pid="3" name="MSIP_Label_3486a02c-2dfb-4efe-823f-aa2d1f0e6ab7_SetDate">
    <vt:lpwstr>2025-08-26T18:10:29Z</vt:lpwstr>
  </property>
  <property fmtid="{D5CDD505-2E9C-101B-9397-08002B2CF9AE}" pid="4" name="MSIP_Label_3486a02c-2dfb-4efe-823f-aa2d1f0e6ab7_Method">
    <vt:lpwstr>Privileged</vt:lpwstr>
  </property>
  <property fmtid="{D5CDD505-2E9C-101B-9397-08002B2CF9AE}" pid="5" name="MSIP_Label_3486a02c-2dfb-4efe-823f-aa2d1f0e6ab7_Name">
    <vt:lpwstr>CLAPUBLIC</vt:lpwstr>
  </property>
  <property fmtid="{D5CDD505-2E9C-101B-9397-08002B2CF9AE}" pid="6" name="MSIP_Label_3486a02c-2dfb-4efe-823f-aa2d1f0e6ab7_SiteId">
    <vt:lpwstr>e0fd434d-ba64-497b-90d2-859c472e1a92</vt:lpwstr>
  </property>
  <property fmtid="{D5CDD505-2E9C-101B-9397-08002B2CF9AE}" pid="7" name="MSIP_Label_3486a02c-2dfb-4efe-823f-aa2d1f0e6ab7_ActionId">
    <vt:lpwstr>922fad43-1666-44fc-920a-d13499600fd2</vt:lpwstr>
  </property>
  <property fmtid="{D5CDD505-2E9C-101B-9397-08002B2CF9AE}" pid="8" name="MSIP_Label_3486a02c-2dfb-4efe-823f-aa2d1f0e6ab7_ContentBits">
    <vt:lpwstr>2</vt:lpwstr>
  </property>
  <property fmtid="{D5CDD505-2E9C-101B-9397-08002B2CF9AE}" pid="9" name="Classification">
    <vt:lpwstr>PUBLIC</vt:lpwstr>
  </property>
</Properties>
</file>