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1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2.jpeg" ContentType="image/jpeg"/>
  <Override PartName="/ppt/media/image8.png" ContentType="image/png"/>
  <Override PartName="/ppt/media/image3.jpeg" ContentType="image/jpeg"/>
  <Override PartName="/ppt/media/image4.png" ContentType="image/png"/>
  <Override PartName="/ppt/media/image11.png" ContentType="image/png"/>
  <Override PartName="/ppt/media/image5.jpeg" ContentType="image/jpeg"/>
  <Override PartName="/ppt/media/image6.png" ContentType="image/png"/>
  <Override PartName="/ppt/media/image7.jpeg" ContentType="image/jpeg"/>
  <Override PartName="/ppt/media/image9.jpeg" ContentType="image/jpeg"/>
  <Override PartName="/ppt/media/image10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2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14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" name="Rectangle 8" hidden="1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3" name="MSIPCMContentMarking" hidden="1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280"/>
            <a:ext cx="64008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320" cy="356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8000" spc="-51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8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73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201" strike="noStrike" u="none" cap="all">
                <a:solidFill>
                  <a:schemeClr val="lt2"/>
                </a:solidFill>
                <a:effectLst/>
                <a:uFillTx/>
                <a:latin typeface="Calibri Light"/>
              </a:rPr>
              <a:t>Click to edit Master text styles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1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2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3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B7113A5-D262-4316-9FC2-608A2C949FEF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11" name="Straight Connector 8"/>
          <p:cNvCxnSpPr/>
          <p:nvPr/>
        </p:nvCxnSpPr>
        <p:spPr>
          <a:xfrm>
            <a:off x="1207440" y="4343400"/>
            <a:ext cx="987660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_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6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1" name="Rectangle 8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02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103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640"/>
            <a:ext cx="640080" cy="15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dt" idx="28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ftr" idx="29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sldNum" idx="30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D5BE1FF-D2DF-4901-BFC8-1C72488F18AA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6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0" name="Rectangle 8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11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112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280"/>
            <a:ext cx="64008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0" bIns="0" anchor="t" vert="eaVer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dt" idx="31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ftr" idx="32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sldNum" idx="33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19B950D-21F0-419D-969D-B5E12A0B87D3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" hidden="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9" name="Rectangle 8" hidden="1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20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121" name="MSIPCMContentMarking" hidden="1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280"/>
            <a:ext cx="64008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2" name="Rectangle 6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3" name="Rectangle 7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724960" y="412200"/>
            <a:ext cx="2628000" cy="57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 vert="eaVert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838080" y="412200"/>
            <a:ext cx="7733160" cy="57589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0" bIns="0" anchor="t" vert="eaVer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dt" idx="34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ftr" idx="35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sldNum" idx="36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75B3C53-7C54-44A3-B2C6-37869508C5EF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6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0" name="Rectangle 8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31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132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280"/>
            <a:ext cx="64008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dt" idx="37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ftr" idx="38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sldNum" idx="39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E5F6296-82D7-4118-8991-D11802FCB25B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_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6" hidden="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9" name="Rectangle 8" hidden="1"/>
          <p:cNvSpPr/>
          <p:nvPr/>
        </p:nvSpPr>
        <p:spPr>
          <a:xfrm>
            <a:off x="0" y="6334200"/>
            <a:ext cx="12191400" cy="65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40" name="Straight Connector 9"/>
          <p:cNvCxnSpPr/>
          <p:nvPr/>
        </p:nvCxnSpPr>
        <p:spPr>
          <a:xfrm>
            <a:off x="1193400" y="1737720"/>
            <a:ext cx="9967680" cy="72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141" name="MSIPCMContentMarking" hidden="1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59000"/>
            <a:ext cx="640440" cy="15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2" name="Rectangle 6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3" name="Rectangle 7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8000" spc="-51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8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dt" idx="40"/>
          </p:nvPr>
        </p:nvSpPr>
        <p:spPr>
          <a:xfrm>
            <a:off x="1097280" y="6459840"/>
            <a:ext cx="2471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ftr" idx="41"/>
          </p:nvPr>
        </p:nvSpPr>
        <p:spPr>
          <a:xfrm>
            <a:off x="3686040" y="6459840"/>
            <a:ext cx="48222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sldNum" idx="42"/>
          </p:nvPr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395A63B-CBAA-4298-9AF5-90AA60589902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148" name="Straight Connector 8"/>
          <p:cNvCxnSpPr/>
          <p:nvPr/>
        </p:nvCxnSpPr>
        <p:spPr>
          <a:xfrm>
            <a:off x="1207440" y="4343400"/>
            <a:ext cx="9876240" cy="72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__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6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1" name="Rectangle 8"/>
          <p:cNvSpPr/>
          <p:nvPr/>
        </p:nvSpPr>
        <p:spPr>
          <a:xfrm>
            <a:off x="0" y="6334200"/>
            <a:ext cx="12191400" cy="65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52" name="Straight Connector 9"/>
          <p:cNvCxnSpPr/>
          <p:nvPr/>
        </p:nvCxnSpPr>
        <p:spPr>
          <a:xfrm>
            <a:off x="1193400" y="1737720"/>
            <a:ext cx="9967680" cy="72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153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640"/>
            <a:ext cx="640440" cy="1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dt" idx="43"/>
          </p:nvPr>
        </p:nvSpPr>
        <p:spPr>
          <a:xfrm>
            <a:off x="1097280" y="6459840"/>
            <a:ext cx="2471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ftr" idx="44"/>
          </p:nvPr>
        </p:nvSpPr>
        <p:spPr>
          <a:xfrm>
            <a:off x="3686040" y="6459840"/>
            <a:ext cx="48222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sldNum" idx="45"/>
          </p:nvPr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1E5C491-4919-4970-B4D7-1B347DAE8AF3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" name="Rectangle 8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4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15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280"/>
            <a:ext cx="64008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3668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17920" y="1845720"/>
            <a:ext cx="493668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dt" idx="4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ftr" idx="5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PlaceHolder 6"/>
          <p:cNvSpPr>
            <a:spLocks noGrp="1"/>
          </p:cNvSpPr>
          <p:nvPr>
            <p:ph type="sldNum" idx="6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F6F9A07-FFF1-4761-B29B-ED5148E3B62D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" name="Rectangle 8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4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25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280"/>
            <a:ext cx="64008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97280" y="1846080"/>
            <a:ext cx="4936680" cy="73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28600"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 cap="all">
                <a:solidFill>
                  <a:schemeClr val="lt2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097280" y="2582280"/>
            <a:ext cx="4936680" cy="337716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17920" y="1846080"/>
            <a:ext cx="4936680" cy="73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28600"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 cap="all">
                <a:solidFill>
                  <a:schemeClr val="lt2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17920" y="2582280"/>
            <a:ext cx="4936680" cy="337716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6"/>
          <p:cNvSpPr>
            <a:spLocks noGrp="1"/>
          </p:cNvSpPr>
          <p:nvPr>
            <p:ph type="dt" idx="7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7"/>
          <p:cNvSpPr>
            <a:spLocks noGrp="1"/>
          </p:cNvSpPr>
          <p:nvPr>
            <p:ph type="ftr" idx="8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8"/>
          <p:cNvSpPr>
            <a:spLocks noGrp="1"/>
          </p:cNvSpPr>
          <p:nvPr>
            <p:ph type="sldNum" idx="9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035E9DE-86E1-4A49-87D8-BB5FF6723148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6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" name="Rectangle 8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36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37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280"/>
            <a:ext cx="64008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dt" idx="10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ftr" idx="11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sldNum" idx="12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6A63360-0D56-4EFD-AB96-1055890D69B7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6" hidden="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" name="Rectangle 8" hidden="1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44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45" name="MSIPCMContentMarking" hidden="1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280"/>
            <a:ext cx="64008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6" name="Rectangle 4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7" name="Rectangle 5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dt" idx="13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ftr" idx="14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15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9B93935-C02D-4314-822D-9A26DCF25BBF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 defTabSz="9144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 defTabSz="9144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" hidden="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4" name="Rectangle 8" hidden="1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55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56" name="MSIPCMContentMarking" hidden="1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280"/>
            <a:ext cx="64008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7" name="Rectangle 6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8" name="Rectangle 7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320" cy="356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8000" spc="-51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8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dt" idx="16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ftr" idx="17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sldNum" idx="18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0FA702B-34D1-4A79-B6A8-CBAC6C1B05B4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63" name="Straight Connector 8"/>
          <p:cNvCxnSpPr/>
          <p:nvPr/>
        </p:nvCxnSpPr>
        <p:spPr>
          <a:xfrm>
            <a:off x="1207440" y="4343400"/>
            <a:ext cx="987660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 defTabSz="9144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 defTabSz="9144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" hidden="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6" name="Rectangle 8" hidden="1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67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68" name="MSIPCMContentMarking" hidden="1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280"/>
            <a:ext cx="64008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9" name="Rectangle 7"/>
          <p:cNvSpPr/>
          <p:nvPr/>
        </p:nvSpPr>
        <p:spPr>
          <a:xfrm>
            <a:off x="0" y="0"/>
            <a:ext cx="4049640" cy="68569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0" name="Rectangle 8"/>
          <p:cNvSpPr/>
          <p:nvPr/>
        </p:nvSpPr>
        <p:spPr>
          <a:xfrm>
            <a:off x="4039920" y="0"/>
            <a:ext cx="63000" cy="6856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199320" cy="228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36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3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6491160" cy="525672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926080"/>
            <a:ext cx="3199320" cy="337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dt" idx="19"/>
          </p:nvPr>
        </p:nvSpPr>
        <p:spPr>
          <a:xfrm>
            <a:off x="465480" y="6459840"/>
            <a:ext cx="261756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ftr" idx="20"/>
          </p:nvPr>
        </p:nvSpPr>
        <p:spPr>
          <a:xfrm>
            <a:off x="4800600" y="6459840"/>
            <a:ext cx="46472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sldNum" idx="21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2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B9996AF-95C1-4568-B404-72D1B9B496DB}" type="slidenum">
              <a:rPr b="0" lang="en-US" sz="1050" strike="noStrike" u="none">
                <a:solidFill>
                  <a:schemeClr val="lt2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6" hidden="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8" name="Rectangle 8" hidden="1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79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80" name="MSIPCMContentMarking" hidden="1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280"/>
            <a:ext cx="64008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1" name="Rectangle 7"/>
          <p:cNvSpPr/>
          <p:nvPr/>
        </p:nvSpPr>
        <p:spPr>
          <a:xfrm>
            <a:off x="0" y="4952880"/>
            <a:ext cx="12187800" cy="1904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2" name="Rectangle 8"/>
          <p:cNvSpPr/>
          <p:nvPr/>
        </p:nvSpPr>
        <p:spPr>
          <a:xfrm>
            <a:off x="0" y="491508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400" cy="82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0" bIns="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36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3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040" cy="4914000"/>
          </a:xfrm>
          <a:prstGeom prst="rect">
            <a:avLst/>
          </a:prstGeom>
          <a:solidFill>
            <a:schemeClr val="dk2">
              <a:lumMod val="90000"/>
            </a:schemeClr>
          </a:solidFill>
          <a:ln w="0">
            <a:noFill/>
          </a:ln>
        </p:spPr>
        <p:txBody>
          <a:bodyPr lIns="457200" rIns="90000" tIns="457200" bIns="45000" anchor="t">
            <a:noAutofit/>
          </a:bodyPr>
          <a:p>
            <a:pPr marL="2286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Click icon to add picture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097280" y="5906880"/>
            <a:ext cx="10112040" cy="59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0" bIns="0" anchor="t">
            <a:normAutofit/>
          </a:bodyPr>
          <a:p>
            <a:pPr marL="228600" indent="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 idx="22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 idx="23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 idx="24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C0F5203-1A5D-4616-A12B-643A3E0A0FA5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6" hidden="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0" name="Rectangle 8" hidden="1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91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92" name="MSIPCMContentMarking" hidden="1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640"/>
            <a:ext cx="640080" cy="15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3" name="Rectangle 4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4" name="Rectangle 5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dt" idx="25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ftr" idx="26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sldNum" idx="27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901897D-2BA2-4BB9-9711-555B217BA226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 defTabSz="9144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 defTabSz="9144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2"/>
    <p:sldLayoutId id="2147483664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www.kaggle.com/datasets/huzpsb/cybersecurity-incidents-dataset" TargetMode="Externa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kaggle.com/datasets/nelgiriyewithana/countries-of-the-world-2023" TargetMode="Externa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2" descr="A hand touching a screen with icons&#10;&#10;AI-generated content may be incorrect."/>
          <p:cNvPicPr/>
          <p:nvPr/>
        </p:nvPicPr>
        <p:blipFill>
          <a:blip r:embed="rId1">
            <a:alphaModFix amt="35000"/>
          </a:blip>
          <a:srcRect l="0" t="0" r="4001" b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80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Cybersecurity Incidents in EU Countries</a:t>
            </a:r>
            <a:endParaRPr b="0" lang="en-US" sz="8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1100160" y="4455720"/>
            <a:ext cx="100576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Anna Kożuch, NatáLiA MIHOKOVá, Łukasz Siemieński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62" name="Straight Connecto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240" cy="72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163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400" cy="65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64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08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209" name="Straight Connector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60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pic>
        <p:nvPicPr>
          <p:cNvPr id="210" name="Content Placeholder 6" descr="A hand coming out of a computer screen&#10;&#10;AI-generated content may be incorrect."/>
          <p:cNvPicPr/>
          <p:nvPr/>
        </p:nvPicPr>
        <p:blipFill>
          <a:blip r:embed="rId1">
            <a:alphaModFix amt="35000"/>
          </a:blip>
          <a:srcRect l="0" t="15728" r="0" b="0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320" cy="356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72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What can we do about it? </a:t>
            </a:r>
            <a:br>
              <a:rPr sz="7200"/>
            </a:br>
            <a:r>
              <a:rPr b="0" lang="en-US" sz="72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We can be prepared! </a:t>
            </a:r>
            <a:endParaRPr b="0" lang="en-US" sz="7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12" name="Straight Connector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600" cy="108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213" name="Rectangle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14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6" descr="A screenshot of a graph&#10;&#10;AI-generated content may be incorrect."/>
          <p:cNvPicPr/>
          <p:nvPr/>
        </p:nvPicPr>
        <p:blipFill>
          <a:blip r:embed="rId1"/>
          <a:stretch/>
        </p:blipFill>
        <p:spPr>
          <a:xfrm>
            <a:off x="0" y="0"/>
            <a:ext cx="12278520" cy="6857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-37800" y="-25560"/>
            <a:ext cx="12229560" cy="6935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914760" y="28908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Theft (MITRE: Data Exfiltration)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961560" y="1892880"/>
            <a:ext cx="1005732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 fontScale="92500" lnSpcReduction="19999"/>
          </a:bodyPr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Definition: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Attackers copy/steal customer data such as personal details, contracts, or financial records.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Example: 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Stolen data from MOVEit in 2023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Losses: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$10 billion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forthepeople.com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0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Ransomware (MITRE: Data Encrypted for Impact)</a:t>
            </a:r>
            <a:endParaRPr b="0" lang="en-US" sz="4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 fontScale="92500" lnSpcReduction="9999"/>
          </a:bodyPr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Definitio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n: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Attackers launch malware. They encrypt the company’s files, making them inaccessible and demand a ransom to restore access 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Example: 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The Colonial Pipeline ransomware attack in 2021 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Losses: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1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Microsoft YaHei"/>
              </a:rPr>
              <a:t> 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Microsoft YaHei"/>
              </a:rPr>
              <a:t>$4.4 million ransom payment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Microsoft YaHei"/>
              </a:rPr>
              <a:t> 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Microsoft YaHei"/>
              </a:rPr>
              <a:t>Source: The Guardian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36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Disruption (MITRE: Network Denial of Service)</a:t>
            </a:r>
            <a:endParaRPr b="0" lang="en-US" sz="3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Definition: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Attackers overloading company systems so that websites and online services become unavailable. 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Example: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Amazon Web Services faced one of the largest DoS attacks ever recorded, which peaked at 2.3 Tbs/s (2020)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Losses: Not available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Cloudflare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143000" y="1828800"/>
            <a:ext cx="9981360" cy="3657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br>
              <a:rPr sz="4800"/>
            </a:b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Cybersecurity incidents are </a:t>
            </a:r>
            <a:r>
              <a:rPr b="1" i="1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rising</a:t>
            </a:r>
            <a:br>
              <a:rPr sz="4800"/>
            </a:br>
            <a:br>
              <a:rPr sz="4800"/>
            </a:br>
            <a:r>
              <a:rPr b="0" lang="en-US" sz="40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theft and Disruption form </a:t>
            </a:r>
            <a:r>
              <a:rPr b="1" lang="en-US" sz="40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81%</a:t>
            </a:r>
            <a:r>
              <a:rPr b="0" lang="en-US" sz="40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 of incidents </a:t>
            </a:r>
            <a:br>
              <a:rPr sz="4800"/>
            </a:br>
            <a:br>
              <a:rPr sz="4800"/>
            </a:br>
            <a:br>
              <a:rPr sz="4800"/>
            </a:b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 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4" name="Title 3"/>
          <p:cNvSpPr/>
          <p:nvPr/>
        </p:nvSpPr>
        <p:spPr>
          <a:xfrm>
            <a:off x="1066680" y="2721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066680" y="1828800"/>
            <a:ext cx="10057320" cy="411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60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   Other Variables?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 </a:t>
            </a:r>
            <a:br>
              <a:rPr sz="4800"/>
            </a:br>
            <a:br>
              <a:rPr sz="4800"/>
            </a:b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GDP? 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 Population? 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6" name="Title 4"/>
          <p:cNvSpPr/>
          <p:nvPr/>
        </p:nvSpPr>
        <p:spPr>
          <a:xfrm>
            <a:off x="1066680" y="272160"/>
            <a:ext cx="10057320" cy="144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defTabSz="914400">
              <a:lnSpc>
                <a:spcPct val="85000"/>
              </a:lnSpc>
            </a:pP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85000"/>
              </a:lnSpc>
            </a:pP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4" descr="A screenshot of a graph&#10;&#10;AI-generated content may be incorrect."/>
          <p:cNvPicPr/>
          <p:nvPr/>
        </p:nvPicPr>
        <p:blipFill>
          <a:blip r:embed="rId1"/>
          <a:srcRect l="0" t="0" r="889" b="0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8" name="Straight Connector 226"/>
          <p:cNvSpPr/>
          <p:nvPr/>
        </p:nvSpPr>
        <p:spPr>
          <a:xfrm flipV="1">
            <a:off x="1828800" y="2971800"/>
            <a:ext cx="2971800" cy="2057400"/>
          </a:xfrm>
          <a:prstGeom prst="line">
            <a:avLst/>
          </a:prstGeom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8440" rIns="118440" tIns="73440" bIns="7344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9" name="Straight Connector 227"/>
          <p:cNvSpPr/>
          <p:nvPr/>
        </p:nvSpPr>
        <p:spPr>
          <a:xfrm flipV="1">
            <a:off x="7772400" y="2971800"/>
            <a:ext cx="2971800" cy="2057400"/>
          </a:xfrm>
          <a:prstGeom prst="line">
            <a:avLst/>
          </a:prstGeom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8440" rIns="118440" tIns="73440" bIns="7344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Picture 1" descr="A screenshot of a graph&#10;&#10;AI-generated content may be incorrect."/>
          <p:cNvPicPr/>
          <p:nvPr/>
        </p:nvPicPr>
        <p:blipFill>
          <a:blip r:embed="rId1"/>
          <a:srcRect l="0" t="0" r="889" b="0"/>
          <a:stretch/>
        </p:blipFill>
        <p:spPr>
          <a:xfrm>
            <a:off x="0" y="36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1" name="TextBox 229"/>
          <p:cNvSpPr/>
          <p:nvPr/>
        </p:nvSpPr>
        <p:spPr>
          <a:xfrm>
            <a:off x="4572000" y="6629400"/>
            <a:ext cx="1800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2" name="TextBox 230"/>
          <p:cNvSpPr/>
          <p:nvPr/>
        </p:nvSpPr>
        <p:spPr>
          <a:xfrm>
            <a:off x="3429000" y="685800"/>
            <a:ext cx="1800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3" name="TextBox 231"/>
          <p:cNvSpPr/>
          <p:nvPr/>
        </p:nvSpPr>
        <p:spPr>
          <a:xfrm>
            <a:off x="3200400" y="6400800"/>
            <a:ext cx="614016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Correlation Range for the Hypothesis between 0.354 and 1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3" descr="Colorful charts and graphs"/>
          <p:cNvPicPr/>
          <p:nvPr/>
        </p:nvPicPr>
        <p:blipFill>
          <a:blip r:embed="rId1">
            <a:alphaModFix amt="25000"/>
          </a:blip>
          <a:srcRect l="0" t="0" r="0" b="1573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66" name="Straight Connecto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193400" y="1737720"/>
            <a:ext cx="9967680" cy="720"/>
          </a:xfrm>
          <a:prstGeom prst="straightConnector1">
            <a:avLst/>
          </a:prstGeom>
          <a:ln w="6350">
            <a:solidFill>
              <a:schemeClr val="lt2">
                <a:alpha val="80000"/>
              </a:schemeClr>
            </a:solidFill>
            <a:round/>
          </a:ln>
        </p:spPr>
      </p:cxnSp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Questions we will try to answer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8" name="Content Placeholder 3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rm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What are the general trends? Which countries are on the lead? 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What will the end of 2025 look like?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Where should we act first to cut losses fastest? 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What else plays a role here? Do GDP and population explain the volume of incidents?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9" name="Rectangl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400" cy="6588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70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Key Takeaways: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343080" indent="-343080" defTabSz="9144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Font typeface="Wingdings" charset="2"/>
              <a:buChar char=""/>
            </a:pPr>
            <a:r>
              <a:rPr b="0" lang="pl-PL" sz="32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COST PER INCIDENT IS RISING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Font typeface="Wingdings" charset="2"/>
              <a:buChar char=""/>
            </a:pPr>
            <a:r>
              <a:rPr b="0" lang="pl-PL" sz="32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THE MOST SEVERE TYPE IS RANSOMWARE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Font typeface="Wingdings" charset="2"/>
              <a:buChar char=""/>
            </a:pPr>
            <a:r>
              <a:rPr b="0" lang="pl-PL" sz="32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THE MOST COMMON TYPE IS DISRUPTION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Font typeface="Wingdings" charset="2"/>
              <a:buChar char=""/>
            </a:pPr>
            <a:r>
              <a:rPr b="0" lang="pl-PL" sz="32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INCIDENTS ARE TIDED TO OTHER FACTORS LIKE GDP AND POPULATION.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l-PL" sz="4400" strike="noStrike" u="none">
                <a:solidFill>
                  <a:schemeClr val="lt1"/>
                </a:solidFill>
                <a:effectLst/>
                <a:uFillTx/>
                <a:latin typeface="Calibri Light"/>
              </a:rPr>
              <a:t>Further Analysis</a:t>
            </a: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INVESTMENTS: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pl-PL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WHICH INDUSTRIES MIGHT BE AT HIGHER RISK?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CYBERSECURITY STRATEGY: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pl-PL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PREPARE A PLAN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Used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637596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 fontScale="92500" lnSpcReduction="9999"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1. Number of cyber incident and financial losses per country From 2019 – 2024 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 Table snippet 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</a:t>
            </a:r>
            <a:r>
              <a:rPr b="0" lang="en-US" sz="2000" strike="noStrike" u="sng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Calibri"/>
                <a:hlinkClick r:id="rId1"/>
              </a:rPr>
              <a:t>kaggle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40" name="Picture 5" descr=""/>
          <p:cNvPicPr/>
          <p:nvPr/>
        </p:nvPicPr>
        <p:blipFill>
          <a:blip r:embed="rId2"/>
          <a:stretch/>
        </p:blipFill>
        <p:spPr>
          <a:xfrm>
            <a:off x="1240200" y="3277800"/>
            <a:ext cx="9771480" cy="2075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Picture 7" descr=""/>
          <p:cNvPicPr/>
          <p:nvPr/>
        </p:nvPicPr>
        <p:blipFill>
          <a:blip r:embed="rId1"/>
          <a:stretch/>
        </p:blipFill>
        <p:spPr>
          <a:xfrm>
            <a:off x="1240200" y="2681640"/>
            <a:ext cx="9771480" cy="2671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Used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637596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2. Subset of individual cyber incidents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Table snippet 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</a:t>
            </a:r>
            <a:r>
              <a:rPr b="0" lang="en-US" sz="2000" strike="noStrike" u="none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Calibri"/>
              </a:rPr>
              <a:t>Zenodo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Used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900792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3. Socioeconomic statistics data per country (used Population and GDP )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Table snippet 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</a:t>
            </a:r>
            <a:r>
              <a:rPr b="0" lang="en-US" sz="2000" strike="noStrike" u="sng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Calibri"/>
                <a:hlinkClick r:id="rId1"/>
              </a:rPr>
              <a:t>kaggle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46" name="Picture 4" descr=""/>
          <p:cNvPicPr/>
          <p:nvPr/>
        </p:nvPicPr>
        <p:blipFill>
          <a:blip r:embed="rId2"/>
          <a:stretch/>
        </p:blipFill>
        <p:spPr>
          <a:xfrm>
            <a:off x="1171800" y="2890800"/>
            <a:ext cx="2999160" cy="2294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5" descr="Wood human figure"/>
          <p:cNvPicPr/>
          <p:nvPr/>
        </p:nvPicPr>
        <p:blipFill>
          <a:blip r:embed="rId1">
            <a:alphaModFix amt="35000"/>
          </a:blip>
          <a:srcRect l="0" t="0" r="0" b="15730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320" cy="356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80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LESS CASES, BIGGER BILL</a:t>
            </a:r>
            <a:endParaRPr b="0" lang="en-US" sz="8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3" name="TextBox 8"/>
          <p:cNvSpPr/>
          <p:nvPr/>
        </p:nvSpPr>
        <p:spPr>
          <a:xfrm>
            <a:off x="1100160" y="4455720"/>
            <a:ext cx="100573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OUR DATA CONFIRMS IT!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74" name="Straight Connector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600" cy="108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175" name="Rectangle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76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6" descr="A graph of a graph of a graph&#10;&#10;AI-generated content may be incorrect."/>
          <p:cNvPicPr/>
          <p:nvPr/>
        </p:nvPicPr>
        <p:blipFill>
          <a:blip r:embed="rId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79" name="Rectangle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180" name="Straight Connector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60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pic>
        <p:nvPicPr>
          <p:cNvPr id="181" name="Picture 22" descr="An abstract financial digital analysis"/>
          <p:cNvPicPr/>
          <p:nvPr/>
        </p:nvPicPr>
        <p:blipFill>
          <a:blip r:embed="rId1">
            <a:alphaModFix amt="35000"/>
          </a:blip>
          <a:srcRect l="1332" t="0" r="0" b="0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320" cy="356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80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COSTS ARE RISING...</a:t>
            </a:r>
            <a:endParaRPr b="0" lang="en-US" sz="8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1100160" y="4455720"/>
            <a:ext cx="100573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2025 forecast: ~$1.04B loss per EU country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84" name="Straight Connecto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600" cy="108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185" name="Rectangle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86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icture 4" descr="A graph of financial losses&#10;&#10;AI-generated content may be incorrect."/>
          <p:cNvPicPr/>
          <p:nvPr/>
        </p:nvPicPr>
        <p:blipFill>
          <a:blip r:embed="rId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89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190" name="Straight Connector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60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pic>
        <p:nvPicPr>
          <p:cNvPr id="191" name="Picture 13" descr="Digital numbers and graphs"/>
          <p:cNvPicPr/>
          <p:nvPr/>
        </p:nvPicPr>
        <p:blipFill>
          <a:blip r:embed="rId1">
            <a:alphaModFix amt="35000"/>
          </a:blip>
          <a:srcRect l="0" t="15730" r="0" b="0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320" cy="356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80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PREVENTION PAYS</a:t>
            </a:r>
            <a:endParaRPr b="0" lang="en-US" sz="8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1100160" y="4455720"/>
            <a:ext cx="100573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SINGLE-DIGIT IMPROVEMENTS,</a:t>
            </a:r>
            <a:r>
              <a:rPr b="0" lang="pl-PL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 UP TO</a:t>
            </a: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 SEVEN-FIGURE SAVINGS.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94" name="Straight Connector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600" cy="108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195" name="Rectangle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96" name="Rectangle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Picture 4" descr="A graph of data showing the number of data&#10;&#10;AI-generated content may be incorrect."/>
          <p:cNvPicPr/>
          <p:nvPr/>
        </p:nvPicPr>
        <p:blipFill>
          <a:blip r:embed="rId1"/>
          <a:stretch/>
        </p:blipFill>
        <p:spPr>
          <a:xfrm>
            <a:off x="0" y="6840"/>
            <a:ext cx="12191040" cy="6843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99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200" name="Straight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60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pic>
        <p:nvPicPr>
          <p:cNvPr id="201" name="Picture 4" descr="White percentage symbol on red background"/>
          <p:cNvPicPr/>
          <p:nvPr/>
        </p:nvPicPr>
        <p:blipFill>
          <a:blip r:embed="rId1">
            <a:alphaModFix amt="35000"/>
          </a:blip>
          <a:srcRect l="0" t="15730" r="0" b="0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320" cy="356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70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HOW BIG IS THE CHECK WE DON’T HAVE TO WRITE?</a:t>
            </a:r>
            <a:endParaRPr b="0" lang="en-US" sz="7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1100160" y="4455720"/>
            <a:ext cx="100573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pl-PL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ACCORDING TO OUR DATA </a:t>
            </a: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A 10–15% reduction converts directly into $</a:t>
            </a:r>
            <a:r>
              <a:rPr b="0" lang="pl-PL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2.80</a:t>
            </a: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–$</a:t>
            </a:r>
            <a:r>
              <a:rPr b="0" lang="pl-PL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4.21</a:t>
            </a: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 billion saved across the EU.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04" name="Straight Connecto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600" cy="108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205" name="Rectangle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06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1122</TotalTime>
  <Application>LibreOffice/25.2.2.2$Windows_X86_64 LibreOffice_project/7370d4be9e3cf6031a51beef54ff3bda878e3fac</Application>
  <AppVersion>15.0000</AppVersion>
  <Words>789</Words>
  <Paragraphs>116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2025-08-25T09:11:35Z</dcterms:created>
  <dc:creator>Natalia MIHOKOVA</dc:creator>
  <dc:description/>
  <dc:language>en-US</dc:language>
  <cp:lastModifiedBy/>
  <dcterms:modified xsi:type="dcterms:W3CDTF">2025-08-27T10:25:56Z</dcterms:modified>
  <cp:revision>26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PUBLIC</vt:lpwstr>
  </property>
  <property fmtid="{D5CDD505-2E9C-101B-9397-08002B2CF9AE}" pid="3" name="MSIP_Label_3486a02c-2dfb-4efe-823f-aa2d1f0e6ab7_ActionId">
    <vt:lpwstr>922fad43-1666-44fc-920a-d13499600fd2</vt:lpwstr>
  </property>
  <property fmtid="{D5CDD505-2E9C-101B-9397-08002B2CF9AE}" pid="4" name="MSIP_Label_3486a02c-2dfb-4efe-823f-aa2d1f0e6ab7_ContentBits">
    <vt:lpwstr>2</vt:lpwstr>
  </property>
  <property fmtid="{D5CDD505-2E9C-101B-9397-08002B2CF9AE}" pid="5" name="MSIP_Label_3486a02c-2dfb-4efe-823f-aa2d1f0e6ab7_Enabled">
    <vt:lpwstr>true</vt:lpwstr>
  </property>
  <property fmtid="{D5CDD505-2E9C-101B-9397-08002B2CF9AE}" pid="6" name="MSIP_Label_3486a02c-2dfb-4efe-823f-aa2d1f0e6ab7_Method">
    <vt:lpwstr>Privileged</vt:lpwstr>
  </property>
  <property fmtid="{D5CDD505-2E9C-101B-9397-08002B2CF9AE}" pid="7" name="MSIP_Label_3486a02c-2dfb-4efe-823f-aa2d1f0e6ab7_Name">
    <vt:lpwstr>CLAPUBLIC</vt:lpwstr>
  </property>
  <property fmtid="{D5CDD505-2E9C-101B-9397-08002B2CF9AE}" pid="8" name="MSIP_Label_3486a02c-2dfb-4efe-823f-aa2d1f0e6ab7_SetDate">
    <vt:lpwstr>2025-08-26T18:10:29Z</vt:lpwstr>
  </property>
  <property fmtid="{D5CDD505-2E9C-101B-9397-08002B2CF9AE}" pid="9" name="MSIP_Label_3486a02c-2dfb-4efe-823f-aa2d1f0e6ab7_SiteId">
    <vt:lpwstr>e0fd434d-ba64-497b-90d2-859c472e1a92</vt:lpwstr>
  </property>
  <property fmtid="{D5CDD505-2E9C-101B-9397-08002B2CF9AE}" pid="10" name="PresentationFormat">
    <vt:lpwstr>Widescreen</vt:lpwstr>
  </property>
  <property fmtid="{D5CDD505-2E9C-101B-9397-08002B2CF9AE}" pid="11" name="Slides">
    <vt:i4>28</vt:i4>
  </property>
</Properties>
</file>