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png" ContentType="image/pn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</a:t>
            </a: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style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3C8397-BEFC-4C27-82A0-18ABE28770B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0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9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00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04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04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28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29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11E8FB-2750-428F-8A44-6C9097CE8F7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9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0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0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040" cy="3377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0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040" cy="3377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8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F2A431-D8C1-4CDF-B674-5237A42CA1F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2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F430050-4EDF-4825-9E26-45311D5D568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9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30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Rectangl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C56045-94BD-477A-8856-0A87835DDAF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Rectangle 7"/>
          <p:cNvSpPr/>
          <p:nvPr/>
        </p:nvSpPr>
        <p:spPr>
          <a:xfrm>
            <a:off x="0" y="0"/>
            <a:ext cx="4050000" cy="68572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Rectangle 8"/>
          <p:cNvSpPr/>
          <p:nvPr/>
        </p:nvSpPr>
        <p:spPr>
          <a:xfrm>
            <a:off x="4039920" y="0"/>
            <a:ext cx="6336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199680" cy="228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520" cy="52570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199680" cy="33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dt" idx="4"/>
          </p:nvPr>
        </p:nvSpPr>
        <p:spPr>
          <a:xfrm>
            <a:off x="465480" y="6459840"/>
            <a:ext cx="26179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5"/>
          </p:nvPr>
        </p:nvSpPr>
        <p:spPr>
          <a:xfrm>
            <a:off x="4800600" y="6459840"/>
            <a:ext cx="4647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94E0CFE-369F-4F75-9DB6-7751CB56C5AC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6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27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7"/>
          <p:cNvSpPr/>
          <p:nvPr/>
        </p:nvSpPr>
        <p:spPr>
          <a:xfrm>
            <a:off x="0" y="4952880"/>
            <a:ext cx="12188160" cy="19044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0" y="491508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400" cy="491436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228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400" cy="59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AB815C-B490-4CAA-9966-6DB12E261D5C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8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9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Rectangl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60AEDE7-88F3-461A-8A90-B8E81A926FA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0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3CC7B97-B847-4F11-BE39-D4FA97EF6C42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8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9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105C66-1DF9-4DCD-A0BA-EEB15B160B6A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8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360" cy="575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520" cy="5759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79DE9C-4BF2-4CDF-ADB1-C4321C94133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8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79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06A4350-9D41-44D8-93BA-A0BBE742604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7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88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649920"/>
            <a:ext cx="6404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DC7B0C8-7A39-49B1-AD6A-740CDAC594EE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96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8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4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per EU Country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42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400" cy="6843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4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95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8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9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2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04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6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7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6" descr="A screenshot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7888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-37800" y="-25560"/>
            <a:ext cx="12229920" cy="6935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(MITRE: Data Exfiltration)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lnSpcReduction="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copy/steal customer data such as personal details, contracts, or financial records.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Stolen data from MOVEit in 2023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$10 billion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forthepeople.com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Ransomware (MITRE: Data Encrypted for Impact)</a:t>
            </a:r>
            <a:endParaRPr b="0" lang="en-US" sz="4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n: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launch malware. They encrypt the company’s files, making them inaccessible and demand a ransom to restore access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Colonial Pipeline ransomware attack in 2021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1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$4.4 million ransom payment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The Guardian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 (MITRE: Network Denial of Service)</a:t>
            </a:r>
            <a:endParaRPr b="0" lang="en-US" sz="3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overloading company systems so that websites and online services become unavailable.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Amazon Web Services faced one of the largest DoS attacks ever recorded, which peaked at 2.3 Tbs/s (2020)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 Not available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Cloudflare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36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8" name="Title 1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768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0" name="Title 4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5" descr="Digital graphs and numbers in 3D"/>
          <p:cNvPicPr/>
          <p:nvPr/>
        </p:nvPicPr>
        <p:blipFill>
          <a:blip r:embed="rId1">
            <a:alphaModFix amt="25000"/>
          </a:blip>
          <a:srcRect l="0" t="9781" r="0" b="5949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5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Why this topic?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7" name="Content Placeholder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Average breach now costs ~$4.4M (2025).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You have &lt;1h to contain an intrusion.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 single breach can sideline operations for months.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Email is a multi-billion-dollar drag on returns—U.S. organizations lost $2.77B in 2024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IBM, ic3.gov, crowdstrike.com, bakerdonelson.com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TextBox 229"/>
          <p:cNvSpPr/>
          <p:nvPr/>
        </p:nvSpPr>
        <p:spPr>
          <a:xfrm>
            <a:off x="45720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TextBox 230"/>
          <p:cNvSpPr/>
          <p:nvPr/>
        </p:nvSpPr>
        <p:spPr>
          <a:xfrm>
            <a:off x="3429000" y="6858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TextBox 231"/>
          <p:cNvSpPr/>
          <p:nvPr/>
        </p:nvSpPr>
        <p:spPr>
          <a:xfrm>
            <a:off x="3200400" y="6400800"/>
            <a:ext cx="6140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32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1840" cy="2075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1840" cy="267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632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82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520" cy="229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SEVERE TYPE IS RANSOMWARE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COMMON TYPE IS DISRUPTION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INCIDENTS ARE TIDED TO OTHER FACTORS LIKE GDP, ETC.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l-PL" sz="4400" strike="noStrike" u="none">
                <a:solidFill>
                  <a:schemeClr val="lt1"/>
                </a:solidFill>
                <a:effectLst/>
                <a:uFillTx/>
                <a:latin typeface="Calibri Light"/>
              </a:rPr>
              <a:t>Further Analysis</a:t>
            </a:r>
            <a:endParaRPr b="0" lang="en-US" sz="4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INVESTMENTS:</a:t>
            </a: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WHICH INDUSTRIES MIGHT BE AT HIGHER RISK?</a:t>
            </a: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CYBERSECURITY STRATEGY:</a:t>
            </a: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PREPARE A PLAN</a:t>
            </a: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1" name="Rectangl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2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53" name="Picture 5" descr="A computer screen with red lines and symbols&#10;&#10;AI-generated content may be incorrect."/>
          <p:cNvPicPr/>
          <p:nvPr/>
        </p:nvPicPr>
        <p:blipFill>
          <a:blip r:embed="rId1">
            <a:alphaModFix amt="35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6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Do we want to show up in these numbers next year?</a:t>
            </a:r>
            <a:endParaRPr b="0" lang="en-US" sz="66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5" name="Straight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56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7" name="Rectangle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8" name="Title 1"/>
          <p:cNvSpPr/>
          <p:nvPr/>
        </p:nvSpPr>
        <p:spPr>
          <a:xfrm>
            <a:off x="867960" y="260172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 defTabSz="914400">
              <a:lnSpc>
                <a:spcPct val="85000"/>
              </a:lnSpc>
            </a:pPr>
            <a:endParaRPr b="0" lang="en-US" sz="4800" spc="-51" strike="noStrike" u="none">
              <a:solidFill>
                <a:schemeClr val="lt1">
                  <a:lumMod val="75000"/>
                  <a:lumOff val="25000"/>
                </a:schemeClr>
              </a:solidFill>
              <a:effectLst/>
              <a:uFillTx/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4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0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2" name="Content Placeholder 2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EU 2024/2025 outlook: what will losses look like—and which countries lead the losses table?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Unit economics: what does one incident cost, and does cost rise with incident volume?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Action priority: where should we act first to cut losses fastest?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Macro drivers: do GDP and population explain incident volume, or is something else at work?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7" name="TextBox 8"/>
          <p:cNvSpPr/>
          <p:nvPr/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8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3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74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75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78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9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0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3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4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85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8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9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0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1119</TotalTime>
  <Application>LibreOffice/25.2.5.2$Windows_X86_64 LibreOffice_project/03d19516eb2e1dd5d4ccd751a0d6f35f35e08022</Application>
  <AppVersion>15.0000</AppVersion>
  <Words>789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2025-08-27T10:19:12Z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28</vt:i4>
  </property>
</Properties>
</file>