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4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CBBF317-F621-4E2B-83B4-55F94D603049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0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8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ftr" idx="29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CA94F57-9F56-4B3F-BAD1-0A2A043F7B65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1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1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D3C83C-C9E7-4589-9412-F96C278EA22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2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000" cy="57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160" cy="5758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805F2E6-49A9-4E65-A01A-ACA66976D8BC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3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B4BB9A7-FAB7-47A1-8E80-BE084EAD731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0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59000"/>
            <a:ext cx="64044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dt" idx="40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41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42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A88D668-8379-4E3E-A44A-667A8309BB02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48" name="Straight Connector 8"/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52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44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43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44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45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8FA229E-7E01-469D-94C8-0603BA30F4BE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E1D1797-10A5-4CF1-86E5-8CA5FEE0805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2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7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8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104AF14-1561-417A-9A64-4868A58C3261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7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8C1D19-2737-4645-959D-E85179F73E17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45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4EA52B7-F08E-4B8F-8747-BF454C7A66D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56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ED51B59-31E0-41C1-AEF9-BD18634BCC01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63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7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8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7"/>
          <p:cNvSpPr/>
          <p:nvPr/>
        </p:nvSpPr>
        <p:spPr>
          <a:xfrm>
            <a:off x="0" y="0"/>
            <a:ext cx="4049640" cy="6856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8"/>
          <p:cNvSpPr/>
          <p:nvPr/>
        </p:nvSpPr>
        <p:spPr>
          <a:xfrm>
            <a:off x="4039920" y="0"/>
            <a:ext cx="6300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199320" cy="22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160" cy="52567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199320" cy="337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19"/>
          </p:nvPr>
        </p:nvSpPr>
        <p:spPr>
          <a:xfrm>
            <a:off x="465480" y="6459840"/>
            <a:ext cx="2617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20"/>
          </p:nvPr>
        </p:nvSpPr>
        <p:spPr>
          <a:xfrm>
            <a:off x="4800600" y="6459840"/>
            <a:ext cx="46472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C8CD5F-6778-4A44-AA1F-61AE62F8A23E}" type="slidenum">
              <a: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9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80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Rectangle 7"/>
          <p:cNvSpPr/>
          <p:nvPr/>
        </p:nvSpPr>
        <p:spPr>
          <a:xfrm>
            <a:off x="0" y="4952880"/>
            <a:ext cx="12187800" cy="1904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0" y="491508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400" cy="8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040" cy="491400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marL="228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040" cy="59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7F8388C-2C71-4DBB-AC62-794469C065C9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92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9D5DF81-B445-4C89-B23F-D6584034A91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huzpsb/cybersecurity-incidents-dataset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nelgiriyewithana/countries-of-the-world-2023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A hand touching a screen with icons&#10;&#10;AI-generated content may be incorrect."/>
          <p:cNvPicPr/>
          <p:nvPr/>
        </p:nvPicPr>
        <p:blipFill>
          <a:blip r:embed="rId1">
            <a:alphaModFix amt="35000"/>
          </a:blip>
          <a:srcRect l="0" t="0" r="4001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in EU Countries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63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9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10" name="Content Placeholder 6" descr="A hand coming out of a computer screen&#10;&#10;AI-generated content may be incorrect."/>
          <p:cNvPicPr/>
          <p:nvPr/>
        </p:nvPicPr>
        <p:blipFill>
          <a:blip r:embed="rId1">
            <a:alphaModFix amt="35000"/>
          </a:blip>
          <a:srcRect l="0" t="15728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b="0" lang="en-US" sz="7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2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13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6" descr="A screenshot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78520" cy="685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-37800" y="-25560"/>
            <a:ext cx="12229560" cy="693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(MITRE: Data Exfiltration)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1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copy/steal customer data such as personal details, contracts, or financial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records.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Stolen data from MOVEit in 2023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$10 billion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forthepeople.com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Ransomware (MITRE: Data Encrypted for Impact)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launch malware. They encrypt the company’s files, making them inaccessible and demand a ransom to restore access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Colonial Pipeline ransomware attack in 2021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1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$4.4 million ransom payment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Source: The Guardian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 (MITRE: Network Denial of Service)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overloading company systems so that websites and online services become unavailable.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Amazon Web Services faced one of the largest DoS attacks ever recorded, which peaked at 2.3 Tbs/s (2020)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 Not available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Cloudflare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36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b="1" i="1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and Disruption form </a:t>
            </a:r>
            <a:r>
              <a:rPr b="1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81%</a:t>
            </a: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of incidents </a:t>
            </a:r>
            <a:br>
              <a:rPr sz="4800"/>
            </a:b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Title 3"/>
          <p:cNvSpPr/>
          <p:nvPr/>
        </p:nvSpPr>
        <p:spPr>
          <a:xfrm>
            <a:off x="1066680" y="2721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73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6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GDP? 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Population? 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Title 4"/>
          <p:cNvSpPr/>
          <p:nvPr/>
        </p:nvSpPr>
        <p:spPr>
          <a:xfrm>
            <a:off x="1066680" y="272160"/>
            <a:ext cx="10057320" cy="14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4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8" name="Straight Connector 226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Straight Connector 227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36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1" name="TextBox 229"/>
          <p:cNvSpPr/>
          <p:nvPr/>
        </p:nvSpPr>
        <p:spPr>
          <a:xfrm>
            <a:off x="4572000" y="66294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TextBox 230"/>
          <p:cNvSpPr/>
          <p:nvPr/>
        </p:nvSpPr>
        <p:spPr>
          <a:xfrm>
            <a:off x="3429000" y="6858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TextBox 231"/>
          <p:cNvSpPr/>
          <p:nvPr/>
        </p:nvSpPr>
        <p:spPr>
          <a:xfrm>
            <a:off x="3200400" y="6400800"/>
            <a:ext cx="61401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3" descr="Colorful charts and graphs"/>
          <p:cNvPicPr/>
          <p:nvPr/>
        </p:nvPicPr>
        <p:blipFill>
          <a:blip r:embed="rId1">
            <a:alphaModFix amt="25000"/>
          </a:blip>
          <a:srcRect l="0" t="0" r="0" b="1573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6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Content Placeholder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What are the general trends? Which countries are on the lead?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will the end of 2025 look like?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Where should we act first to cut losses the fastest?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else plays a role here? Could GDP and population explain the volume of incidents?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COST PER INCIDENT IS RISING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SEVERE TYPE IS </a:t>
            </a:r>
            <a:r>
              <a:rPr b="1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RANSOMWARE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COMMON TYPE IS </a:t>
            </a:r>
            <a:r>
              <a:rPr b="1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DISRUPTION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INCIDENTS ARE TIDED TO OTHER FACTORS LIKE GDP AND POPULATION.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chemeClr val="lt1"/>
                </a:solidFill>
                <a:effectLst/>
                <a:uFillTx/>
                <a:latin typeface="Calibri Light"/>
              </a:rPr>
              <a:t>Further Analysis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INVESTMENTS: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WHICH INDUSTRIES MIGHT BE AT HIGHER RISK?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CYBERSECURITY STRATEGY: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PREPARE A PLAN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2"/>
          <a:stretch/>
        </p:blipFill>
        <p:spPr>
          <a:xfrm>
            <a:off x="1240200" y="3277800"/>
            <a:ext cx="9771480" cy="207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7" descr=""/>
          <p:cNvPicPr/>
          <p:nvPr/>
        </p:nvPicPr>
        <p:blipFill>
          <a:blip r:embed="rId1"/>
          <a:stretch/>
        </p:blipFill>
        <p:spPr>
          <a:xfrm>
            <a:off x="1240200" y="2681640"/>
            <a:ext cx="9771480" cy="267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79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and GDP )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2"/>
          <a:stretch/>
        </p:blipFill>
        <p:spPr>
          <a:xfrm>
            <a:off x="1171800" y="2890800"/>
            <a:ext cx="2999160" cy="229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Jupyter Notebook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5" descr="Wood human figure"/>
          <p:cNvPicPr/>
          <p:nvPr/>
        </p:nvPicPr>
        <p:blipFill>
          <a:blip r:embed="rId1">
            <a:alphaModFix amt="35000"/>
          </a:blip>
          <a:srcRect l="0" t="0" r="0" b="1573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TextBox 8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74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5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6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6" descr="A graph of a graph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0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81" name="Picture 22" descr="An abstract financial digital analysis"/>
          <p:cNvPicPr/>
          <p:nvPr/>
        </p:nvPicPr>
        <p:blipFill>
          <a:blip r:embed="rId1">
            <a:alphaModFix amt="35000"/>
          </a:blip>
          <a:srcRect l="1332" t="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8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4" descr="A graph of financial losses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0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91" name="Picture 13" descr="Digital numbers and graphs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4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6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4" descr="A graph of data showing the number of data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6840"/>
            <a:ext cx="12191040" cy="6843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0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01" name="Picture 4" descr="White percentage symbol on red background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b="0" lang="en-US" sz="7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directly into 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2.80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4.21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4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5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1130</TotalTime>
  <Application>LibreOffice/25.2.2.2$Windows_X86_64 LibreOffice_project/7370d4be9e3cf6031a51beef54ff3bda878e3fac</Application>
  <AppVersion>15.0000</AppVersion>
  <Words>789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2025-08-25T09:11:35Z</dcterms:created>
  <dc:creator>Natalia MIHOKOVA</dc:creator>
  <dc:description/>
  <dc:language>en-US</dc:language>
  <cp:lastModifiedBy/>
  <dcterms:modified xsi:type="dcterms:W3CDTF">2025-08-27T10:33:25Z</dcterms:modified>
  <cp:revision>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28</vt:i4>
  </property>
</Properties>
</file>