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84E289F-E5CA-47CC-B99A-BF9974DFF5BC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C20C2F-D782-4A2A-A23E-D1C69D4F557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2996952"/>
            <a:ext cx="6480048" cy="2301240"/>
          </a:xfrm>
        </p:spPr>
        <p:txBody>
          <a:bodyPr/>
          <a:lstStyle/>
          <a:p>
            <a:r>
              <a:rPr lang="ru-RU" dirty="0">
                <a:effectLst/>
              </a:rPr>
              <a:t>методология </a:t>
            </a:r>
            <a:r>
              <a:rPr lang="en-US" dirty="0">
                <a:effectLst/>
              </a:rPr>
              <a:t>Scrum</a:t>
            </a:r>
            <a:br>
              <a:rPr lang="en-US" dirty="0">
                <a:effectLst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3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Что такое </a:t>
            </a:r>
            <a:r>
              <a:rPr lang="ru-RU" b="1" dirty="0" err="1"/>
              <a:t>Agile</a:t>
            </a:r>
            <a:r>
              <a:rPr lang="ru-RU" b="1" dirty="0"/>
              <a:t> и </a:t>
            </a:r>
            <a:r>
              <a:rPr lang="ru-RU" b="1" dirty="0" err="1"/>
              <a:t>Scrum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ru-RU" dirty="0"/>
              <a:t>	</a:t>
            </a:r>
            <a:r>
              <a:rPr lang="ru-RU" dirty="0" err="1"/>
              <a:t>Agile</a:t>
            </a:r>
            <a:r>
              <a:rPr lang="ru-RU" dirty="0"/>
              <a:t> и </a:t>
            </a:r>
            <a:r>
              <a:rPr lang="ru-RU" dirty="0" err="1"/>
              <a:t>Scrum</a:t>
            </a:r>
            <a:r>
              <a:rPr lang="ru-RU" dirty="0"/>
              <a:t> — это понятия, которые пришли из IT-сферы. Разработка инновационных продуктов совершенно не похожа на стандартный процесс производства, где есть чёткий план, сроки и бюджет. Здесь часто приходится решать задачи при большом уровне неопределённости и находить новые пути. Именно для этого и разработали </a:t>
            </a:r>
            <a:r>
              <a:rPr lang="ru-RU" dirty="0" err="1"/>
              <a:t>эджайл</a:t>
            </a:r>
            <a:r>
              <a:rPr lang="ru-RU" dirty="0"/>
              <a:t>-методологию.</a:t>
            </a:r>
          </a:p>
        </p:txBody>
      </p:sp>
    </p:spTree>
    <p:extLst>
      <p:ext uri="{BB962C8B-B14F-4D97-AF65-F5344CB8AC3E}">
        <p14:creationId xmlns:p14="http://schemas.microsoft.com/office/powerpoint/2010/main" val="125208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Agile</a:t>
            </a:r>
            <a:r>
              <a:rPr lang="ru-RU" b="1" dirty="0"/>
              <a:t> — метод и образ мышления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ru-RU" dirty="0"/>
              <a:t>	Многие определяют </a:t>
            </a:r>
            <a:r>
              <a:rPr lang="ru-RU" dirty="0" err="1"/>
              <a:t>Agile</a:t>
            </a:r>
            <a:r>
              <a:rPr lang="ru-RU" dirty="0"/>
              <a:t> как общее обозначение целого ряда «гибких» подходов, применяемых для разработки продуктов программного обеспечения. Это верно, но не совсем. </a:t>
            </a:r>
            <a:r>
              <a:rPr lang="ru-RU" dirty="0" err="1"/>
              <a:t>Agile</a:t>
            </a:r>
            <a:r>
              <a:rPr lang="ru-RU" dirty="0"/>
              <a:t> — это скорее определённый образ мышления и культурные особенности, которыми характеризуются эти подходы. А потому </a:t>
            </a:r>
            <a:r>
              <a:rPr lang="ru-RU" dirty="0" err="1"/>
              <a:t>эджайл</a:t>
            </a:r>
            <a:r>
              <a:rPr lang="ru-RU" dirty="0"/>
              <a:t> можно применять не только в разработке, но и в других сферах.</a:t>
            </a:r>
          </a:p>
        </p:txBody>
      </p:sp>
    </p:spTree>
    <p:extLst>
      <p:ext uri="{BB962C8B-B14F-4D97-AF65-F5344CB8AC3E}">
        <p14:creationId xmlns:p14="http://schemas.microsoft.com/office/powerpoint/2010/main" val="366849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Agile</a:t>
            </a:r>
            <a:r>
              <a:rPr lang="ru-RU" b="1" dirty="0"/>
              <a:t> — метод и образ мышления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 algn="ctr" fontAlgn="base">
              <a:buNone/>
            </a:pPr>
            <a:r>
              <a:rPr lang="ru-RU" dirty="0" err="1"/>
              <a:t>Agile</a:t>
            </a:r>
            <a:r>
              <a:rPr lang="ru-RU" dirty="0"/>
              <a:t>-мышление опирается на четыре важные ценности:</a:t>
            </a:r>
            <a:br>
              <a:rPr lang="ru-RU" dirty="0"/>
            </a:br>
            <a:endParaRPr lang="ru-RU" dirty="0"/>
          </a:p>
          <a:p>
            <a:pPr fontAlgn="base"/>
            <a:r>
              <a:rPr lang="ru-RU" dirty="0"/>
              <a:t>На первом месте люди и взаимодействия между ними, а не процессы.</a:t>
            </a:r>
          </a:p>
          <a:p>
            <a:pPr fontAlgn="base"/>
            <a:r>
              <a:rPr lang="ru-RU" dirty="0"/>
              <a:t>Акцент на продукте, а не на регламентах и документах.</a:t>
            </a:r>
          </a:p>
          <a:p>
            <a:pPr fontAlgn="base"/>
            <a:r>
              <a:rPr lang="ru-RU" dirty="0"/>
              <a:t>Тесное взаимодействие с заказчиком, а не бесконечные согласования по факту.</a:t>
            </a:r>
          </a:p>
          <a:p>
            <a:pPr fontAlgn="base"/>
            <a:r>
              <a:rPr lang="ru-RU" dirty="0"/>
              <a:t>Постоянные эксперименты и изменения в процессе, а не строгое следование плану.</a:t>
            </a:r>
          </a:p>
          <a:p>
            <a:pPr marL="3657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57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Фреймворк </a:t>
            </a:r>
            <a:r>
              <a:rPr lang="en-US" b="1" dirty="0"/>
              <a:t>Scrum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ru-RU" dirty="0"/>
              <a:t>	</a:t>
            </a:r>
            <a:r>
              <a:rPr lang="ru-RU" dirty="0" err="1"/>
              <a:t>Скрам</a:t>
            </a:r>
            <a:r>
              <a:rPr lang="ru-RU" dirty="0"/>
              <a:t> предполагает чёткое распределение ролей и последовательность процессов. Над каждым проектом работает небольшая команда специалистов, действия которых координирует владелец продукта и </a:t>
            </a:r>
            <a:r>
              <a:rPr lang="ru-RU" dirty="0" err="1"/>
              <a:t>scrum</a:t>
            </a:r>
            <a:r>
              <a:rPr lang="ru-RU" dirty="0"/>
              <a:t>-мастер. Первый следит, чтобы результат соответствовал первоначальным целям, а задача последнего — корректировать и направлять действия команды в соответствии с методологией. Вся работа состоит из коротких спринтов (одна-две недели), в начале которых определяются цели, в конце — сравниваются результаты и происходит корректировка. Каждый выполняет свой отрезок задачи и непосредственно влияет на процесс. Такой подход позволяет быстро создать продукт, поддерживать высокую мотивацию команды и не тратить время и деньги на неэффективные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101005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EduScrum</a:t>
            </a:r>
            <a:r>
              <a:rPr lang="en-US" b="1" dirty="0"/>
              <a:t> </a:t>
            </a:r>
            <a:r>
              <a:rPr lang="ru-RU" b="1" dirty="0"/>
              <a:t>в образовании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ru-RU" dirty="0"/>
              <a:t>	Подход </a:t>
            </a:r>
            <a:r>
              <a:rPr lang="ru-RU" dirty="0" err="1"/>
              <a:t>eduScrum</a:t>
            </a:r>
            <a:r>
              <a:rPr lang="ru-RU" dirty="0"/>
              <a:t> — это пример </a:t>
            </a:r>
            <a:r>
              <a:rPr lang="ru-RU" dirty="0" err="1"/>
              <a:t>Scrum</a:t>
            </a:r>
            <a:r>
              <a:rPr lang="ru-RU" dirty="0"/>
              <a:t>-технологии, которую специально разработали, чтобы применять в образовании. В его создании принимали участие уже известный нам </a:t>
            </a:r>
            <a:r>
              <a:rPr lang="ru-RU" dirty="0" err="1"/>
              <a:t>Джефф</a:t>
            </a:r>
            <a:r>
              <a:rPr lang="ru-RU" dirty="0"/>
              <a:t> Сазерленд и Вилли </a:t>
            </a:r>
            <a:r>
              <a:rPr lang="ru-RU" dirty="0" err="1"/>
              <a:t>Вейнандс</a:t>
            </a:r>
            <a:r>
              <a:rPr lang="ru-RU" dirty="0"/>
              <a:t>, школьный учитель естествознания в Голландии. Последний решил, что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скрам</a:t>
            </a:r>
            <a:r>
              <a:rPr lang="ru-RU" dirty="0"/>
              <a:t> позволит сделать процесс обучения более увлекательным и поможет детям уже со школьной скамьи получить навыки, полезные во взрослой жизни и работе.</a:t>
            </a:r>
          </a:p>
        </p:txBody>
      </p:sp>
    </p:spTree>
    <p:extLst>
      <p:ext uri="{BB962C8B-B14F-4D97-AF65-F5344CB8AC3E}">
        <p14:creationId xmlns:p14="http://schemas.microsoft.com/office/powerpoint/2010/main" val="8348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Как </a:t>
            </a:r>
            <a:r>
              <a:rPr lang="ru-RU" b="1" dirty="0" err="1"/>
              <a:t>Agile</a:t>
            </a:r>
            <a:r>
              <a:rPr lang="ru-RU" b="1" dirty="0"/>
              <a:t>-методология меняет учебный процесс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 fontScale="92500" lnSpcReduction="10000"/>
          </a:bodyPr>
          <a:lstStyle/>
          <a:p>
            <a:pPr marL="36576" indent="0" algn="ctr" fontAlgn="base">
              <a:buNone/>
            </a:pPr>
            <a:r>
              <a:rPr lang="ru-RU" dirty="0"/>
              <a:t>Как же выглядит </a:t>
            </a:r>
            <a:r>
              <a:rPr lang="ru-RU" dirty="0" err="1"/>
              <a:t>Agile</a:t>
            </a:r>
            <a:r>
              <a:rPr lang="ru-RU" dirty="0"/>
              <a:t> и </a:t>
            </a:r>
            <a:r>
              <a:rPr lang="ru-RU" dirty="0" err="1"/>
              <a:t>Scrum</a:t>
            </a:r>
            <a:r>
              <a:rPr lang="ru-RU" dirty="0"/>
              <a:t> в образовании? На уроках в школах или вузовских парах могут применять следующие элементы «гибких» подходов:</a:t>
            </a:r>
          </a:p>
          <a:p>
            <a:pPr fontAlgn="base"/>
            <a:r>
              <a:rPr lang="ru-RU" dirty="0"/>
              <a:t>спринт вместо длинной дистанции;</a:t>
            </a:r>
          </a:p>
          <a:p>
            <a:pPr fontAlgn="base"/>
            <a:r>
              <a:rPr lang="ru-RU" dirty="0"/>
              <a:t>командное взаимодействие;</a:t>
            </a:r>
          </a:p>
          <a:p>
            <a:pPr fontAlgn="base"/>
            <a:r>
              <a:rPr lang="ru-RU" dirty="0"/>
              <a:t>игровой подход вместо скучных лекций;</a:t>
            </a:r>
          </a:p>
          <a:p>
            <a:pPr fontAlgn="base"/>
            <a:r>
              <a:rPr lang="ru-RU" dirty="0"/>
              <a:t>постоянное обсуждение и улучшение результатов;</a:t>
            </a:r>
          </a:p>
          <a:p>
            <a:pPr fontAlgn="base"/>
            <a:r>
              <a:rPr lang="ru-RU" dirty="0"/>
              <a:t>внутренняя оценка вместо внешней;</a:t>
            </a:r>
          </a:p>
          <a:p>
            <a:pPr fontAlgn="base"/>
            <a:r>
              <a:rPr lang="ru-RU" dirty="0"/>
              <a:t>изменение роли преподавателя.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15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Изменение роли преподавателя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ru-RU" dirty="0"/>
              <a:t>	Если в традиционном образовании преподаватель был в центре учебного процесса, то при </a:t>
            </a:r>
            <a:r>
              <a:rPr lang="ru-RU" dirty="0" err="1"/>
              <a:t>Agile</a:t>
            </a:r>
            <a:r>
              <a:rPr lang="ru-RU" dirty="0"/>
              <a:t>-подходе ему отводится роль </a:t>
            </a:r>
            <a:r>
              <a:rPr lang="ru-RU" dirty="0" err="1"/>
              <a:t>scrum</a:t>
            </a:r>
            <a:r>
              <a:rPr lang="ru-RU" dirty="0"/>
              <a:t>-мастера или владельца проекта, который задаёт направление поиска, помогает разобраться со сложными вопросами, если они возникают в процессе, и корректирует действия учащихся.</a:t>
            </a:r>
          </a:p>
        </p:txBody>
      </p:sp>
    </p:spTree>
    <p:extLst>
      <p:ext uri="{BB962C8B-B14F-4D97-AF65-F5344CB8AC3E}">
        <p14:creationId xmlns:p14="http://schemas.microsoft.com/office/powerpoint/2010/main" val="422811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Какие результаты дают «гибкие» методологии в обучении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55000" lnSpcReduction="20000"/>
          </a:bodyPr>
          <a:lstStyle/>
          <a:p>
            <a:pPr marL="36576" indent="0" fontAlgn="base">
              <a:buNone/>
            </a:pPr>
            <a:r>
              <a:rPr lang="ru-RU" dirty="0"/>
              <a:t>	</a:t>
            </a:r>
            <a:r>
              <a:rPr lang="ru-RU" dirty="0" err="1"/>
              <a:t>Эджайл</a:t>
            </a:r>
            <a:r>
              <a:rPr lang="ru-RU" dirty="0"/>
              <a:t>- и </a:t>
            </a:r>
            <a:r>
              <a:rPr lang="ru-RU" dirty="0" err="1"/>
              <a:t>скрам</a:t>
            </a:r>
            <a:r>
              <a:rPr lang="ru-RU" dirty="0"/>
              <a:t>-технологии обретают всё большую популярность в образовании не только потому, что увеличивают </a:t>
            </a:r>
            <a:r>
              <a:rPr lang="ru-RU" dirty="0" err="1"/>
              <a:t>вовлечённость</a:t>
            </a:r>
            <a:r>
              <a:rPr lang="ru-RU" dirty="0"/>
              <a:t> школьников и студентов. Они действительно улучшают успеваемость и развивают личные качества учащихся. Например, «гибкие» методологии позволяют:</a:t>
            </a:r>
          </a:p>
          <a:p>
            <a:pPr marL="36576" indent="0" fontAlgn="base">
              <a:buNone/>
            </a:pPr>
            <a:endParaRPr lang="ru-RU" dirty="0"/>
          </a:p>
          <a:p>
            <a:pPr fontAlgn="base"/>
            <a:r>
              <a:rPr lang="ru-RU" dirty="0"/>
              <a:t>повышать навыки самообразования и саморазвития;</a:t>
            </a:r>
          </a:p>
          <a:p>
            <a:pPr fontAlgn="base"/>
            <a:r>
              <a:rPr lang="ru-RU" dirty="0"/>
              <a:t>улучшать мотивацию к обучению;</a:t>
            </a:r>
          </a:p>
          <a:p>
            <a:pPr fontAlgn="base"/>
            <a:r>
              <a:rPr lang="ru-RU" dirty="0"/>
              <a:t>развивать умение делать осознанный выбор в профессии;</a:t>
            </a:r>
          </a:p>
          <a:p>
            <a:pPr fontAlgn="base"/>
            <a:r>
              <a:rPr lang="ru-RU" dirty="0"/>
              <a:t>разрабатывать траекторию собственного дальнейшего обучения;</a:t>
            </a:r>
          </a:p>
          <a:p>
            <a:pPr fontAlgn="base"/>
            <a:r>
              <a:rPr lang="ru-RU" dirty="0"/>
              <a:t>формировать ответственное отношение к учёбе;</a:t>
            </a:r>
          </a:p>
          <a:p>
            <a:pPr fontAlgn="base"/>
            <a:r>
              <a:rPr lang="ru-RU" dirty="0"/>
              <a:t>развивать навык </a:t>
            </a:r>
            <a:r>
              <a:rPr lang="ru-RU" dirty="0" err="1"/>
              <a:t>саморефлексии</a:t>
            </a:r>
            <a:r>
              <a:rPr lang="ru-RU" dirty="0"/>
              <a:t> и прогнозирования результатов;</a:t>
            </a:r>
          </a:p>
          <a:p>
            <a:pPr fontAlgn="base"/>
            <a:r>
              <a:rPr lang="ru-RU" dirty="0"/>
              <a:t>воспитывать целостное мировоззрение;</a:t>
            </a:r>
          </a:p>
          <a:p>
            <a:pPr fontAlgn="base"/>
            <a:r>
              <a:rPr lang="ru-RU" dirty="0"/>
              <a:t>получить опыт успешного взаимодействия с другими;</a:t>
            </a:r>
          </a:p>
          <a:p>
            <a:pPr fontAlgn="base"/>
            <a:r>
              <a:rPr lang="ru-RU" dirty="0"/>
              <a:t>развивать навыки общения и умение вести переговоры;</a:t>
            </a:r>
          </a:p>
          <a:p>
            <a:pPr fontAlgn="base"/>
            <a:r>
              <a:rPr lang="ru-RU" dirty="0"/>
              <a:t>развивать другие гибкие умения и навыки (</a:t>
            </a:r>
            <a:r>
              <a:rPr lang="ru-RU" dirty="0" err="1"/>
              <a:t>soft</a:t>
            </a:r>
            <a:r>
              <a:rPr lang="ru-RU" dirty="0"/>
              <a:t> </a:t>
            </a:r>
            <a:r>
              <a:rPr lang="ru-RU" dirty="0" err="1"/>
              <a:t>skills</a:t>
            </a:r>
            <a:r>
              <a:rPr lang="ru-RU" dirty="0"/>
              <a:t>), которые в дальнейшем позволят лучше адаптироваться к реалиям современного бизнеса.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140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</TotalTime>
  <Words>609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 2</vt:lpstr>
      <vt:lpstr>Техническая</vt:lpstr>
      <vt:lpstr>методология Scrum </vt:lpstr>
      <vt:lpstr>Что такое Agile и Scrum </vt:lpstr>
      <vt:lpstr>Agile — метод и образ мышления </vt:lpstr>
      <vt:lpstr>Agile — метод и образ мышления </vt:lpstr>
      <vt:lpstr>Фреймворк Scrum </vt:lpstr>
      <vt:lpstr>EduScrum в образовании </vt:lpstr>
      <vt:lpstr>Как Agile-методология меняет учебный процесс </vt:lpstr>
      <vt:lpstr>Изменение роли преподавателя </vt:lpstr>
      <vt:lpstr>Какие результаты дают «гибкие» методологии в обучении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Scrum </dc:title>
  <dc:creator>Пользователь Windows</dc:creator>
  <cp:lastModifiedBy>PC</cp:lastModifiedBy>
  <cp:revision>2</cp:revision>
  <dcterms:created xsi:type="dcterms:W3CDTF">2023-01-10T19:57:44Z</dcterms:created>
  <dcterms:modified xsi:type="dcterms:W3CDTF">2023-01-15T11:51:33Z</dcterms:modified>
</cp:coreProperties>
</file>