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89440FFE-F3CD-419C-A9E1-16B94B217D40}" type="datetimeFigureOut">
              <a:rPr lang="en-US" smtClean="0"/>
              <a:pPr/>
              <a:t>14-Mar-21</a:t>
            </a:fld>
            <a:endParaRPr lang="en-US"/>
          </a:p>
        </p:txBody>
      </p:sp>
      <p:sp>
        <p:nvSpPr>
          <p:cNvPr id="19" name="Нижний колонтитул 18"/>
          <p:cNvSpPr>
            <a:spLocks noGrp="1"/>
          </p:cNvSpPr>
          <p:nvPr>
            <p:ph type="ftr" sz="quarter" idx="11"/>
          </p:nvPr>
        </p:nvSpPr>
        <p:spPr/>
        <p:txBody>
          <a:bodyPr/>
          <a:lstStyle/>
          <a:p>
            <a:endParaRPr lang="en-US"/>
          </a:p>
        </p:txBody>
      </p:sp>
      <p:sp>
        <p:nvSpPr>
          <p:cNvPr id="27" name="Номер слайда 26"/>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89440FFE-F3CD-419C-A9E1-16B94B217D40}" type="datetimeFigureOut">
              <a:rPr lang="en-US" smtClean="0"/>
              <a:pPr/>
              <a:t>14-Mar-21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14-Mar-21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89440FFE-F3CD-419C-A9E1-16B94B217D40}" type="datetimeFigureOut">
              <a:rPr lang="en-US" smtClean="0"/>
              <a:pPr/>
              <a:t>14-Mar-21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89440FFE-F3CD-419C-A9E1-16B94B217D40}" type="datetimeFigureOut">
              <a:rPr lang="en-US" smtClean="0"/>
              <a:pPr/>
              <a:t>14-Mar-21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440FFE-F3CD-419C-A9E1-16B94B217D40}" type="datetimeFigureOut">
              <a:rPr lang="en-US" smtClean="0"/>
              <a:pPr/>
              <a:t>14-Mar-21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14-Mar-21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89440FFE-F3CD-419C-A9E1-16B94B217D40}" type="datetimeFigureOut">
              <a:rPr lang="en-US" smtClean="0"/>
              <a:pPr/>
              <a:t>14-Mar-21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a:xfrm>
            <a:off x="8077200" y="6356350"/>
            <a:ext cx="609600" cy="365125"/>
          </a:xfrm>
        </p:spPr>
        <p:txBody>
          <a:bodyPr/>
          <a:lstStyle/>
          <a:p>
            <a:fld id="{86314EA6-B7FB-43C5-92BB-CC7D55AE0C55}" type="slidenum">
              <a:rPr lang="en-US" smtClean="0"/>
              <a:pPr/>
              <a:t>‹#›</a:t>
            </a:fld>
            <a:endParaRPr lang="en-US"/>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440FFE-F3CD-419C-A9E1-16B94B217D40}" type="datetimeFigureOut">
              <a:rPr lang="en-US" smtClean="0"/>
              <a:pPr/>
              <a:t>14-Mar-21</a:t>
            </a:fld>
            <a:endParaRPr lang="en-US"/>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314EA6-B7FB-43C5-92BB-CC7D55AE0C55}" type="slidenum">
              <a:rPr lang="en-US" smtClean="0"/>
              <a:pPr/>
              <a:t>‹#›</a:t>
            </a:fld>
            <a:endParaRPr lang="en-US"/>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457200"/>
            <a:ext cx="7851648" cy="1828800"/>
          </a:xfrm>
        </p:spPr>
        <p:txBody>
          <a:bodyPr>
            <a:normAutofit/>
          </a:bodyPr>
          <a:lstStyle/>
          <a:p>
            <a:pPr algn="ctr"/>
            <a:r>
              <a:rPr lang="en-US" dirty="0" err="1" smtClean="0"/>
              <a:t>DevOps</a:t>
            </a:r>
            <a:r>
              <a:rPr lang="en-US" dirty="0" smtClean="0"/>
              <a:t> ext program Winter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2020-2021</a:t>
            </a:r>
            <a:endParaRPr lang="en-US" dirty="0"/>
          </a:p>
        </p:txBody>
      </p:sp>
      <p:sp>
        <p:nvSpPr>
          <p:cNvPr id="3" name="Подзаголовок 2"/>
          <p:cNvSpPr>
            <a:spLocks noGrp="1"/>
          </p:cNvSpPr>
          <p:nvPr>
            <p:ph type="subTitle" idx="1"/>
          </p:nvPr>
        </p:nvSpPr>
        <p:spPr>
          <a:xfrm>
            <a:off x="533400" y="3228536"/>
            <a:ext cx="7854696" cy="2638864"/>
          </a:xfrm>
        </p:spPr>
        <p:txBody>
          <a:bodyPr>
            <a:normAutofit/>
          </a:bodyPr>
          <a:lstStyle/>
          <a:p>
            <a:pPr algn="ctr"/>
            <a:r>
              <a:rPr lang="en-US" sz="2800" b="1" spc="100" dirty="0" smtClean="0">
                <a:solidFill>
                  <a:schemeClr val="bg1"/>
                </a:solidFill>
                <a:latin typeface="Times New Roman" pitchFamily="18" charset="0"/>
                <a:cs typeface="Times New Roman" pitchFamily="18" charset="0"/>
              </a:rPr>
              <a:t>Creating basic </a:t>
            </a:r>
            <a:r>
              <a:rPr lang="en-US" sz="2800" b="1" spc="100" dirty="0" err="1" smtClean="0">
                <a:solidFill>
                  <a:schemeClr val="bg1"/>
                </a:solidFill>
                <a:latin typeface="Times New Roman" pitchFamily="18" charset="0"/>
                <a:cs typeface="Times New Roman" pitchFamily="18" charset="0"/>
              </a:rPr>
              <a:t>DevOps</a:t>
            </a:r>
            <a:r>
              <a:rPr lang="en-US" sz="2800" b="1" spc="100" dirty="0" smtClean="0">
                <a:solidFill>
                  <a:schemeClr val="bg1"/>
                </a:solidFill>
                <a:latin typeface="Times New Roman" pitchFamily="18" charset="0"/>
                <a:cs typeface="Times New Roman" pitchFamily="18" charset="0"/>
              </a:rPr>
              <a:t> chain connecting local machine, </a:t>
            </a:r>
            <a:r>
              <a:rPr lang="en-US" sz="2800" b="1" spc="100" dirty="0" err="1" smtClean="0">
                <a:solidFill>
                  <a:schemeClr val="bg1"/>
                </a:solidFill>
                <a:latin typeface="Times New Roman" pitchFamily="18" charset="0"/>
                <a:cs typeface="Times New Roman" pitchFamily="18" charset="0"/>
              </a:rPr>
              <a:t>GitHub</a:t>
            </a:r>
            <a:r>
              <a:rPr lang="en-US" sz="2800" b="1" spc="100" dirty="0" smtClean="0">
                <a:solidFill>
                  <a:schemeClr val="bg1"/>
                </a:solidFill>
                <a:latin typeface="Times New Roman" pitchFamily="18" charset="0"/>
                <a:cs typeface="Times New Roman" pitchFamily="18" charset="0"/>
              </a:rPr>
              <a:t> repository and GCP instance</a:t>
            </a:r>
          </a:p>
          <a:p>
            <a:endParaRPr lang="en-US" sz="2800" b="1" dirty="0" smtClean="0">
              <a:solidFill>
                <a:schemeClr val="bg1"/>
              </a:solidFill>
            </a:endParaRPr>
          </a:p>
          <a:p>
            <a:r>
              <a:rPr lang="en-US" sz="2800" b="1" dirty="0" err="1" smtClean="0">
                <a:solidFill>
                  <a:schemeClr val="bg1"/>
                </a:solidFill>
                <a:latin typeface="Times New Roman" pitchFamily="18" charset="0"/>
                <a:cs typeface="Times New Roman" pitchFamily="18" charset="0"/>
              </a:rPr>
              <a:t>Andrii</a:t>
            </a:r>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Kozak</a:t>
            </a:r>
            <a:endParaRPr lang="ru-RU" sz="2800" b="1" dirty="0" smtClean="0">
              <a:solidFill>
                <a:schemeClr val="bg1"/>
              </a:solidFill>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Jenkins is a free and open source automation server. It helps automate the parts of software development related to building, testing, and deploying, facilitating continuous integration and continuous delivery. It is a server-based system that runs in </a:t>
            </a:r>
            <a:r>
              <a:rPr lang="en-US" sz="2400" dirty="0" err="1" smtClean="0">
                <a:latin typeface="Times New Roman" pitchFamily="18" charset="0"/>
                <a:cs typeface="Times New Roman" pitchFamily="18" charset="0"/>
              </a:rPr>
              <a:t>servlet</a:t>
            </a:r>
            <a:r>
              <a:rPr lang="en-US" sz="2400" dirty="0" smtClean="0">
                <a:latin typeface="Times New Roman" pitchFamily="18" charset="0"/>
                <a:cs typeface="Times New Roman" pitchFamily="18" charset="0"/>
              </a:rPr>
              <a:t> containers such as Apache Tomcat. It supports version control tools, including </a:t>
            </a:r>
            <a:r>
              <a:rPr lang="en-US" sz="2400" dirty="0" err="1" smtClean="0">
                <a:latin typeface="Times New Roman" pitchFamily="18" charset="0"/>
                <a:cs typeface="Times New Roman" pitchFamily="18" charset="0"/>
              </a:rPr>
              <a:t>AccuRev</a:t>
            </a:r>
            <a:r>
              <a:rPr lang="en-US" sz="2400" dirty="0" smtClean="0">
                <a:latin typeface="Times New Roman" pitchFamily="18" charset="0"/>
                <a:cs typeface="Times New Roman" pitchFamily="18" charset="0"/>
              </a:rPr>
              <a:t>, CVS, Subversion,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Mercurial, Perforce, </a:t>
            </a:r>
            <a:r>
              <a:rPr lang="en-US" sz="2400" dirty="0" err="1" smtClean="0">
                <a:latin typeface="Times New Roman" pitchFamily="18" charset="0"/>
                <a:cs typeface="Times New Roman" pitchFamily="18" charset="0"/>
              </a:rPr>
              <a:t>ClearCase</a:t>
            </a:r>
            <a:r>
              <a:rPr lang="en-US" sz="2400" dirty="0" smtClean="0">
                <a:latin typeface="Times New Roman" pitchFamily="18" charset="0"/>
                <a:cs typeface="Times New Roman" pitchFamily="18" charset="0"/>
              </a:rPr>
              <a:t> and RTC, and can execute Apache Ant, Apache Maven and </a:t>
            </a:r>
            <a:r>
              <a:rPr lang="en-US" sz="2400" dirty="0" err="1" smtClean="0">
                <a:latin typeface="Times New Roman" pitchFamily="18" charset="0"/>
                <a:cs typeface="Times New Roman" pitchFamily="18" charset="0"/>
              </a:rPr>
              <a:t>sbt</a:t>
            </a:r>
            <a:r>
              <a:rPr lang="en-US" sz="2400" dirty="0" smtClean="0">
                <a:latin typeface="Times New Roman" pitchFamily="18" charset="0"/>
                <a:cs typeface="Times New Roman" pitchFamily="18" charset="0"/>
              </a:rPr>
              <a:t> based projects as well as arbitrary shell scripts and Windows batch commands. </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node1 (slave)</a:t>
            </a:r>
            <a:endParaRPr lang="en-US" sz="2400" dirty="0">
              <a:latin typeface="Times New Roman" pitchFamily="18" charset="0"/>
              <a:cs typeface="Times New Roman" pitchFamily="18" charset="0"/>
            </a:endParaRPr>
          </a:p>
        </p:txBody>
      </p:sp>
      <p:pic>
        <p:nvPicPr>
          <p:cNvPr id="8" name="Рисунок 7" descr="2.png"/>
          <p:cNvPicPr>
            <a:picLocks noChangeAspect="1"/>
          </p:cNvPicPr>
          <p:nvPr/>
        </p:nvPicPr>
        <p:blipFill>
          <a:blip r:embed="rId3" cstate="print"/>
          <a:stretch>
            <a:fillRect/>
          </a:stretch>
        </p:blipFill>
        <p:spPr>
          <a:xfrm>
            <a:off x="457199" y="2590800"/>
            <a:ext cx="7408139" cy="3276600"/>
          </a:xfrm>
          <a:prstGeom prst="rect">
            <a:avLst/>
          </a:prstGeom>
        </p:spPr>
      </p:pic>
      <p:pic>
        <p:nvPicPr>
          <p:cNvPr id="9" name="Рисунок 8" descr="1.png"/>
          <p:cNvPicPr>
            <a:picLocks noChangeAspect="1"/>
          </p:cNvPicPr>
          <p:nvPr/>
        </p:nvPicPr>
        <p:blipFill>
          <a:blip r:embed="rId4" cstate="print"/>
          <a:stretch>
            <a:fillRect/>
          </a:stretch>
        </p:blipFill>
        <p:spPr>
          <a:xfrm>
            <a:off x="4419600" y="5181600"/>
            <a:ext cx="4459233" cy="8930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7" name="Рисунок 6" descr="add-github-ssh-key.png"/>
          <p:cNvPicPr>
            <a:picLocks noChangeAspect="1"/>
          </p:cNvPicPr>
          <p:nvPr/>
        </p:nvPicPr>
        <p:blipFill>
          <a:blip r:embed="rId3" cstate="print"/>
          <a:stretch>
            <a:fillRect/>
          </a:stretch>
        </p:blipFill>
        <p:spPr>
          <a:xfrm>
            <a:off x="914400" y="2598418"/>
            <a:ext cx="5334000" cy="2694189"/>
          </a:xfrm>
          <a:prstGeom prst="rect">
            <a:avLst/>
          </a:prstGeom>
        </p:spPr>
      </p:pic>
      <p:pic>
        <p:nvPicPr>
          <p:cNvPr id="10" name="Рисунок 9" descr="add-github-webhook-jenkins.png"/>
          <p:cNvPicPr>
            <a:picLocks noChangeAspect="1"/>
          </p:cNvPicPr>
          <p:nvPr/>
        </p:nvPicPr>
        <p:blipFill>
          <a:blip r:embed="rId4" cstate="print"/>
          <a:stretch>
            <a:fillRect/>
          </a:stretch>
        </p:blipFill>
        <p:spPr>
          <a:xfrm>
            <a:off x="3048000" y="4191000"/>
            <a:ext cx="5632704" cy="2346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8" name="Рисунок 7" descr="start-node1.png"/>
          <p:cNvPicPr>
            <a:picLocks noChangeAspect="1"/>
          </p:cNvPicPr>
          <p:nvPr/>
        </p:nvPicPr>
        <p:blipFill>
          <a:blip r:embed="rId3" cstate="print"/>
          <a:stretch>
            <a:fillRect/>
          </a:stretch>
        </p:blipFill>
        <p:spPr>
          <a:xfrm>
            <a:off x="1219200" y="2514600"/>
            <a:ext cx="5967522" cy="1231393"/>
          </a:xfrm>
          <a:prstGeom prst="rect">
            <a:avLst/>
          </a:prstGeom>
        </p:spPr>
      </p:pic>
      <p:pic>
        <p:nvPicPr>
          <p:cNvPr id="9" name="Рисунок 8" descr="start-script-docker.png"/>
          <p:cNvPicPr>
            <a:picLocks noChangeAspect="1"/>
          </p:cNvPicPr>
          <p:nvPr/>
        </p:nvPicPr>
        <p:blipFill>
          <a:blip r:embed="rId4" cstate="print"/>
          <a:stretch>
            <a:fillRect/>
          </a:stretch>
        </p:blipFill>
        <p:spPr>
          <a:xfrm>
            <a:off x="1219200" y="3886200"/>
            <a:ext cx="6406791" cy="23696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sp>
        <p:nvSpPr>
          <p:cNvPr id="3" name="Содержимое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Prometheus is a free software application used for event monitoring and alerting. It records real-time metrics in a time series database (allowing for high dimensionality) built using a HTTP pull model, with flexible queries and real-time alerting. The project is written in Go and licensed under the Apache 2 License, with source code available on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and </a:t>
            </a:r>
            <a:r>
              <a:rPr lang="en-US" sz="2400" dirty="0" smtClean="0">
                <a:latin typeface="Times New Roman" pitchFamily="18" charset="0"/>
                <a:cs typeface="Times New Roman" pitchFamily="18" charset="0"/>
              </a:rPr>
              <a:t>is a graduated project of the Cloud Native Computing Foundation, along with </a:t>
            </a:r>
            <a:r>
              <a:rPr lang="en-US" sz="2400" dirty="0" err="1" smtClean="0">
                <a:latin typeface="Times New Roman" pitchFamily="18" charset="0"/>
                <a:cs typeface="Times New Roman" pitchFamily="18" charset="0"/>
              </a:rPr>
              <a:t>Kubernetes</a:t>
            </a:r>
            <a:r>
              <a:rPr lang="en-US" sz="2400" dirty="0" smtClean="0">
                <a:latin typeface="Times New Roman" pitchFamily="18" charset="0"/>
                <a:cs typeface="Times New Roman" pitchFamily="18" charset="0"/>
              </a:rPr>
              <a:t> and Envoy.</a:t>
            </a:r>
            <a:endParaRPr lang="en-US" sz="2400" dirty="0">
              <a:latin typeface="Times New Roman" pitchFamily="18" charset="0"/>
              <a:cs typeface="Times New Roman" pitchFamily="18" charset="0"/>
            </a:endParaRPr>
          </a:p>
        </p:txBody>
      </p:sp>
      <p:pic>
        <p:nvPicPr>
          <p:cNvPr id="4" name="Рисунок 3" descr="prometheus.png"/>
          <p:cNvPicPr>
            <a:picLocks noChangeAspect="1"/>
          </p:cNvPicPr>
          <p:nvPr/>
        </p:nvPicPr>
        <p:blipFill>
          <a:blip r:embed="rId2" cstate="print"/>
          <a:stretch>
            <a:fillRect/>
          </a:stretch>
        </p:blipFill>
        <p:spPr>
          <a:xfrm>
            <a:off x="6553200" y="304800"/>
            <a:ext cx="1828800" cy="11214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pic>
        <p:nvPicPr>
          <p:cNvPr id="5" name="Содержимое 4" descr="prometheus.png"/>
          <p:cNvPicPr>
            <a:picLocks noGrp="1" noChangeAspect="1"/>
          </p:cNvPicPr>
          <p:nvPr>
            <p:ph idx="1"/>
          </p:nvPr>
        </p:nvPicPr>
        <p:blipFill>
          <a:blip r:embed="rId2" cstate="print"/>
          <a:stretch>
            <a:fillRect/>
          </a:stretch>
        </p:blipFill>
        <p:spPr>
          <a:xfrm>
            <a:off x="330790" y="1676400"/>
            <a:ext cx="8193014" cy="4343400"/>
          </a:xfrm>
        </p:spPr>
      </p:pic>
      <p:pic>
        <p:nvPicPr>
          <p:cNvPr id="4" name="Рисунок 3" descr="prometheus.png"/>
          <p:cNvPicPr>
            <a:picLocks noChangeAspect="1"/>
          </p:cNvPicPr>
          <p:nvPr/>
        </p:nvPicPr>
        <p:blipFill>
          <a:blip r:embed="rId3" cstate="print"/>
          <a:stretch>
            <a:fillRect/>
          </a:stretch>
        </p:blipFill>
        <p:spPr>
          <a:xfrm>
            <a:off x="6553200" y="304800"/>
            <a:ext cx="1828800" cy="11214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sp>
        <p:nvSpPr>
          <p:cNvPr id="3" name="Содержимое 2"/>
          <p:cNvSpPr>
            <a:spLocks noGrp="1"/>
          </p:cNvSpPr>
          <p:nvPr>
            <p:ph idx="1"/>
          </p:nvPr>
        </p:nvSpPr>
        <p:spPr/>
        <p:txBody>
          <a:bodyPr/>
          <a:lstStyle/>
          <a:p>
            <a:pPr algn="just"/>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is a multi-platform open source analytics and interactive visualization web application. It provides charts, graphs, and alerts for the web when connected to supported data sources.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Enterprise version with additional capabilities is also available. It is expandable through a plug-in system. End users can create complex monitoring dashboards using interactive query builders</a:t>
            </a:r>
            <a:r>
              <a:rPr lang="en-US" dirty="0" smtClean="0"/>
              <a:t>.</a:t>
            </a:r>
            <a:endParaRPr lang="en-US"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pic>
        <p:nvPicPr>
          <p:cNvPr id="8" name="Содержимое 7" descr="grafana.png"/>
          <p:cNvPicPr>
            <a:picLocks noGrp="1" noChangeAspect="1"/>
          </p:cNvPicPr>
          <p:nvPr>
            <p:ph idx="1"/>
          </p:nvPr>
        </p:nvPicPr>
        <p:blipFill>
          <a:blip r:embed="rId3" cstate="print"/>
          <a:stretch>
            <a:fillRect/>
          </a:stretch>
        </p:blipFill>
        <p:spPr>
          <a:xfrm>
            <a:off x="304800" y="2133600"/>
            <a:ext cx="8537417" cy="4114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1524000"/>
            <a:ext cx="8229600" cy="533400"/>
          </a:xfrm>
        </p:spPr>
        <p:txBody>
          <a:bodyPr>
            <a:normAutofit fontScale="90000"/>
          </a:bodyPr>
          <a:lstStyle/>
          <a:p>
            <a:pPr algn="ctr"/>
            <a:r>
              <a:rPr lang="en-US" sz="4500" dirty="0" smtClean="0"/>
              <a:t>Prometheus + </a:t>
            </a:r>
            <a:r>
              <a:rPr lang="en-US" sz="4500" dirty="0" err="1" smtClean="0"/>
              <a:t>Grafana</a:t>
            </a:r>
            <a:r>
              <a:rPr lang="en-US" sz="4500" dirty="0" smtClean="0"/>
              <a:t> install</a:t>
            </a:r>
            <a:endParaRPr lang="en-US" sz="4500"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smtClean="0">
                <a:latin typeface="Times New Roman" pitchFamily="18" charset="0"/>
                <a:cs typeface="Times New Roman" pitchFamily="18" charset="0"/>
              </a:rPr>
              <a:t>We will use </a:t>
            </a:r>
            <a:r>
              <a:rPr lang="en-US" sz="2400" dirty="0" err="1" smtClean="0">
                <a:latin typeface="Times New Roman" pitchFamily="18" charset="0"/>
                <a:cs typeface="Times New Roman" pitchFamily="18" charset="0"/>
              </a:rPr>
              <a:t>Einsteinish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-Compose-Prometheus-and-</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which includes Prometheus,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cAdvisor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NodeExporter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err="1" smtClean="0">
                <a:latin typeface="Times New Roman" pitchFamily="18" charset="0"/>
                <a:cs typeface="Times New Roman" pitchFamily="18" charset="0"/>
              </a:rPr>
              <a:t>AlertManager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Clone the repository and run the installation</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git</a:t>
            </a:r>
            <a:r>
              <a:rPr lang="en-US" sz="1800" dirty="0" smtClean="0">
                <a:latin typeface="Times New Roman" pitchFamily="18" charset="0"/>
                <a:cs typeface="Times New Roman" pitchFamily="18" charset="0"/>
              </a:rPr>
              <a:t> clone https://github.com/Einsteinish/Docker-Compose-Prometheus-and-Grafana.git</a:t>
            </a:r>
          </a:p>
          <a:p>
            <a:pPr algn="just">
              <a:buNone/>
            </a:pPr>
            <a:r>
              <a:rPr lang="en-US" sz="1800" dirty="0" err="1" smtClean="0">
                <a:latin typeface="Times New Roman" pitchFamily="18" charset="0"/>
                <a:cs typeface="Times New Roman" pitchFamily="18" charset="0"/>
              </a:rPr>
              <a:t>cd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-Compose-Prometheus-and-</a:t>
            </a:r>
            <a:r>
              <a:rPr lang="en-US" sz="1800" dirty="0" err="1" smtClean="0">
                <a:latin typeface="Times New Roman" pitchFamily="18" charset="0"/>
                <a:cs typeface="Times New Roman" pitchFamily="18" charset="0"/>
              </a:rPr>
              <a:t>Grafana</a:t>
            </a:r>
            <a:endParaRPr lang="en-US" sz="1800" dirty="0" smtClean="0">
              <a:latin typeface="Times New Roman" pitchFamily="18" charset="0"/>
              <a:cs typeface="Times New Roman" pitchFamily="18" charset="0"/>
            </a:endParaRPr>
          </a:p>
          <a:p>
            <a:pPr algn="just">
              <a:buNone/>
            </a:pP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 up -d</a:t>
            </a:r>
            <a:endParaRPr lang="en-US" sz="1800" dirty="0">
              <a:latin typeface="Times New Roman" pitchFamily="18" charset="0"/>
              <a:cs typeface="Times New Roman" pitchFamily="18" charset="0"/>
            </a:endParaRPr>
          </a:p>
        </p:txBody>
      </p:sp>
      <p:pic>
        <p:nvPicPr>
          <p:cNvPr id="4" name="Рисунок 3" descr="grafana.jpg"/>
          <p:cNvPicPr>
            <a:picLocks noChangeAspect="1"/>
          </p:cNvPicPr>
          <p:nvPr/>
        </p:nvPicPr>
        <p:blipFill>
          <a:blip r:embed="rId2" cstate="print"/>
          <a:stretch>
            <a:fillRect/>
          </a:stretch>
        </p:blipFill>
        <p:spPr>
          <a:xfrm>
            <a:off x="7696200" y="304800"/>
            <a:ext cx="1320800" cy="1320800"/>
          </a:xfrm>
          <a:prstGeom prst="rect">
            <a:avLst/>
          </a:prstGeom>
        </p:spPr>
      </p:pic>
      <p:pic>
        <p:nvPicPr>
          <p:cNvPr id="5" name="Рисунок 4" descr="prometheus.png"/>
          <p:cNvPicPr>
            <a:picLocks noChangeAspect="1"/>
          </p:cNvPicPr>
          <p:nvPr/>
        </p:nvPicPr>
        <p:blipFill>
          <a:blip r:embed="rId3" cstate="print"/>
          <a:stretch>
            <a:fillRect/>
          </a:stretch>
        </p:blipFill>
        <p:spPr>
          <a:xfrm>
            <a:off x="152400" y="228600"/>
            <a:ext cx="2186940" cy="1341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819912"/>
          </a:xfrm>
        </p:spPr>
        <p:txBody>
          <a:bodyPr/>
          <a:lstStyle/>
          <a:p>
            <a:pPr algn="ctr"/>
            <a:r>
              <a:rPr lang="en-US" dirty="0" smtClean="0"/>
              <a:t>Final task </a:t>
            </a:r>
            <a:r>
              <a:rPr lang="en-US" sz="4500" dirty="0" smtClean="0"/>
              <a:t>diagram</a:t>
            </a:r>
            <a:endParaRPr lang="en-US" sz="4500" dirty="0"/>
          </a:p>
        </p:txBody>
      </p:sp>
      <p:pic>
        <p:nvPicPr>
          <p:cNvPr id="5" name="Рисунок 4" descr="finaltask1.png"/>
          <p:cNvPicPr>
            <a:picLocks noChangeAspect="1"/>
          </p:cNvPicPr>
          <p:nvPr/>
        </p:nvPicPr>
        <p:blipFill>
          <a:blip r:embed="rId2" cstate="print"/>
          <a:stretch>
            <a:fillRect/>
          </a:stretch>
        </p:blipFill>
        <p:spPr>
          <a:xfrm>
            <a:off x="457200" y="1371600"/>
            <a:ext cx="7638766" cy="518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667512"/>
          </a:xfrm>
        </p:spPr>
        <p:txBody>
          <a:bodyPr>
            <a:normAutofit fontScale="90000"/>
          </a:bodyPr>
          <a:lstStyle/>
          <a:p>
            <a:pPr algn="ctr"/>
            <a:r>
              <a:rPr lang="en-US" dirty="0" smtClean="0"/>
              <a:t>Task descriptions</a:t>
            </a:r>
            <a:endParaRPr lang="en-US" dirty="0"/>
          </a:p>
        </p:txBody>
      </p:sp>
      <p:sp>
        <p:nvSpPr>
          <p:cNvPr id="3" name="Содержимое 2"/>
          <p:cNvSpPr>
            <a:spLocks noGrp="1"/>
          </p:cNvSpPr>
          <p:nvPr>
            <p:ph idx="1"/>
          </p:nvPr>
        </p:nvSpPr>
        <p:spPr>
          <a:xfrm>
            <a:off x="457200" y="1066800"/>
            <a:ext cx="8229600" cy="5257800"/>
          </a:xfrm>
        </p:spPr>
        <p:txBody>
          <a:bodyPr>
            <a:normAutofit lnSpcReduction="10000"/>
          </a:bodyPr>
          <a:lstStyle/>
          <a:p>
            <a:pPr marL="109728" indent="0">
              <a:buNone/>
            </a:pPr>
            <a:r>
              <a:rPr lang="en-US" sz="2800" dirty="0" smtClean="0">
                <a:latin typeface="Times New Roman" pitchFamily="18" charset="0"/>
                <a:cs typeface="Times New Roman" pitchFamily="18" charset="0"/>
              </a:rPr>
              <a:t>Automated and fast deployment site to server after changes.</a:t>
            </a:r>
          </a:p>
          <a:p>
            <a:pPr marL="109728" indent="0">
              <a:buNone/>
            </a:pPr>
            <a:r>
              <a:rPr lang="en-US" sz="2800" b="1" dirty="0" smtClean="0">
                <a:latin typeface="Times New Roman" pitchFamily="18" charset="0"/>
                <a:cs typeface="Times New Roman" pitchFamily="18" charset="0"/>
              </a:rPr>
              <a:t>In project we used:</a:t>
            </a:r>
          </a:p>
          <a:p>
            <a:r>
              <a:rPr lang="en-US" sz="2800" dirty="0" smtClean="0">
                <a:latin typeface="Times New Roman" pitchFamily="18" charset="0"/>
                <a:cs typeface="Times New Roman" pitchFamily="18" charset="0"/>
              </a:rPr>
              <a:t>Google Cloud Platform;</a:t>
            </a:r>
          </a:p>
          <a:p>
            <a:r>
              <a:rPr lang="en-US" sz="2800" dirty="0" err="1" smtClean="0">
                <a:latin typeface="Times New Roman" pitchFamily="18" charset="0"/>
                <a:cs typeface="Times New Roman" pitchFamily="18" charset="0"/>
              </a:rPr>
              <a:t>GitHub</a:t>
            </a:r>
            <a:r>
              <a:rPr lang="en-US" sz="2800" dirty="0" smtClean="0">
                <a:latin typeface="Times New Roman" pitchFamily="18" charset="0"/>
                <a:cs typeface="Times New Roman" pitchFamily="18" charset="0"/>
              </a:rPr>
              <a:t>;</a:t>
            </a:r>
            <a:endParaRPr lang="uk-UA"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Jenkins;</a:t>
            </a:r>
          </a:p>
          <a:p>
            <a:r>
              <a:rPr lang="en-US" sz="2800" dirty="0" err="1" smtClean="0">
                <a:latin typeface="Times New Roman" pitchFamily="18" charset="0"/>
                <a:cs typeface="Times New Roman" pitchFamily="18" charset="0"/>
              </a:rPr>
              <a:t>Terraform</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Bash scripts;</a:t>
            </a:r>
          </a:p>
          <a:p>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-compose;</a:t>
            </a:r>
          </a:p>
          <a:p>
            <a:r>
              <a:rPr lang="en-US" sz="2800" dirty="0" err="1" smtClean="0">
                <a:latin typeface="Times New Roman" pitchFamily="18" charset="0"/>
                <a:cs typeface="Times New Roman" pitchFamily="18" charset="0"/>
              </a:rPr>
              <a:t>Django</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Bonus+: Prometheus, </a:t>
            </a:r>
            <a:r>
              <a:rPr lang="en-US" sz="2800" dirty="0" err="1" smtClean="0">
                <a:latin typeface="Times New Roman" pitchFamily="18" charset="0"/>
                <a:cs typeface="Times New Roman" pitchFamily="18" charset="0"/>
              </a:rPr>
              <a:t>Grafana</a:t>
            </a:r>
            <a:r>
              <a:rPr lang="en-US" sz="2800" dirty="0" smtClean="0">
                <a:latin typeface="Times New Roman" pitchFamily="18" charset="0"/>
                <a:cs typeface="Times New Roman" pitchFamily="18" charset="0"/>
              </a:rPr>
              <a:t>.</a:t>
            </a:r>
            <a:endParaRPr lang="ru-RU" sz="2800"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591312"/>
          </a:xfrm>
        </p:spPr>
        <p:txBody>
          <a:bodyPr>
            <a:normAutofit fontScale="90000"/>
          </a:bodyPr>
          <a:lstStyle/>
          <a:p>
            <a:r>
              <a:rPr lang="en-US" dirty="0" smtClean="0"/>
              <a:t>Google Cloud Platform</a:t>
            </a:r>
            <a:endParaRPr lang="en-US" dirty="0"/>
          </a:p>
        </p:txBody>
      </p:sp>
      <p:pic>
        <p:nvPicPr>
          <p:cNvPr id="11" name="Содержимое 10" descr="Gartner Infrastructure Platform Services.jpg"/>
          <p:cNvPicPr>
            <a:picLocks noGrp="1" noChangeAspect="1"/>
          </p:cNvPicPr>
          <p:nvPr>
            <p:ph idx="1"/>
          </p:nvPr>
        </p:nvPicPr>
        <p:blipFill>
          <a:blip r:embed="rId2" cstate="print"/>
          <a:stretch>
            <a:fillRect/>
          </a:stretch>
        </p:blipFill>
        <p:spPr>
          <a:xfrm>
            <a:off x="4267200" y="1676400"/>
            <a:ext cx="4625340" cy="4786377"/>
          </a:xfrm>
        </p:spPr>
      </p:pic>
      <p:sp>
        <p:nvSpPr>
          <p:cNvPr id="12" name="Прямоугольник 11"/>
          <p:cNvSpPr/>
          <p:nvPr/>
        </p:nvSpPr>
        <p:spPr>
          <a:xfrm>
            <a:off x="228600" y="990600"/>
            <a:ext cx="41910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Google Cloud Platform (GCP), offered by Google (company), is a suite of cloud computing services that runs on the same infrastructure that Google uses internally for its end-user products, such as Google Search, Gmail, file storage, and YouTube. Alongside a set of management tools, it provides a series of modular cloud services including computing, data storage, data analytics and machine learning.</a:t>
            </a:r>
            <a:endParaRPr lang="en-US" sz="2400" dirty="0">
              <a:latin typeface="Times New Roman" pitchFamily="18" charset="0"/>
              <a:cs typeface="Times New Roman" pitchFamily="18" charset="0"/>
            </a:endParaRPr>
          </a:p>
        </p:txBody>
      </p:sp>
      <p:pic>
        <p:nvPicPr>
          <p:cNvPr id="13" name="Рисунок 12" descr="gcp.png"/>
          <p:cNvPicPr>
            <a:picLocks noChangeAspect="1"/>
          </p:cNvPicPr>
          <p:nvPr/>
        </p:nvPicPr>
        <p:blipFill>
          <a:blip r:embed="rId3" cstate="print"/>
          <a:stretch>
            <a:fillRect/>
          </a:stretch>
        </p:blipFill>
        <p:spPr>
          <a:xfrm>
            <a:off x="6400800" y="304800"/>
            <a:ext cx="1980724" cy="1237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152400" y="1447800"/>
            <a:ext cx="3581400" cy="4648200"/>
          </a:xfrm>
        </p:spPr>
        <p:txBody>
          <a:bodyPr>
            <a:normAutofit/>
          </a:bodyPr>
          <a:lstStyle/>
          <a:p>
            <a:pPr algn="just"/>
            <a:r>
              <a:rPr lang="en-US" sz="2400" dirty="0" err="1" smtClean="0">
                <a:latin typeface="Times New Roman" pitchFamily="18" charset="0"/>
                <a:cs typeface="Times New Roman" pitchFamily="18" charset="0"/>
              </a:rPr>
              <a:t>Terraform</a:t>
            </a:r>
            <a:r>
              <a:rPr lang="en-US" sz="2400" dirty="0" smtClean="0">
                <a:latin typeface="Times New Roman" pitchFamily="18" charset="0"/>
                <a:cs typeface="Times New Roman" pitchFamily="18" charset="0"/>
              </a:rPr>
              <a:t> is an open-source infrastructure as code software tool created by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Users define and provision data center infrastructure using a declarative configuration language known as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Configuration Language (HCL), or optionally JSON.</a:t>
            </a:r>
          </a:p>
          <a:p>
            <a:pPr algn="just"/>
            <a:endParaRPr lang="en-US" sz="2400" dirty="0">
              <a:latin typeface="Times New Roman" pitchFamily="18" charset="0"/>
              <a:cs typeface="Times New Roman" pitchFamily="18" charset="0"/>
            </a:endParaRPr>
          </a:p>
        </p:txBody>
      </p:sp>
      <p:pic>
        <p:nvPicPr>
          <p:cNvPr id="5" name="Рисунок 4" descr="tree.png"/>
          <p:cNvPicPr>
            <a:picLocks noChangeAspect="1"/>
          </p:cNvPicPr>
          <p:nvPr/>
        </p:nvPicPr>
        <p:blipFill>
          <a:blip r:embed="rId2" cstate="print"/>
          <a:stretch>
            <a:fillRect/>
          </a:stretch>
        </p:blipFill>
        <p:spPr>
          <a:xfrm>
            <a:off x="3733800" y="1752600"/>
            <a:ext cx="5250552" cy="3592070"/>
          </a:xfrm>
          <a:prstGeom prst="rect">
            <a:avLst/>
          </a:prstGeom>
        </p:spPr>
      </p:pic>
      <p:pic>
        <p:nvPicPr>
          <p:cNvPr id="6" name="Рисунок 5" descr="terraform-gcp.png"/>
          <p:cNvPicPr>
            <a:picLocks noChangeAspect="1"/>
          </p:cNvPicPr>
          <p:nvPr/>
        </p:nvPicPr>
        <p:blipFill>
          <a:blip r:embed="rId3" cstate="print"/>
          <a:stretch>
            <a:fillRect/>
          </a:stretch>
        </p:blipFill>
        <p:spPr>
          <a:xfrm>
            <a:off x="6781800" y="533400"/>
            <a:ext cx="1840230" cy="9086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457200" y="1143000"/>
            <a:ext cx="8229600" cy="4389120"/>
          </a:xfrm>
        </p:spPr>
        <p:txBody>
          <a:bodyPr/>
          <a:lstStyle/>
          <a:p>
            <a:pPr algn="just"/>
            <a:r>
              <a:rPr lang="en-US" sz="2400" dirty="0" smtClean="0">
                <a:latin typeface="Times New Roman" pitchFamily="18" charset="0"/>
                <a:cs typeface="Times New Roman" pitchFamily="18" charset="0"/>
              </a:rPr>
              <a:t>main.tf – create</a:t>
            </a:r>
            <a:r>
              <a:rPr lang="uk-UA"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VPC, </a:t>
            </a:r>
            <a:r>
              <a:rPr lang="en-US" sz="2400" dirty="0" err="1" smtClean="0">
                <a:latin typeface="Times New Roman" pitchFamily="18" charset="0"/>
                <a:cs typeface="Times New Roman" pitchFamily="18" charset="0"/>
              </a:rPr>
              <a:t>Subnetwork</a:t>
            </a:r>
            <a:r>
              <a:rPr lang="en-US" sz="2400" dirty="0" smtClean="0">
                <a:latin typeface="Times New Roman" pitchFamily="18" charset="0"/>
                <a:cs typeface="Times New Roman" pitchFamily="18" charset="0"/>
              </a:rPr>
              <a:t>, VPC firewall </a:t>
            </a:r>
            <a:r>
              <a:rPr lang="en-US" sz="2400" dirty="0" smtClean="0">
                <a:latin typeface="Times New Roman" pitchFamily="18" charset="0"/>
                <a:cs typeface="Times New Roman" pitchFamily="18" charset="0"/>
              </a:rPr>
              <a:t>configuration.</a:t>
            </a:r>
          </a:p>
          <a:p>
            <a:pPr algn="just"/>
            <a:r>
              <a:rPr lang="en-US" sz="2400" dirty="0" smtClean="0">
                <a:latin typeface="Times New Roman" pitchFamily="18" charset="0"/>
                <a:cs typeface="Times New Roman" pitchFamily="18" charset="0"/>
              </a:rPr>
              <a:t>docker.tf – create instance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 docker.sh – install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jenkins.tf </a:t>
            </a:r>
            <a:r>
              <a:rPr lang="en-US" sz="2400" dirty="0" smtClean="0">
                <a:latin typeface="Times New Roman" pitchFamily="18" charset="0"/>
                <a:cs typeface="Times New Roman" pitchFamily="18" charset="0"/>
              </a:rPr>
              <a:t>– create instance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jenkins.sh –install  Java,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Jenkins-node1.tf </a:t>
            </a:r>
            <a:r>
              <a:rPr lang="en-US" sz="2400" dirty="0" smtClean="0">
                <a:latin typeface="Times New Roman" pitchFamily="18" charset="0"/>
                <a:cs typeface="Times New Roman" pitchFamily="18" charset="0"/>
              </a:rPr>
              <a:t>– create instance </a:t>
            </a:r>
            <a:r>
              <a:rPr lang="en-US" sz="2400" dirty="0" smtClean="0">
                <a:latin typeface="Times New Roman" pitchFamily="18" charset="0"/>
                <a:cs typeface="Times New Roman" pitchFamily="18" charset="0"/>
              </a:rPr>
              <a:t>jenkins-node1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jenkins-node1.sh – install  Java).</a:t>
            </a:r>
          </a:p>
          <a:p>
            <a:pPr algn="just"/>
            <a:r>
              <a:rPr lang="en-US" sz="2400" dirty="0" smtClean="0">
                <a:latin typeface="Times New Roman" pitchFamily="18" charset="0"/>
                <a:cs typeface="Times New Roman" pitchFamily="18" charset="0"/>
              </a:rPr>
              <a:t>All instances have static IP.</a:t>
            </a:r>
            <a:endParaRPr lang="en-US" sz="2400" dirty="0" smtClean="0">
              <a:latin typeface="Times New Roman" pitchFamily="18" charset="0"/>
              <a:cs typeface="Times New Roman" pitchFamily="18" charset="0"/>
            </a:endParaRPr>
          </a:p>
          <a:p>
            <a:endParaRPr lang="en-US" dirty="0" smtClean="0"/>
          </a:p>
          <a:p>
            <a:endParaRPr lang="en-US" dirty="0"/>
          </a:p>
        </p:txBody>
      </p:sp>
      <p:pic>
        <p:nvPicPr>
          <p:cNvPr id="7" name="Рисунок 6" descr="gcp1.png"/>
          <p:cNvPicPr>
            <a:picLocks noChangeAspect="1"/>
          </p:cNvPicPr>
          <p:nvPr/>
        </p:nvPicPr>
        <p:blipFill>
          <a:blip r:embed="rId2" cstate="print"/>
          <a:stretch>
            <a:fillRect/>
          </a:stretch>
        </p:blipFill>
        <p:spPr>
          <a:xfrm>
            <a:off x="609600" y="4572000"/>
            <a:ext cx="8333992" cy="1600200"/>
          </a:xfrm>
          <a:prstGeom prst="rect">
            <a:avLst/>
          </a:prstGeom>
        </p:spPr>
      </p:pic>
      <p:pic>
        <p:nvPicPr>
          <p:cNvPr id="8" name="Рисунок 7" descr="terraform-gcp.png"/>
          <p:cNvPicPr>
            <a:picLocks noChangeAspect="1"/>
          </p:cNvPicPr>
          <p:nvPr/>
        </p:nvPicPr>
        <p:blipFill>
          <a:blip r:embed="rId3" cstate="print"/>
          <a:stretch>
            <a:fillRect/>
          </a:stretch>
        </p:blipFill>
        <p:spPr>
          <a:xfrm>
            <a:off x="6781800" y="228600"/>
            <a:ext cx="1840230" cy="9086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Inc. is a provider of Internet hosting for software development and version control using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It offers the distributed version control and source code management (SCM) functionality of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sz="2400" dirty="0">
              <a:latin typeface="Times New Roman" pitchFamily="18" charset="0"/>
              <a:cs typeface="Times New Roman" pitchFamily="18" charset="0"/>
            </a:endParaRPr>
          </a:p>
        </p:txBody>
      </p:sp>
      <p:pic>
        <p:nvPicPr>
          <p:cNvPr id="4" name="Рисунок 3" descr="github.jpeg"/>
          <p:cNvPicPr>
            <a:picLocks noChangeAspect="1"/>
          </p:cNvPicPr>
          <p:nvPr/>
        </p:nvPicPr>
        <p:blipFill>
          <a:blip r:embed="rId2" cstate="print"/>
          <a:stretch>
            <a:fillRect/>
          </a:stretch>
        </p:blipFill>
        <p:spPr>
          <a:xfrm>
            <a:off x="6324600" y="152400"/>
            <a:ext cx="1703413"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create the following repositories:</a:t>
            </a:r>
            <a:endParaRPr lang="en-US" sz="2400" dirty="0" smtClean="0">
              <a:latin typeface="Times New Roman" pitchFamily="18" charset="0"/>
              <a:cs typeface="Times New Roman" pitchFamily="18" charset="0"/>
            </a:endParaRPr>
          </a:p>
          <a:p>
            <a:endParaRPr lang="en-US" dirty="0"/>
          </a:p>
        </p:txBody>
      </p:sp>
      <p:pic>
        <p:nvPicPr>
          <p:cNvPr id="6" name="Рисунок 5" descr="myProject.png"/>
          <p:cNvPicPr>
            <a:picLocks noChangeAspect="1"/>
          </p:cNvPicPr>
          <p:nvPr/>
        </p:nvPicPr>
        <p:blipFill>
          <a:blip r:embed="rId2" cstate="print"/>
          <a:stretch>
            <a:fillRect/>
          </a:stretch>
        </p:blipFill>
        <p:spPr>
          <a:xfrm>
            <a:off x="609600" y="1629873"/>
            <a:ext cx="5486400" cy="2491100"/>
          </a:xfrm>
          <a:prstGeom prst="rect">
            <a:avLst/>
          </a:prstGeom>
        </p:spPr>
      </p:pic>
      <p:pic>
        <p:nvPicPr>
          <p:cNvPr id="7" name="Рисунок 6" descr="mywebsite.png"/>
          <p:cNvPicPr>
            <a:picLocks noChangeAspect="1"/>
          </p:cNvPicPr>
          <p:nvPr/>
        </p:nvPicPr>
        <p:blipFill>
          <a:blip r:embed="rId3" cstate="print"/>
          <a:stretch>
            <a:fillRect/>
          </a:stretch>
        </p:blipFill>
        <p:spPr>
          <a:xfrm>
            <a:off x="685800" y="4114800"/>
            <a:ext cx="5328537" cy="2209800"/>
          </a:xfrm>
          <a:prstGeom prst="rect">
            <a:avLst/>
          </a:prstGeom>
        </p:spPr>
      </p:pic>
      <p:pic>
        <p:nvPicPr>
          <p:cNvPr id="8" name="Рисунок 7"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pPr>
              <a:buNone/>
            </a:pPr>
            <a:r>
              <a:rPr lang="en-US" sz="2400" dirty="0" smtClean="0">
                <a:latin typeface="Times New Roman" pitchFamily="18" charset="0"/>
                <a:cs typeface="Times New Roman" pitchFamily="18" charset="0"/>
              </a:rPr>
              <a:t>We add the </a:t>
            </a:r>
            <a:r>
              <a:rPr lang="en-US" sz="2400" dirty="0" err="1" smtClean="0">
                <a:latin typeface="Times New Roman" pitchFamily="18" charset="0"/>
                <a:cs typeface="Times New Roman" pitchFamily="18" charset="0"/>
              </a:rPr>
              <a:t>ssh</a:t>
            </a:r>
            <a:r>
              <a:rPr lang="en-US" sz="2400" dirty="0" smtClean="0">
                <a:latin typeface="Times New Roman" pitchFamily="18" charset="0"/>
                <a:cs typeface="Times New Roman" pitchFamily="18" charset="0"/>
              </a:rPr>
              <a:t> keys to the repository</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a:buNone/>
            </a:pPr>
            <a:endParaRPr lang="en-US" dirty="0"/>
          </a:p>
        </p:txBody>
      </p:sp>
      <p:pic>
        <p:nvPicPr>
          <p:cNvPr id="8" name="Рисунок 7" descr="ssh-keys.png"/>
          <p:cNvPicPr>
            <a:picLocks noChangeAspect="1"/>
          </p:cNvPicPr>
          <p:nvPr/>
        </p:nvPicPr>
        <p:blipFill>
          <a:blip r:embed="rId2" cstate="print"/>
          <a:stretch>
            <a:fillRect/>
          </a:stretch>
        </p:blipFill>
        <p:spPr>
          <a:xfrm>
            <a:off x="685800" y="1676400"/>
            <a:ext cx="4724400" cy="1990032"/>
          </a:xfrm>
          <a:prstGeom prst="rect">
            <a:avLst/>
          </a:prstGeom>
        </p:spPr>
      </p:pic>
      <p:sp>
        <p:nvSpPr>
          <p:cNvPr id="9" name="Прямоугольник 8"/>
          <p:cNvSpPr/>
          <p:nvPr/>
        </p:nvSpPr>
        <p:spPr>
          <a:xfrm>
            <a:off x="609600" y="3733800"/>
            <a:ext cx="5007005" cy="461665"/>
          </a:xfrm>
          <a:prstGeom prst="rect">
            <a:avLst/>
          </a:prstGeom>
        </p:spPr>
        <p:txBody>
          <a:bodyPr wrap="square">
            <a:spAutoFit/>
          </a:bodyPr>
          <a:lstStyle/>
          <a:p>
            <a:r>
              <a:rPr lang="en-US" sz="2400" dirty="0" smtClean="0">
                <a:latin typeface="Times New Roman" pitchFamily="18" charset="0"/>
                <a:cs typeface="Times New Roman" pitchFamily="18" charset="0"/>
              </a:rPr>
              <a:t>We add </a:t>
            </a:r>
            <a:r>
              <a:rPr lang="en-US" sz="2400" dirty="0" err="1" smtClean="0">
                <a:latin typeface="Times New Roman" pitchFamily="18" charset="0"/>
                <a:cs typeface="Times New Roman" pitchFamily="18" charset="0"/>
              </a:rPr>
              <a:t>webhook</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the repository</a:t>
            </a:r>
            <a:endParaRPr lang="en-US" sz="2400" dirty="0">
              <a:latin typeface="Times New Roman" pitchFamily="18" charset="0"/>
              <a:cs typeface="Times New Roman" pitchFamily="18" charset="0"/>
            </a:endParaRPr>
          </a:p>
        </p:txBody>
      </p:sp>
      <p:pic>
        <p:nvPicPr>
          <p:cNvPr id="10" name="Рисунок 9" descr="webhook.png"/>
          <p:cNvPicPr>
            <a:picLocks noChangeAspect="1"/>
          </p:cNvPicPr>
          <p:nvPr/>
        </p:nvPicPr>
        <p:blipFill>
          <a:blip r:embed="rId3" cstate="print"/>
          <a:stretch>
            <a:fillRect/>
          </a:stretch>
        </p:blipFill>
        <p:spPr>
          <a:xfrm>
            <a:off x="685800" y="4267200"/>
            <a:ext cx="5580518" cy="1752600"/>
          </a:xfrm>
          <a:prstGeom prst="rect">
            <a:avLst/>
          </a:prstGeom>
        </p:spPr>
      </p:pic>
      <p:pic>
        <p:nvPicPr>
          <p:cNvPr id="11" name="Рисунок 10"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2963</TotalTime>
  <Words>647</Words>
  <Application>Microsoft Office PowerPoint</Application>
  <PresentationFormat>Экран (4:3)</PresentationFormat>
  <Paragraphs>55</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Поток</vt:lpstr>
      <vt:lpstr>DevOps ext program Winter 2020-2021</vt:lpstr>
      <vt:lpstr>Final task diagram</vt:lpstr>
      <vt:lpstr>Task descriptions</vt:lpstr>
      <vt:lpstr>Google Cloud Platform</vt:lpstr>
      <vt:lpstr>Terraform</vt:lpstr>
      <vt:lpstr>Terraform</vt:lpstr>
      <vt:lpstr>GitHub</vt:lpstr>
      <vt:lpstr>GitHub</vt:lpstr>
      <vt:lpstr>GitHub</vt:lpstr>
      <vt:lpstr>Jenkins</vt:lpstr>
      <vt:lpstr>Jenkins</vt:lpstr>
      <vt:lpstr>Jenkins</vt:lpstr>
      <vt:lpstr>Jenkins</vt:lpstr>
      <vt:lpstr>Prometheus</vt:lpstr>
      <vt:lpstr>Prometheus</vt:lpstr>
      <vt:lpstr>Grafana</vt:lpstr>
      <vt:lpstr>Grafana</vt:lpstr>
      <vt:lpstr>Prometheus + Grafana install</vt:lpstr>
      <vt:lpstr>Слайд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ext program Winter 2020-2021</dc:title>
  <dc:creator>Asgard</dc:creator>
  <cp:lastModifiedBy>Asgard</cp:lastModifiedBy>
  <cp:revision>41</cp:revision>
  <dcterms:created xsi:type="dcterms:W3CDTF">2021-03-12T11:11:39Z</dcterms:created>
  <dcterms:modified xsi:type="dcterms:W3CDTF">2021-03-14T13:45:20Z</dcterms:modified>
</cp:coreProperties>
</file>