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89440FFE-F3CD-419C-A9E1-16B94B217D40}" type="datetimeFigureOut">
              <a:rPr lang="en-US" smtClean="0"/>
              <a:pPr/>
              <a:t>15-Mar-21</a:t>
            </a:fld>
            <a:endParaRPr lang="en-US"/>
          </a:p>
        </p:txBody>
      </p:sp>
      <p:sp>
        <p:nvSpPr>
          <p:cNvPr id="19" name="Нижний колонтитул 18"/>
          <p:cNvSpPr>
            <a:spLocks noGrp="1"/>
          </p:cNvSpPr>
          <p:nvPr>
            <p:ph type="ftr" sz="quarter" idx="11"/>
          </p:nvPr>
        </p:nvSpPr>
        <p:spPr/>
        <p:txBody>
          <a:bodyPr/>
          <a:lstStyle/>
          <a:p>
            <a:endParaRPr lang="en-US"/>
          </a:p>
        </p:txBody>
      </p:sp>
      <p:sp>
        <p:nvSpPr>
          <p:cNvPr id="27" name="Номер слайда 26"/>
          <p:cNvSpPr>
            <a:spLocks noGrp="1"/>
          </p:cNvSpPr>
          <p:nvPr>
            <p:ph type="sldNum" sz="quarter" idx="12"/>
          </p:nvPr>
        </p:nvSpPr>
        <p:spPr/>
        <p:txBody>
          <a:bodyPr/>
          <a:lstStyle/>
          <a:p>
            <a:fld id="{86314EA6-B7FB-43C5-92BB-CC7D55AE0C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15-Mar-21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15-Mar-21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15-Mar-21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89440FFE-F3CD-419C-A9E1-16B94B217D40}" type="datetimeFigureOut">
              <a:rPr lang="en-US" smtClean="0"/>
              <a:pPr/>
              <a:t>15-Mar-21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9440FFE-F3CD-419C-A9E1-16B94B217D40}" type="datetimeFigureOut">
              <a:rPr lang="en-US" smtClean="0"/>
              <a:pPr/>
              <a:t>15-Mar-21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89440FFE-F3CD-419C-A9E1-16B94B217D40}" type="datetimeFigureOut">
              <a:rPr lang="en-US" smtClean="0"/>
              <a:pPr/>
              <a:t>15-Mar-21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89440FFE-F3CD-419C-A9E1-16B94B217D40}" type="datetimeFigureOut">
              <a:rPr lang="en-US" smtClean="0"/>
              <a:pPr/>
              <a:t>15-Mar-21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9440FFE-F3CD-419C-A9E1-16B94B217D40}" type="datetimeFigureOut">
              <a:rPr lang="en-US" smtClean="0"/>
              <a:pPr/>
              <a:t>15-Mar-21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9440FFE-F3CD-419C-A9E1-16B94B217D40}" type="datetimeFigureOut">
              <a:rPr lang="en-US" smtClean="0"/>
              <a:pPr/>
              <a:t>15-Mar-21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89440FFE-F3CD-419C-A9E1-16B94B217D40}" type="datetimeFigureOut">
              <a:rPr lang="en-US" smtClean="0"/>
              <a:pPr/>
              <a:t>15-Mar-21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a:xfrm>
            <a:off x="8077200" y="6356350"/>
            <a:ext cx="609600" cy="365125"/>
          </a:xfrm>
        </p:spPr>
        <p:txBody>
          <a:bodyPr/>
          <a:lstStyle/>
          <a:p>
            <a:fld id="{86314EA6-B7FB-43C5-92BB-CC7D55AE0C55}" type="slidenum">
              <a:rPr lang="en-US" smtClean="0"/>
              <a:pPr/>
              <a:t>‹#›</a:t>
            </a:fld>
            <a:endParaRPr lang="en-US"/>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440FFE-F3CD-419C-A9E1-16B94B217D40}" type="datetimeFigureOut">
              <a:rPr lang="en-US" smtClean="0"/>
              <a:pPr/>
              <a:t>15-Mar-21</a:t>
            </a:fld>
            <a:endParaRPr lang="en-US"/>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314EA6-B7FB-43C5-92BB-CC7D55AE0C55}" type="slidenum">
              <a:rPr lang="en-US" smtClean="0"/>
              <a:pPr/>
              <a:t>‹#›</a:t>
            </a:fld>
            <a:endParaRPr lang="en-US"/>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457200"/>
            <a:ext cx="7851648" cy="1828800"/>
          </a:xfrm>
        </p:spPr>
        <p:txBody>
          <a:bodyPr>
            <a:normAutofit/>
          </a:bodyPr>
          <a:lstStyle/>
          <a:p>
            <a:pPr algn="ctr"/>
            <a:r>
              <a:rPr lang="en-US" dirty="0" err="1" smtClean="0"/>
              <a:t>DevOps</a:t>
            </a:r>
            <a:r>
              <a:rPr lang="en-US" dirty="0" smtClean="0"/>
              <a:t> ext program Winter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2020-2021</a:t>
            </a:r>
            <a:endParaRPr lang="en-US" dirty="0"/>
          </a:p>
        </p:txBody>
      </p:sp>
      <p:sp>
        <p:nvSpPr>
          <p:cNvPr id="3" name="Подзаголовок 2"/>
          <p:cNvSpPr>
            <a:spLocks noGrp="1"/>
          </p:cNvSpPr>
          <p:nvPr>
            <p:ph type="subTitle" idx="1"/>
          </p:nvPr>
        </p:nvSpPr>
        <p:spPr>
          <a:xfrm>
            <a:off x="533400" y="3228536"/>
            <a:ext cx="7854696" cy="2638864"/>
          </a:xfrm>
        </p:spPr>
        <p:txBody>
          <a:bodyPr>
            <a:normAutofit/>
          </a:bodyPr>
          <a:lstStyle/>
          <a:p>
            <a:pPr algn="ct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Creating basic </a:t>
            </a:r>
            <a:r>
              <a:rPr lang="en-US" sz="3200" b="1" spc="100"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DevOps</a:t>
            </a: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 chain connecting local machine, </a:t>
            </a:r>
            <a:r>
              <a:rPr lang="en-US" sz="3200" b="1" spc="100"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GitHub</a:t>
            </a: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 repository, Jenkins and GCP instance.</a:t>
            </a:r>
          </a:p>
          <a:p>
            <a:endParaRPr lang="en-US" sz="2800" b="1" dirty="0" smtClean="0">
              <a:solidFill>
                <a:schemeClr val="bg1"/>
              </a:solidFill>
            </a:endParaRPr>
          </a:p>
          <a:p>
            <a:r>
              <a:rPr lang="en-US" sz="2800" b="1"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Andrii</a:t>
            </a:r>
            <a:r>
              <a:rPr lang="en-US" sz="2800" b="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Kozak</a:t>
            </a:r>
            <a:endParaRPr lang="ru-RU" sz="2800" b="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Jenkins is a free and open source automation server. It helps automate the parts of software development related to building, testing, and deploying, facilitating continuous integration and continuous delivery. It is a server-based system that runs in </a:t>
            </a:r>
            <a:r>
              <a:rPr lang="en-US" sz="2400" dirty="0" err="1" smtClean="0">
                <a:latin typeface="Times New Roman" pitchFamily="18" charset="0"/>
                <a:cs typeface="Times New Roman" pitchFamily="18" charset="0"/>
              </a:rPr>
              <a:t>servlet</a:t>
            </a:r>
            <a:r>
              <a:rPr lang="en-US" sz="2400" dirty="0" smtClean="0">
                <a:latin typeface="Times New Roman" pitchFamily="18" charset="0"/>
                <a:cs typeface="Times New Roman" pitchFamily="18" charset="0"/>
              </a:rPr>
              <a:t> containers such as Apache Tomcat. It supports version control tools, including </a:t>
            </a:r>
            <a:r>
              <a:rPr lang="en-US" sz="2400" dirty="0" err="1" smtClean="0">
                <a:latin typeface="Times New Roman" pitchFamily="18" charset="0"/>
                <a:cs typeface="Times New Roman" pitchFamily="18" charset="0"/>
              </a:rPr>
              <a:t>AccuRev</a:t>
            </a:r>
            <a:r>
              <a:rPr lang="en-US" sz="2400" dirty="0" smtClean="0">
                <a:latin typeface="Times New Roman" pitchFamily="18" charset="0"/>
                <a:cs typeface="Times New Roman" pitchFamily="18" charset="0"/>
              </a:rPr>
              <a:t>, CVS, Subversion,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Mercurial, Perforce, </a:t>
            </a:r>
            <a:r>
              <a:rPr lang="en-US" sz="2400" dirty="0" err="1" smtClean="0">
                <a:latin typeface="Times New Roman" pitchFamily="18" charset="0"/>
                <a:cs typeface="Times New Roman" pitchFamily="18" charset="0"/>
              </a:rPr>
              <a:t>ClearCase</a:t>
            </a:r>
            <a:r>
              <a:rPr lang="en-US" sz="2400" dirty="0" smtClean="0">
                <a:latin typeface="Times New Roman" pitchFamily="18" charset="0"/>
                <a:cs typeface="Times New Roman" pitchFamily="18" charset="0"/>
              </a:rPr>
              <a:t> and RTC, and can execute Apache Ant, Apache Maven and </a:t>
            </a:r>
            <a:r>
              <a:rPr lang="en-US" sz="2400" dirty="0" err="1" smtClean="0">
                <a:latin typeface="Times New Roman" pitchFamily="18" charset="0"/>
                <a:cs typeface="Times New Roman" pitchFamily="18" charset="0"/>
              </a:rPr>
              <a:t>sbt</a:t>
            </a:r>
            <a:r>
              <a:rPr lang="en-US" sz="2400" dirty="0" smtClean="0">
                <a:latin typeface="Times New Roman" pitchFamily="18" charset="0"/>
                <a:cs typeface="Times New Roman" pitchFamily="18" charset="0"/>
              </a:rPr>
              <a:t> based projects as well as arbitrary shell scripts and Windows batch commands. </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node1 (slave)</a:t>
            </a:r>
            <a:endParaRPr lang="en-US" sz="2400" dirty="0">
              <a:latin typeface="Times New Roman" pitchFamily="18" charset="0"/>
              <a:cs typeface="Times New Roman" pitchFamily="18" charset="0"/>
            </a:endParaRPr>
          </a:p>
        </p:txBody>
      </p:sp>
      <p:pic>
        <p:nvPicPr>
          <p:cNvPr id="8" name="Рисунок 7" descr="2.png"/>
          <p:cNvPicPr>
            <a:picLocks noChangeAspect="1"/>
          </p:cNvPicPr>
          <p:nvPr/>
        </p:nvPicPr>
        <p:blipFill>
          <a:blip r:embed="rId3" cstate="print"/>
          <a:stretch>
            <a:fillRect/>
          </a:stretch>
        </p:blipFill>
        <p:spPr>
          <a:xfrm>
            <a:off x="457199" y="2590800"/>
            <a:ext cx="7408139" cy="3276600"/>
          </a:xfrm>
          <a:prstGeom prst="rect">
            <a:avLst/>
          </a:prstGeom>
        </p:spPr>
      </p:pic>
      <p:pic>
        <p:nvPicPr>
          <p:cNvPr id="9" name="Рисунок 8" descr="1.png"/>
          <p:cNvPicPr>
            <a:picLocks noChangeAspect="1"/>
          </p:cNvPicPr>
          <p:nvPr/>
        </p:nvPicPr>
        <p:blipFill>
          <a:blip r:embed="rId4" cstate="print"/>
          <a:stretch>
            <a:fillRect/>
          </a:stretch>
        </p:blipFill>
        <p:spPr>
          <a:xfrm>
            <a:off x="4419600" y="5181600"/>
            <a:ext cx="4459233" cy="8930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our job: </a:t>
            </a:r>
            <a:r>
              <a:rPr lang="en-US" sz="2400" dirty="0" err="1" smtClean="0">
                <a:latin typeface="Times New Roman" pitchFamily="18" charset="0"/>
                <a:cs typeface="Times New Roman" pitchFamily="18" charset="0"/>
              </a:rPr>
              <a:t>finaltask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7" name="Рисунок 6" descr="add-github-ssh-key.png"/>
          <p:cNvPicPr>
            <a:picLocks noChangeAspect="1"/>
          </p:cNvPicPr>
          <p:nvPr/>
        </p:nvPicPr>
        <p:blipFill>
          <a:blip r:embed="rId3" cstate="print"/>
          <a:stretch>
            <a:fillRect/>
          </a:stretch>
        </p:blipFill>
        <p:spPr>
          <a:xfrm>
            <a:off x="914400" y="2598418"/>
            <a:ext cx="5334000" cy="2694189"/>
          </a:xfrm>
          <a:prstGeom prst="rect">
            <a:avLst/>
          </a:prstGeom>
        </p:spPr>
      </p:pic>
      <p:pic>
        <p:nvPicPr>
          <p:cNvPr id="10" name="Рисунок 9" descr="add-github-webhook-jenkins.png"/>
          <p:cNvPicPr>
            <a:picLocks noChangeAspect="1"/>
          </p:cNvPicPr>
          <p:nvPr/>
        </p:nvPicPr>
        <p:blipFill>
          <a:blip r:embed="rId4" cstate="print"/>
          <a:stretch>
            <a:fillRect/>
          </a:stretch>
        </p:blipFill>
        <p:spPr>
          <a:xfrm>
            <a:off x="3048000" y="4191000"/>
            <a:ext cx="5632704" cy="23469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16002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our job: </a:t>
            </a:r>
            <a:r>
              <a:rPr lang="en-US" sz="2400" dirty="0" err="1" smtClean="0">
                <a:latin typeface="Times New Roman" pitchFamily="18" charset="0"/>
                <a:cs typeface="Times New Roman" pitchFamily="18" charset="0"/>
              </a:rPr>
              <a:t>finaltask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8" name="Рисунок 7" descr="start-node1.png"/>
          <p:cNvPicPr>
            <a:picLocks noChangeAspect="1"/>
          </p:cNvPicPr>
          <p:nvPr/>
        </p:nvPicPr>
        <p:blipFill>
          <a:blip r:embed="rId3" cstate="print"/>
          <a:stretch>
            <a:fillRect/>
          </a:stretch>
        </p:blipFill>
        <p:spPr>
          <a:xfrm>
            <a:off x="1219200" y="2057400"/>
            <a:ext cx="5967522" cy="1231393"/>
          </a:xfrm>
          <a:prstGeom prst="rect">
            <a:avLst/>
          </a:prstGeom>
        </p:spPr>
      </p:pic>
      <p:pic>
        <p:nvPicPr>
          <p:cNvPr id="9" name="Рисунок 8" descr="start-script-docker.png"/>
          <p:cNvPicPr>
            <a:picLocks noChangeAspect="1"/>
          </p:cNvPicPr>
          <p:nvPr/>
        </p:nvPicPr>
        <p:blipFill>
          <a:blip r:embed="rId4" cstate="print"/>
          <a:stretch>
            <a:fillRect/>
          </a:stretch>
        </p:blipFill>
        <p:spPr>
          <a:xfrm>
            <a:off x="1143000" y="3048000"/>
            <a:ext cx="6406791" cy="2369635"/>
          </a:xfrm>
          <a:prstGeom prst="rect">
            <a:avLst/>
          </a:prstGeom>
        </p:spPr>
      </p:pic>
      <p:pic>
        <p:nvPicPr>
          <p:cNvPr id="7" name="Рисунок 6" descr="script-sh.png"/>
          <p:cNvPicPr>
            <a:picLocks noChangeAspect="1"/>
          </p:cNvPicPr>
          <p:nvPr/>
        </p:nvPicPr>
        <p:blipFill>
          <a:blip r:embed="rId5" cstate="print"/>
          <a:stretch>
            <a:fillRect/>
          </a:stretch>
        </p:blipFill>
        <p:spPr>
          <a:xfrm>
            <a:off x="1295400" y="5562600"/>
            <a:ext cx="6477000" cy="1007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rmAutofit fontScale="90000"/>
          </a:bodyPr>
          <a:lstStyle/>
          <a:p>
            <a:pPr algn="ctr"/>
            <a:r>
              <a:rPr lang="en-US" sz="4400" dirty="0" smtClean="0"/>
              <a:t>Prometheus</a:t>
            </a:r>
            <a:endParaRPr lang="en-US" sz="4400" dirty="0"/>
          </a:p>
        </p:txBody>
      </p:sp>
      <p:sp>
        <p:nvSpPr>
          <p:cNvPr id="3" name="Содержимое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Prometheus is a free software application used for event monitoring and alerting. It records real-time metrics in a time series database (allowing for high dimensionality) built using a HTTP pull model, with flexible queries and real-time alerting. The project is written in Go and licensed under the Apache 2 License, with source code available on </a:t>
            </a:r>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and is a graduated project of the Cloud Native Computing Foundation, along with </a:t>
            </a:r>
            <a:r>
              <a:rPr lang="en-US" sz="2400" dirty="0" err="1" smtClean="0">
                <a:latin typeface="Times New Roman" pitchFamily="18" charset="0"/>
                <a:cs typeface="Times New Roman" pitchFamily="18" charset="0"/>
              </a:rPr>
              <a:t>Kubernetes</a:t>
            </a:r>
            <a:r>
              <a:rPr lang="en-US" sz="2400" dirty="0" smtClean="0">
                <a:latin typeface="Times New Roman" pitchFamily="18" charset="0"/>
                <a:cs typeface="Times New Roman" pitchFamily="18" charset="0"/>
              </a:rPr>
              <a:t> and Envoy.</a:t>
            </a:r>
            <a:endParaRPr lang="en-US" sz="2400" dirty="0">
              <a:latin typeface="Times New Roman" pitchFamily="18" charset="0"/>
              <a:cs typeface="Times New Roman" pitchFamily="18" charset="0"/>
            </a:endParaRPr>
          </a:p>
        </p:txBody>
      </p:sp>
      <p:pic>
        <p:nvPicPr>
          <p:cNvPr id="4" name="Рисунок 3" descr="prometheus.png"/>
          <p:cNvPicPr>
            <a:picLocks noChangeAspect="1"/>
          </p:cNvPicPr>
          <p:nvPr/>
        </p:nvPicPr>
        <p:blipFill>
          <a:blip r:embed="rId2" cstate="print"/>
          <a:stretch>
            <a:fillRect/>
          </a:stretch>
        </p:blipFill>
        <p:spPr>
          <a:xfrm>
            <a:off x="6553200" y="304800"/>
            <a:ext cx="1828800" cy="11214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rmAutofit fontScale="90000"/>
          </a:bodyPr>
          <a:lstStyle/>
          <a:p>
            <a:pPr algn="ctr"/>
            <a:r>
              <a:rPr lang="en-US" sz="4400" dirty="0" smtClean="0"/>
              <a:t>Prometheus</a:t>
            </a:r>
            <a:endParaRPr lang="en-US" sz="4400" dirty="0"/>
          </a:p>
        </p:txBody>
      </p:sp>
      <p:pic>
        <p:nvPicPr>
          <p:cNvPr id="5" name="Содержимое 4" descr="prometheus.png"/>
          <p:cNvPicPr>
            <a:picLocks noGrp="1" noChangeAspect="1"/>
          </p:cNvPicPr>
          <p:nvPr>
            <p:ph idx="1"/>
          </p:nvPr>
        </p:nvPicPr>
        <p:blipFill>
          <a:blip r:embed="rId2" cstate="print"/>
          <a:stretch>
            <a:fillRect/>
          </a:stretch>
        </p:blipFill>
        <p:spPr>
          <a:xfrm>
            <a:off x="330790" y="1676400"/>
            <a:ext cx="8193014" cy="4343400"/>
          </a:xfrm>
        </p:spPr>
      </p:pic>
      <p:pic>
        <p:nvPicPr>
          <p:cNvPr id="4" name="Рисунок 3" descr="prometheus.png"/>
          <p:cNvPicPr>
            <a:picLocks noChangeAspect="1"/>
          </p:cNvPicPr>
          <p:nvPr/>
        </p:nvPicPr>
        <p:blipFill>
          <a:blip r:embed="rId3" cstate="print"/>
          <a:stretch>
            <a:fillRect/>
          </a:stretch>
        </p:blipFill>
        <p:spPr>
          <a:xfrm>
            <a:off x="6553200" y="304800"/>
            <a:ext cx="1828800" cy="11214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Grafana</a:t>
            </a:r>
            <a:endParaRPr lang="en-US" sz="4500" dirty="0"/>
          </a:p>
        </p:txBody>
      </p:sp>
      <p:sp>
        <p:nvSpPr>
          <p:cNvPr id="3" name="Содержимое 2"/>
          <p:cNvSpPr>
            <a:spLocks noGrp="1"/>
          </p:cNvSpPr>
          <p:nvPr>
            <p:ph idx="1"/>
          </p:nvPr>
        </p:nvSpPr>
        <p:spPr/>
        <p:txBody>
          <a:bodyPr/>
          <a:lstStyle/>
          <a:p>
            <a:pPr algn="just"/>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is a multi-platform open source analytics and interactive visualization web application. It provides charts, graphs, and alerts for the web when connected to supported data sources. </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Enterprise version with additional capabilities is also available. It is expandable through a plug-in system. End users can create complex monitoring dashboards using interactive query builders</a:t>
            </a:r>
            <a:r>
              <a:rPr lang="en-US" dirty="0" smtClean="0"/>
              <a:t>.</a:t>
            </a:r>
            <a:endParaRPr lang="en-US" dirty="0"/>
          </a:p>
        </p:txBody>
      </p:sp>
      <p:pic>
        <p:nvPicPr>
          <p:cNvPr id="5" name="Рисунок 4" descr="grafana.jpg"/>
          <p:cNvPicPr>
            <a:picLocks noChangeAspect="1"/>
          </p:cNvPicPr>
          <p:nvPr/>
        </p:nvPicPr>
        <p:blipFill>
          <a:blip r:embed="rId2" cstate="print"/>
          <a:stretch>
            <a:fillRect/>
          </a:stretch>
        </p:blipFill>
        <p:spPr>
          <a:xfrm>
            <a:off x="6629400" y="381000"/>
            <a:ext cx="13716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Grafana</a:t>
            </a:r>
            <a:endParaRPr lang="en-US" sz="4500" dirty="0"/>
          </a:p>
        </p:txBody>
      </p:sp>
      <p:pic>
        <p:nvPicPr>
          <p:cNvPr id="5" name="Рисунок 4" descr="grafana.jpg"/>
          <p:cNvPicPr>
            <a:picLocks noChangeAspect="1"/>
          </p:cNvPicPr>
          <p:nvPr/>
        </p:nvPicPr>
        <p:blipFill>
          <a:blip r:embed="rId2" cstate="print"/>
          <a:stretch>
            <a:fillRect/>
          </a:stretch>
        </p:blipFill>
        <p:spPr>
          <a:xfrm>
            <a:off x="6629400" y="381000"/>
            <a:ext cx="1371600" cy="1371600"/>
          </a:xfrm>
          <a:prstGeom prst="rect">
            <a:avLst/>
          </a:prstGeom>
        </p:spPr>
      </p:pic>
      <p:pic>
        <p:nvPicPr>
          <p:cNvPr id="8" name="Содержимое 7" descr="grafana.png"/>
          <p:cNvPicPr>
            <a:picLocks noGrp="1" noChangeAspect="1"/>
          </p:cNvPicPr>
          <p:nvPr>
            <p:ph idx="1"/>
          </p:nvPr>
        </p:nvPicPr>
        <p:blipFill>
          <a:blip r:embed="rId3" cstate="print"/>
          <a:stretch>
            <a:fillRect/>
          </a:stretch>
        </p:blipFill>
        <p:spPr>
          <a:xfrm>
            <a:off x="304800" y="2133600"/>
            <a:ext cx="8537417" cy="41148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1524000"/>
            <a:ext cx="8229600" cy="533400"/>
          </a:xfrm>
        </p:spPr>
        <p:txBody>
          <a:bodyPr>
            <a:normAutofit fontScale="90000"/>
          </a:bodyPr>
          <a:lstStyle/>
          <a:p>
            <a:pPr algn="ctr"/>
            <a:r>
              <a:rPr lang="en-US" sz="4500" dirty="0" smtClean="0"/>
              <a:t>Prometheus + </a:t>
            </a:r>
            <a:r>
              <a:rPr lang="en-US" sz="4500" dirty="0" err="1" smtClean="0"/>
              <a:t>Grafana</a:t>
            </a:r>
            <a:r>
              <a:rPr lang="en-US" sz="4500" dirty="0" smtClean="0"/>
              <a:t> install</a:t>
            </a:r>
            <a:endParaRPr lang="en-US" sz="4500" dirty="0"/>
          </a:p>
        </p:txBody>
      </p:sp>
      <p:sp>
        <p:nvSpPr>
          <p:cNvPr id="3" name="Содержимое 2"/>
          <p:cNvSpPr>
            <a:spLocks noGrp="1"/>
          </p:cNvSpPr>
          <p:nvPr>
            <p:ph idx="1"/>
          </p:nvPr>
        </p:nvSpPr>
        <p:spPr>
          <a:xfrm>
            <a:off x="457200" y="2286000"/>
            <a:ext cx="8229600" cy="4389120"/>
          </a:xfrm>
        </p:spPr>
        <p:txBody>
          <a:bodyPr>
            <a:normAutofit/>
          </a:bodyPr>
          <a:lstStyle/>
          <a:p>
            <a:pPr algn="just"/>
            <a:r>
              <a:rPr lang="en-US" sz="2400" dirty="0" smtClean="0">
                <a:latin typeface="Times New Roman" pitchFamily="18" charset="0"/>
                <a:cs typeface="Times New Roman" pitchFamily="18" charset="0"/>
              </a:rPr>
              <a:t>We will use </a:t>
            </a:r>
            <a:r>
              <a:rPr lang="en-US" sz="2400" dirty="0" err="1" smtClean="0">
                <a:latin typeface="Times New Roman" pitchFamily="18" charset="0"/>
                <a:cs typeface="Times New Roman" pitchFamily="18" charset="0"/>
              </a:rPr>
              <a:t>Einsteinish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-Compose-Prometheus-and-</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which includes Prometheus, </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cAdvisor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NodeExporter</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AlertManager</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Clone the repository and run the installation:</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git</a:t>
            </a:r>
            <a:r>
              <a:rPr lang="en-US" sz="1800" dirty="0" smtClean="0">
                <a:latin typeface="Times New Roman" pitchFamily="18" charset="0"/>
                <a:cs typeface="Times New Roman" pitchFamily="18" charset="0"/>
              </a:rPr>
              <a:t> clone https://github.com/Einsteinish/Docker-Compose-Prometheus-and-Grafana.git</a:t>
            </a:r>
          </a:p>
          <a:p>
            <a:pPr algn="just">
              <a:buNone/>
            </a:pPr>
            <a:r>
              <a:rPr lang="en-US" sz="1800" dirty="0" err="1" smtClean="0">
                <a:latin typeface="Times New Roman" pitchFamily="18" charset="0"/>
                <a:cs typeface="Times New Roman" pitchFamily="18" charset="0"/>
              </a:rPr>
              <a:t>cd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Docker</a:t>
            </a:r>
            <a:r>
              <a:rPr lang="en-US" sz="1800" dirty="0" smtClean="0">
                <a:latin typeface="Times New Roman" pitchFamily="18" charset="0"/>
                <a:cs typeface="Times New Roman" pitchFamily="18" charset="0"/>
              </a:rPr>
              <a:t>-Compose-Prometheus-and-</a:t>
            </a:r>
            <a:r>
              <a:rPr lang="en-US" sz="1800" dirty="0" err="1" smtClean="0">
                <a:latin typeface="Times New Roman" pitchFamily="18" charset="0"/>
                <a:cs typeface="Times New Roman" pitchFamily="18" charset="0"/>
              </a:rPr>
              <a:t>Grafana</a:t>
            </a:r>
            <a:endParaRPr lang="en-US" sz="1800" dirty="0" smtClean="0">
              <a:latin typeface="Times New Roman" pitchFamily="18" charset="0"/>
              <a:cs typeface="Times New Roman" pitchFamily="18" charset="0"/>
            </a:endParaRPr>
          </a:p>
          <a:p>
            <a:pPr algn="just">
              <a:buNone/>
            </a:pPr>
            <a:r>
              <a:rPr lang="en-US" sz="1800" dirty="0" err="1" smtClean="0">
                <a:latin typeface="Times New Roman" pitchFamily="18" charset="0"/>
                <a:cs typeface="Times New Roman" pitchFamily="18" charset="0"/>
              </a:rPr>
              <a:t>docker</a:t>
            </a:r>
            <a:r>
              <a:rPr lang="en-US" sz="1800" dirty="0" smtClean="0">
                <a:latin typeface="Times New Roman" pitchFamily="18" charset="0"/>
                <a:cs typeface="Times New Roman" pitchFamily="18" charset="0"/>
              </a:rPr>
              <a:t>-compose up -d</a:t>
            </a:r>
            <a:endParaRPr lang="en-US" sz="1800" dirty="0">
              <a:latin typeface="Times New Roman" pitchFamily="18" charset="0"/>
              <a:cs typeface="Times New Roman" pitchFamily="18" charset="0"/>
            </a:endParaRPr>
          </a:p>
        </p:txBody>
      </p:sp>
      <p:pic>
        <p:nvPicPr>
          <p:cNvPr id="4" name="Рисунок 3" descr="grafana.jpg"/>
          <p:cNvPicPr>
            <a:picLocks noChangeAspect="1"/>
          </p:cNvPicPr>
          <p:nvPr/>
        </p:nvPicPr>
        <p:blipFill>
          <a:blip r:embed="rId2" cstate="print"/>
          <a:stretch>
            <a:fillRect/>
          </a:stretch>
        </p:blipFill>
        <p:spPr>
          <a:xfrm>
            <a:off x="7696200" y="304800"/>
            <a:ext cx="1320800" cy="1320800"/>
          </a:xfrm>
          <a:prstGeom prst="rect">
            <a:avLst/>
          </a:prstGeom>
        </p:spPr>
      </p:pic>
      <p:pic>
        <p:nvPicPr>
          <p:cNvPr id="5" name="Рисунок 4" descr="prometheus.png"/>
          <p:cNvPicPr>
            <a:picLocks noChangeAspect="1"/>
          </p:cNvPicPr>
          <p:nvPr/>
        </p:nvPicPr>
        <p:blipFill>
          <a:blip r:embed="rId3" cstate="print"/>
          <a:stretch>
            <a:fillRect/>
          </a:stretch>
        </p:blipFill>
        <p:spPr>
          <a:xfrm>
            <a:off x="152400" y="228600"/>
            <a:ext cx="2186940" cy="1341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Django</a:t>
            </a:r>
            <a:endParaRPr lang="en-US" sz="4500" dirty="0"/>
          </a:p>
        </p:txBody>
      </p:sp>
      <p:pic>
        <p:nvPicPr>
          <p:cNvPr id="4" name="Содержимое 3" descr="1758694.png"/>
          <p:cNvPicPr>
            <a:picLocks noGrp="1" noChangeAspect="1"/>
          </p:cNvPicPr>
          <p:nvPr>
            <p:ph idx="1"/>
          </p:nvPr>
        </p:nvPicPr>
        <p:blipFill>
          <a:blip r:embed="rId2" cstate="print"/>
          <a:stretch>
            <a:fillRect/>
          </a:stretch>
        </p:blipFill>
        <p:spPr>
          <a:xfrm>
            <a:off x="6858000" y="381000"/>
            <a:ext cx="1524000" cy="1524000"/>
          </a:xfrm>
        </p:spPr>
      </p:pic>
      <p:sp>
        <p:nvSpPr>
          <p:cNvPr id="5" name="Прямоугольник 4"/>
          <p:cNvSpPr/>
          <p:nvPr/>
        </p:nvSpPr>
        <p:spPr>
          <a:xfrm>
            <a:off x="457200" y="1828800"/>
            <a:ext cx="8382000" cy="4524315"/>
          </a:xfrm>
          <a:prstGeom prst="rect">
            <a:avLst/>
          </a:prstGeom>
        </p:spPr>
        <p:txBody>
          <a:bodyPr wrap="square">
            <a:spAutoFit/>
          </a:bodyPr>
          <a:lstStyle/>
          <a:p>
            <a:pPr algn="just"/>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is a Python-based free and open-source web framework that follows the model-template-views (MTV) architectural pattern.</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Django's</a:t>
            </a:r>
            <a:r>
              <a:rPr lang="en-US" sz="2400" dirty="0" smtClean="0">
                <a:latin typeface="Times New Roman" pitchFamily="18" charset="0"/>
                <a:cs typeface="Times New Roman" pitchFamily="18" charset="0"/>
              </a:rPr>
              <a:t> primary goal is to ease the creation of complex, database-driven websites. The framework emphasizes reusability and "</a:t>
            </a:r>
            <a:r>
              <a:rPr lang="en-US" sz="2400" dirty="0" err="1" smtClean="0">
                <a:latin typeface="Times New Roman" pitchFamily="18" charset="0"/>
                <a:cs typeface="Times New Roman" pitchFamily="18" charset="0"/>
              </a:rPr>
              <a:t>pluggability</a:t>
            </a:r>
            <a:r>
              <a:rPr lang="en-US" sz="2400" dirty="0" smtClean="0">
                <a:latin typeface="Times New Roman" pitchFamily="18" charset="0"/>
                <a:cs typeface="Times New Roman" pitchFamily="18" charset="0"/>
              </a:rPr>
              <a:t>" of components, less code, low coupling, rapid development, and the principle of don't repeat yourself. Python is used throughout, even for settings, files, and data models. </a:t>
            </a:r>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also provides an optional administrative create, read, update and delete interface that is generated dynamically through introspection and configured via admin models. </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819912"/>
          </a:xfrm>
        </p:spPr>
        <p:txBody>
          <a:bodyPr/>
          <a:lstStyle/>
          <a:p>
            <a:pPr algn="ctr"/>
            <a:r>
              <a:rPr lang="en-US" dirty="0" smtClean="0"/>
              <a:t>Final task </a:t>
            </a:r>
            <a:r>
              <a:rPr lang="en-US" sz="4500" dirty="0" smtClean="0"/>
              <a:t>diagram</a:t>
            </a:r>
            <a:endParaRPr lang="en-US" sz="4500" dirty="0"/>
          </a:p>
        </p:txBody>
      </p:sp>
      <p:pic>
        <p:nvPicPr>
          <p:cNvPr id="5" name="Рисунок 4" descr="finaltask1.png"/>
          <p:cNvPicPr>
            <a:picLocks noChangeAspect="1"/>
          </p:cNvPicPr>
          <p:nvPr/>
        </p:nvPicPr>
        <p:blipFill>
          <a:blip r:embed="rId2" cstate="print"/>
          <a:stretch>
            <a:fillRect/>
          </a:stretch>
        </p:blipFill>
        <p:spPr>
          <a:xfrm>
            <a:off x="457200" y="1371600"/>
            <a:ext cx="7638766" cy="5181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Django</a:t>
            </a:r>
            <a:endParaRPr lang="en-US" sz="4500" dirty="0"/>
          </a:p>
        </p:txBody>
      </p:sp>
      <p:pic>
        <p:nvPicPr>
          <p:cNvPr id="4" name="Содержимое 3" descr="1758694.png"/>
          <p:cNvPicPr>
            <a:picLocks noGrp="1" noChangeAspect="1"/>
          </p:cNvPicPr>
          <p:nvPr>
            <p:ph idx="1"/>
          </p:nvPr>
        </p:nvPicPr>
        <p:blipFill>
          <a:blip r:embed="rId2" cstate="print"/>
          <a:stretch>
            <a:fillRect/>
          </a:stretch>
        </p:blipFill>
        <p:spPr>
          <a:xfrm>
            <a:off x="6858000" y="381000"/>
            <a:ext cx="1524000" cy="1524000"/>
          </a:xfrm>
        </p:spPr>
      </p:pic>
      <p:pic>
        <p:nvPicPr>
          <p:cNvPr id="6" name="Рисунок 5" descr="mywebsite.png"/>
          <p:cNvPicPr>
            <a:picLocks noChangeAspect="1"/>
          </p:cNvPicPr>
          <p:nvPr/>
        </p:nvPicPr>
        <p:blipFill>
          <a:blip r:embed="rId3" cstate="print"/>
          <a:stretch>
            <a:fillRect/>
          </a:stretch>
        </p:blipFill>
        <p:spPr>
          <a:xfrm>
            <a:off x="3048000" y="1905000"/>
            <a:ext cx="5839972" cy="4771288"/>
          </a:xfrm>
          <a:prstGeom prst="rect">
            <a:avLst/>
          </a:prstGeom>
        </p:spPr>
      </p:pic>
      <p:pic>
        <p:nvPicPr>
          <p:cNvPr id="7" name="Рисунок 6" descr="structura.png"/>
          <p:cNvPicPr>
            <a:picLocks noChangeAspect="1"/>
          </p:cNvPicPr>
          <p:nvPr/>
        </p:nvPicPr>
        <p:blipFill>
          <a:blip r:embed="rId4" cstate="print"/>
          <a:stretch>
            <a:fillRect/>
          </a:stretch>
        </p:blipFill>
        <p:spPr>
          <a:xfrm>
            <a:off x="304799" y="1676400"/>
            <a:ext cx="2447337" cy="5029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199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389120"/>
          </a:xfrm>
        </p:spPr>
        <p:txBody>
          <a:bodyPr>
            <a:normAutofit/>
          </a:bodyPr>
          <a:lstStyle/>
          <a:p>
            <a:pPr algn="just"/>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is a set of platform as a service (</a:t>
            </a:r>
            <a:r>
              <a:rPr lang="en-US" sz="2400" dirty="0" err="1" smtClean="0">
                <a:latin typeface="Times New Roman" pitchFamily="18" charset="0"/>
                <a:cs typeface="Times New Roman" pitchFamily="18" charset="0"/>
              </a:rPr>
              <a:t>PaaS</a:t>
            </a:r>
            <a:r>
              <a:rPr lang="en-US" sz="2400" dirty="0" smtClean="0">
                <a:latin typeface="Times New Roman" pitchFamily="18" charset="0"/>
                <a:cs typeface="Times New Roman" pitchFamily="18" charset="0"/>
              </a:rPr>
              <a:t>) products that use OS-level virtualization to deliver software in packages called containers. </a:t>
            </a:r>
          </a:p>
          <a:p>
            <a:pPr algn="just"/>
            <a:r>
              <a:rPr lang="en-US" sz="2400" dirty="0" smtClean="0">
                <a:latin typeface="Times New Roman" pitchFamily="18" charset="0"/>
                <a:cs typeface="Times New Roman" pitchFamily="18" charset="0"/>
              </a:rPr>
              <a:t>Containers are isolated from one another and bundle their own software, libraries and configuration files; they can communicate with each other through well-defined channels. Because all of the containers share the services of a single operating system kernel, they use fewer resources than virtual machines.</a:t>
            </a:r>
          </a:p>
          <a:p>
            <a:pPr algn="just"/>
            <a:r>
              <a:rPr lang="en-US" sz="2400" dirty="0" smtClean="0">
                <a:latin typeface="Times New Roman" pitchFamily="18" charset="0"/>
                <a:cs typeface="Times New Roman" pitchFamily="18" charset="0"/>
              </a:rPr>
              <a:t>The service has both free and premium tiers. The software that hosts the containers is called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Engine.</a:t>
            </a:r>
            <a:endParaRPr lang="en-US" sz="2400" dirty="0">
              <a:latin typeface="Times New Roman" pitchFamily="18" charset="0"/>
              <a:cs typeface="Times New Roman" pitchFamily="18" charset="0"/>
            </a:endParaRP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389120"/>
          </a:xfrm>
        </p:spPr>
        <p:txBody>
          <a:bodyPr>
            <a:normAutofit/>
          </a:bodyPr>
          <a:lstStyle/>
          <a:p>
            <a:pPr algn="just"/>
            <a:r>
              <a:rPr lang="en-US" sz="2400" dirty="0" smtClean="0">
                <a:latin typeface="Times New Roman" pitchFamily="18" charset="0"/>
                <a:cs typeface="Times New Roman" pitchFamily="18" charset="0"/>
              </a:rPr>
              <a:t>Add the following content to the </a:t>
            </a:r>
            <a:r>
              <a:rPr lang="en-US" sz="2400" dirty="0" err="1" smtClean="0">
                <a:latin typeface="Times New Roman" pitchFamily="18" charset="0"/>
                <a:cs typeface="Times New Roman" pitchFamily="18" charset="0"/>
              </a:rPr>
              <a:t>Dockerfile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pic>
        <p:nvPicPr>
          <p:cNvPr id="5" name="Рисунок 4" descr="Dockerfile.png"/>
          <p:cNvPicPr>
            <a:picLocks noChangeAspect="1"/>
          </p:cNvPicPr>
          <p:nvPr/>
        </p:nvPicPr>
        <p:blipFill>
          <a:blip r:embed="rId3" cstate="print"/>
          <a:stretch>
            <a:fillRect/>
          </a:stretch>
        </p:blipFill>
        <p:spPr>
          <a:xfrm>
            <a:off x="1143000" y="1981200"/>
            <a:ext cx="3886200" cy="3020582"/>
          </a:xfrm>
          <a:prstGeom prst="rect">
            <a:avLst/>
          </a:prstGeom>
        </p:spPr>
      </p:pic>
      <p:sp>
        <p:nvSpPr>
          <p:cNvPr id="6" name="Прямоугольник 5"/>
          <p:cNvSpPr/>
          <p:nvPr/>
        </p:nvSpPr>
        <p:spPr>
          <a:xfrm>
            <a:off x="228600" y="5103674"/>
            <a:ext cx="8458200" cy="830997"/>
          </a:xfrm>
          <a:prstGeom prst="rect">
            <a:avLst/>
          </a:prstGeom>
        </p:spPr>
        <p:txBody>
          <a:bodyPr wrap="square">
            <a:spAutoFit/>
          </a:bodyPr>
          <a:lstStyle/>
          <a:p>
            <a:pPr algn="just"/>
            <a:r>
              <a:rPr lang="en-US" sz="2400" dirty="0" smtClean="0">
                <a:latin typeface="Times New Roman" pitchFamily="18" charset="0"/>
                <a:cs typeface="Times New Roman" pitchFamily="18" charset="0"/>
              </a:rPr>
              <a:t>This </a:t>
            </a:r>
            <a:r>
              <a:rPr lang="en-US" sz="2400" dirty="0" err="1" smtClean="0">
                <a:latin typeface="Times New Roman" pitchFamily="18" charset="0"/>
                <a:cs typeface="Times New Roman" pitchFamily="18" charset="0"/>
              </a:rPr>
              <a:t>Dockerfile</a:t>
            </a:r>
            <a:r>
              <a:rPr lang="en-US" sz="2400" dirty="0" smtClean="0">
                <a:latin typeface="Times New Roman" pitchFamily="18" charset="0"/>
                <a:cs typeface="Times New Roman" pitchFamily="18" charset="0"/>
              </a:rPr>
              <a:t> starts with a Python 3 parent image. The parent image is modified by adding a new code directory. </a:t>
            </a: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199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953000"/>
          </a:xfrm>
        </p:spPr>
        <p:txBody>
          <a:bodyPr>
            <a:normAutofit/>
          </a:bodyPr>
          <a:lstStyle/>
          <a:p>
            <a:pPr algn="just"/>
            <a:r>
              <a:rPr lang="en-US" sz="1800" dirty="0" smtClean="0">
                <a:latin typeface="Times New Roman" pitchFamily="18" charset="0"/>
                <a:cs typeface="Times New Roman" pitchFamily="18" charset="0"/>
              </a:rPr>
              <a:t>The parent image is further modified by installing the Python requirements defined in the requirements.txt file.</a:t>
            </a:r>
            <a:endParaRPr lang="en-US" sz="1800" dirty="0">
              <a:latin typeface="Times New Roman" pitchFamily="18" charset="0"/>
              <a:cs typeface="Times New Roman" pitchFamily="18" charset="0"/>
            </a:endParaRP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pic>
        <p:nvPicPr>
          <p:cNvPr id="7" name="Рисунок 6" descr="requiremets.png"/>
          <p:cNvPicPr>
            <a:picLocks noChangeAspect="1"/>
          </p:cNvPicPr>
          <p:nvPr/>
        </p:nvPicPr>
        <p:blipFill>
          <a:blip r:embed="rId3" cstate="print"/>
          <a:stretch>
            <a:fillRect/>
          </a:stretch>
        </p:blipFill>
        <p:spPr>
          <a:xfrm>
            <a:off x="609600" y="2209800"/>
            <a:ext cx="4871013" cy="1231392"/>
          </a:xfrm>
          <a:prstGeom prst="rect">
            <a:avLst/>
          </a:prstGeom>
        </p:spPr>
      </p:pic>
      <p:sp>
        <p:nvSpPr>
          <p:cNvPr id="8" name="Прямоугольник 7"/>
          <p:cNvSpPr/>
          <p:nvPr/>
        </p:nvSpPr>
        <p:spPr>
          <a:xfrm>
            <a:off x="0" y="3429000"/>
            <a:ext cx="4572000" cy="2308324"/>
          </a:xfrm>
          <a:prstGeom prst="rect">
            <a:avLst/>
          </a:prstGeom>
        </p:spPr>
        <p:txBody>
          <a:bodyPr>
            <a:spAutoFit/>
          </a:bodyPr>
          <a:lstStyle/>
          <a:p>
            <a:pPr algn="just"/>
            <a:r>
              <a:rPr lang="en-US" dirty="0" smtClean="0">
                <a:latin typeface="Times New Roman" pitchFamily="18" charset="0"/>
                <a:cs typeface="Times New Roman" pitchFamily="18" charset="0"/>
              </a:rPr>
              <a:t>The docker-compose.yml file describes the services that make our app. In this example those service is a web server. </a:t>
            </a:r>
          </a:p>
          <a:p>
            <a:pPr algn="just"/>
            <a:r>
              <a:rPr lang="en-US" dirty="0" smtClean="0">
                <a:latin typeface="Times New Roman" pitchFamily="18" charset="0"/>
                <a:cs typeface="Times New Roman" pitchFamily="18" charset="0"/>
              </a:rPr>
              <a:t>The compose file also describes which </a:t>
            </a:r>
            <a:r>
              <a:rPr lang="en-US" dirty="0" err="1" smtClean="0">
                <a:latin typeface="Times New Roman" pitchFamily="18" charset="0"/>
                <a:cs typeface="Times New Roman" pitchFamily="18" charset="0"/>
              </a:rPr>
              <a:t>Docker</a:t>
            </a:r>
            <a:r>
              <a:rPr lang="en-US" dirty="0" smtClean="0">
                <a:latin typeface="Times New Roman" pitchFamily="18" charset="0"/>
                <a:cs typeface="Times New Roman" pitchFamily="18" charset="0"/>
              </a:rPr>
              <a:t> image this service use, which volume need to be mounted inside the container. </a:t>
            </a:r>
          </a:p>
          <a:p>
            <a:pPr algn="just"/>
            <a:r>
              <a:rPr lang="en-US" dirty="0" smtClean="0">
                <a:latin typeface="Times New Roman" pitchFamily="18" charset="0"/>
                <a:cs typeface="Times New Roman" pitchFamily="18" charset="0"/>
              </a:rPr>
              <a:t>Finally, the docker-compose.yml file describes which ports this service expose.</a:t>
            </a:r>
            <a:endParaRPr lang="en-US" dirty="0">
              <a:latin typeface="Times New Roman" pitchFamily="18" charset="0"/>
              <a:cs typeface="Times New Roman" pitchFamily="18" charset="0"/>
            </a:endParaRPr>
          </a:p>
        </p:txBody>
      </p:sp>
      <p:pic>
        <p:nvPicPr>
          <p:cNvPr id="9" name="Рисунок 8" descr="docker-compose.png"/>
          <p:cNvPicPr>
            <a:picLocks noChangeAspect="1"/>
          </p:cNvPicPr>
          <p:nvPr/>
        </p:nvPicPr>
        <p:blipFill>
          <a:blip r:embed="rId4" cstate="print"/>
          <a:stretch>
            <a:fillRect/>
          </a:stretch>
        </p:blipFill>
        <p:spPr>
          <a:xfrm>
            <a:off x="4572000" y="3048000"/>
            <a:ext cx="4415632" cy="2895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953000"/>
          </a:xfrm>
        </p:spPr>
        <p:txBody>
          <a:bodyPr>
            <a:normAutofit/>
          </a:bodyPr>
          <a:lstStyle/>
          <a:p>
            <a:pPr algn="just">
              <a:buNone/>
            </a:pPr>
            <a:r>
              <a:rPr lang="en-US" sz="2400" dirty="0" smtClean="0">
                <a:latin typeface="Times New Roman" pitchFamily="18" charset="0"/>
                <a:cs typeface="Times New Roman" pitchFamily="18" charset="0"/>
              </a:rPr>
              <a:t>   We create the </a:t>
            </a:r>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project by running the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 run command as follows</a:t>
            </a:r>
            <a:r>
              <a:rPr lang="en-US" sz="1800" dirty="0" smtClean="0">
                <a:latin typeface="Times New Roman" pitchFamily="18" charset="0"/>
                <a:cs typeface="Times New Roman" pitchFamily="18" charset="0"/>
              </a:rPr>
              <a:t>.</a:t>
            </a: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pic>
        <p:nvPicPr>
          <p:cNvPr id="10" name="Рисунок 9" descr="1.png"/>
          <p:cNvPicPr>
            <a:picLocks noChangeAspect="1"/>
          </p:cNvPicPr>
          <p:nvPr/>
        </p:nvPicPr>
        <p:blipFill>
          <a:blip r:embed="rId3" cstate="print"/>
          <a:stretch>
            <a:fillRect/>
          </a:stretch>
        </p:blipFill>
        <p:spPr>
          <a:xfrm>
            <a:off x="990600" y="2438399"/>
            <a:ext cx="6934200" cy="381597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953000"/>
          </a:xfrm>
        </p:spPr>
        <p:txBody>
          <a:bodyPr>
            <a:normAutofit/>
          </a:bodyPr>
          <a:lstStyle/>
          <a:p>
            <a:pPr algn="just">
              <a:buNone/>
            </a:pPr>
            <a:r>
              <a:rPr lang="en-US" sz="2400" dirty="0" smtClean="0">
                <a:latin typeface="Times New Roman" pitchFamily="18" charset="0"/>
                <a:cs typeface="Times New Roman" pitchFamily="18" charset="0"/>
              </a:rPr>
              <a:t> Change the ownership of the new files.</a:t>
            </a:r>
          </a:p>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sudo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chown</a:t>
            </a:r>
            <a:r>
              <a:rPr lang="en-US" sz="2400" dirty="0" smtClean="0">
                <a:latin typeface="Times New Roman" pitchFamily="18" charset="0"/>
                <a:cs typeface="Times New Roman" pitchFamily="18" charset="0"/>
              </a:rPr>
              <a:t> -R $USER:$USER .</a:t>
            </a:r>
          </a:p>
          <a:p>
            <a:pPr algn="just">
              <a:buNone/>
            </a:pPr>
            <a:endParaRPr lang="en-US" sz="18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Run the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 up command from the top level directory for your project.</a:t>
            </a:r>
          </a:p>
          <a:p>
            <a:pPr algn="just">
              <a:buNone/>
            </a:pP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 up -d</a:t>
            </a:r>
          </a:p>
          <a:p>
            <a:pPr algn="just">
              <a:buNone/>
            </a:pPr>
            <a:endParaRPr lang="en-US" sz="2400" dirty="0" smtClean="0">
              <a:latin typeface="Times New Roman" pitchFamily="18" charset="0"/>
              <a:cs typeface="Times New Roman" pitchFamily="18" charset="0"/>
            </a:endParaRP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pic>
        <p:nvPicPr>
          <p:cNvPr id="6" name="Рисунок 5" descr="2.png"/>
          <p:cNvPicPr>
            <a:picLocks noChangeAspect="1"/>
          </p:cNvPicPr>
          <p:nvPr/>
        </p:nvPicPr>
        <p:blipFill>
          <a:blip r:embed="rId3" cstate="print"/>
          <a:stretch>
            <a:fillRect/>
          </a:stretch>
        </p:blipFill>
        <p:spPr>
          <a:xfrm>
            <a:off x="914400" y="4114800"/>
            <a:ext cx="7315200" cy="176308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743712"/>
          </a:xfrm>
        </p:spPr>
        <p:txBody>
          <a:bodyPr>
            <a:normAutofit/>
          </a:bodyPr>
          <a:lstStyle/>
          <a:p>
            <a:pPr algn="ctr"/>
            <a:r>
              <a:rPr lang="en-US" sz="4500" dirty="0" smtClean="0"/>
              <a:t>GCR.IO</a:t>
            </a:r>
            <a:endParaRPr lang="en-US" sz="4500" dirty="0"/>
          </a:p>
        </p:txBody>
      </p:sp>
      <p:pic>
        <p:nvPicPr>
          <p:cNvPr id="7" name="Содержимое 6" descr="gcp-container-registry-icon.png"/>
          <p:cNvPicPr>
            <a:picLocks noGrp="1" noChangeAspect="1"/>
          </p:cNvPicPr>
          <p:nvPr>
            <p:ph idx="1"/>
          </p:nvPr>
        </p:nvPicPr>
        <p:blipFill>
          <a:blip r:embed="rId2" cstate="print"/>
          <a:stretch>
            <a:fillRect/>
          </a:stretch>
        </p:blipFill>
        <p:spPr>
          <a:xfrm>
            <a:off x="6934200" y="0"/>
            <a:ext cx="1264920" cy="1264920"/>
          </a:xfrm>
        </p:spPr>
      </p:pic>
      <p:sp>
        <p:nvSpPr>
          <p:cNvPr id="8" name="Прямоугольник 7"/>
          <p:cNvSpPr/>
          <p:nvPr/>
        </p:nvSpPr>
        <p:spPr>
          <a:xfrm>
            <a:off x="304800" y="1143000"/>
            <a:ext cx="8686800" cy="1569660"/>
          </a:xfrm>
          <a:prstGeom prst="rect">
            <a:avLst/>
          </a:prstGeom>
        </p:spPr>
        <p:txBody>
          <a:bodyPr wrap="square">
            <a:spAutoFit/>
          </a:bodyPr>
          <a:lstStyle/>
          <a:p>
            <a:pPr algn="just"/>
            <a:r>
              <a:rPr lang="en-US" sz="2400" dirty="0" smtClean="0">
                <a:latin typeface="Times New Roman" pitchFamily="18" charset="0"/>
                <a:cs typeface="Times New Roman" pitchFamily="18" charset="0"/>
              </a:rPr>
              <a:t>Container Registry is a single place for your team to manage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images, perform vulnerability analysis, and decide who can access what with fine-grained access control. Existing CI/CD integrations let you set up fully automated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pipelines to get fast feedback.</a:t>
            </a:r>
            <a:endParaRPr lang="en-US" sz="2400" dirty="0">
              <a:latin typeface="Times New Roman" pitchFamily="18" charset="0"/>
              <a:cs typeface="Times New Roman" pitchFamily="18" charset="0"/>
            </a:endParaRPr>
          </a:p>
        </p:txBody>
      </p:sp>
      <p:pic>
        <p:nvPicPr>
          <p:cNvPr id="10" name="Рисунок 9" descr="push-image.png"/>
          <p:cNvPicPr>
            <a:picLocks noChangeAspect="1"/>
          </p:cNvPicPr>
          <p:nvPr/>
        </p:nvPicPr>
        <p:blipFill>
          <a:blip r:embed="rId3" cstate="print"/>
          <a:stretch>
            <a:fillRect/>
          </a:stretch>
        </p:blipFill>
        <p:spPr>
          <a:xfrm>
            <a:off x="914400" y="2667000"/>
            <a:ext cx="6019800" cy="40677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743712"/>
          </a:xfrm>
        </p:spPr>
        <p:txBody>
          <a:bodyPr>
            <a:normAutofit/>
          </a:bodyPr>
          <a:lstStyle/>
          <a:p>
            <a:pPr algn="ctr"/>
            <a:r>
              <a:rPr lang="en-US" sz="4500" dirty="0" smtClean="0"/>
              <a:t>GCR.IO</a:t>
            </a:r>
            <a:endParaRPr lang="en-US" sz="4500" dirty="0"/>
          </a:p>
        </p:txBody>
      </p:sp>
      <p:pic>
        <p:nvPicPr>
          <p:cNvPr id="7" name="Содержимое 6" descr="gcp-container-registry-icon.png"/>
          <p:cNvPicPr>
            <a:picLocks noGrp="1" noChangeAspect="1"/>
          </p:cNvPicPr>
          <p:nvPr>
            <p:ph idx="1"/>
          </p:nvPr>
        </p:nvPicPr>
        <p:blipFill>
          <a:blip r:embed="rId2" cstate="print"/>
          <a:stretch>
            <a:fillRect/>
          </a:stretch>
        </p:blipFill>
        <p:spPr>
          <a:xfrm>
            <a:off x="6934200" y="0"/>
            <a:ext cx="1264920" cy="1264920"/>
          </a:xfrm>
        </p:spPr>
      </p:pic>
      <p:pic>
        <p:nvPicPr>
          <p:cNvPr id="6" name="Рисунок 5" descr="gcr-io.png"/>
          <p:cNvPicPr>
            <a:picLocks noChangeAspect="1"/>
          </p:cNvPicPr>
          <p:nvPr/>
        </p:nvPicPr>
        <p:blipFill>
          <a:blip r:embed="rId3" cstate="print"/>
          <a:stretch>
            <a:fillRect/>
          </a:stretch>
        </p:blipFill>
        <p:spPr>
          <a:xfrm>
            <a:off x="152400" y="1752600"/>
            <a:ext cx="8763000" cy="147222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pPr marL="0" indent="0" algn="ctr">
              <a:buNone/>
            </a:pPr>
            <a:r>
              <a:rPr lang="en-US" sz="4800" dirty="0" smtClean="0">
                <a:latin typeface="Times New Roman" pitchFamily="18" charset="0"/>
                <a:cs typeface="Times New Roman" pitchFamily="18" charset="0"/>
              </a:rPr>
              <a:t>Thanks for attention</a:t>
            </a:r>
            <a:r>
              <a:rPr lang="ru-RU" sz="4800" dirty="0" smtClean="0">
                <a:latin typeface="Times New Roman" pitchFamily="18" charset="0"/>
                <a:cs typeface="Times New Roman" pitchFamily="18" charset="0"/>
              </a:rPr>
              <a:t>!</a:t>
            </a:r>
            <a:endParaRPr lang="en-US" sz="4800" dirty="0" smtClean="0">
              <a:latin typeface="Times New Roman" pitchFamily="18" charset="0"/>
              <a:cs typeface="Times New Roman" pitchFamily="18" charset="0"/>
            </a:endParaRPr>
          </a:p>
          <a:p>
            <a:pPr marL="0" indent="0" algn="ctr">
              <a:buNone/>
            </a:pPr>
            <a:endParaRPr lang="en-US" sz="4800" dirty="0" smtClean="0">
              <a:latin typeface="Times New Roman" pitchFamily="18" charset="0"/>
              <a:cs typeface="Times New Roman" pitchFamily="18" charset="0"/>
            </a:endParaRPr>
          </a:p>
          <a:p>
            <a:pPr marL="0" indent="0" algn="ctr">
              <a:buNone/>
            </a:pPr>
            <a:endParaRPr lang="ru-RU" sz="4800" dirty="0" smtClean="0">
              <a:latin typeface="Times New Roman" pitchFamily="18" charset="0"/>
              <a:cs typeface="Times New Roman" pitchFamily="18" charset="0"/>
            </a:endParaRPr>
          </a:p>
          <a:p>
            <a:pPr marL="0" indent="0" algn="just">
              <a:buNone/>
            </a:pPr>
            <a:r>
              <a:rPr lang="uk-UA"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Student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Andrii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Kozak</a:t>
            </a:r>
            <a:endParaRPr lang="en-US" sz="2800" dirty="0" smtClean="0">
              <a:latin typeface="Times New Roman" pitchFamily="18" charset="0"/>
              <a:cs typeface="Times New Roman" pitchFamily="18" charset="0"/>
            </a:endParaRPr>
          </a:p>
          <a:p>
            <a:pPr marL="0" indent="0" algn="just">
              <a:buNone/>
            </a:pPr>
            <a:r>
              <a:rPr lang="uk-UA" sz="2800" smtClean="0">
                <a:latin typeface="Times New Roman" pitchFamily="18" charset="0"/>
                <a:cs typeface="Times New Roman" pitchFamily="18" charset="0"/>
              </a:rPr>
              <a:t>			</a:t>
            </a:r>
            <a:r>
              <a:rPr lang="en-US" sz="2800" smtClean="0">
                <a:latin typeface="Times New Roman" pitchFamily="18" charset="0"/>
                <a:cs typeface="Times New Roman" pitchFamily="18" charset="0"/>
              </a:rPr>
              <a:t>Email</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agcossack@gmail.com</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667512"/>
          </a:xfrm>
        </p:spPr>
        <p:txBody>
          <a:bodyPr>
            <a:normAutofit fontScale="90000"/>
          </a:bodyPr>
          <a:lstStyle/>
          <a:p>
            <a:pPr algn="ctr"/>
            <a:r>
              <a:rPr lang="en-US" dirty="0" smtClean="0"/>
              <a:t>Task descriptions</a:t>
            </a:r>
            <a:endParaRPr lang="en-US" dirty="0"/>
          </a:p>
        </p:txBody>
      </p:sp>
      <p:sp>
        <p:nvSpPr>
          <p:cNvPr id="3" name="Содержимое 2"/>
          <p:cNvSpPr>
            <a:spLocks noGrp="1"/>
          </p:cNvSpPr>
          <p:nvPr>
            <p:ph idx="1"/>
          </p:nvPr>
        </p:nvSpPr>
        <p:spPr>
          <a:xfrm>
            <a:off x="457200" y="1066800"/>
            <a:ext cx="8229600" cy="5257800"/>
          </a:xfrm>
        </p:spPr>
        <p:txBody>
          <a:bodyPr>
            <a:normAutofit lnSpcReduction="10000"/>
          </a:bodyPr>
          <a:lstStyle/>
          <a:p>
            <a:pPr marL="109728" indent="0">
              <a:buNone/>
            </a:pPr>
            <a:r>
              <a:rPr lang="en-US" sz="2800" dirty="0" smtClean="0">
                <a:latin typeface="Times New Roman" pitchFamily="18" charset="0"/>
                <a:cs typeface="Times New Roman" pitchFamily="18" charset="0"/>
              </a:rPr>
              <a:t>Automated and fast deployment site to server after changes.</a:t>
            </a:r>
          </a:p>
          <a:p>
            <a:pPr marL="109728" indent="0">
              <a:buNone/>
            </a:pPr>
            <a:r>
              <a:rPr lang="en-US" sz="2800" b="1" dirty="0" smtClean="0">
                <a:latin typeface="Times New Roman" pitchFamily="18" charset="0"/>
                <a:cs typeface="Times New Roman" pitchFamily="18" charset="0"/>
              </a:rPr>
              <a:t>In project we used:</a:t>
            </a:r>
          </a:p>
          <a:p>
            <a:r>
              <a:rPr lang="en-US" sz="2800" dirty="0" smtClean="0">
                <a:latin typeface="Times New Roman" pitchFamily="18" charset="0"/>
                <a:cs typeface="Times New Roman" pitchFamily="18" charset="0"/>
              </a:rPr>
              <a:t>Google Cloud Platform;</a:t>
            </a:r>
          </a:p>
          <a:p>
            <a:r>
              <a:rPr lang="en-US" sz="2800" dirty="0" err="1" smtClean="0">
                <a:latin typeface="Times New Roman" pitchFamily="18" charset="0"/>
                <a:cs typeface="Times New Roman" pitchFamily="18" charset="0"/>
              </a:rPr>
              <a:t>GitHub</a:t>
            </a:r>
            <a:r>
              <a:rPr lang="en-US" sz="2800" dirty="0" smtClean="0">
                <a:latin typeface="Times New Roman" pitchFamily="18" charset="0"/>
                <a:cs typeface="Times New Roman" pitchFamily="18" charset="0"/>
              </a:rPr>
              <a:t>;</a:t>
            </a:r>
            <a:endParaRPr lang="uk-UA"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Jenkins;</a:t>
            </a:r>
          </a:p>
          <a:p>
            <a:r>
              <a:rPr lang="en-US" sz="2800" dirty="0" err="1" smtClean="0">
                <a:latin typeface="Times New Roman" pitchFamily="18" charset="0"/>
                <a:cs typeface="Times New Roman" pitchFamily="18" charset="0"/>
              </a:rPr>
              <a:t>Terraform</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Bash scripts;</a:t>
            </a:r>
          </a:p>
          <a:p>
            <a:r>
              <a:rPr lang="en-US" sz="2800" dirty="0" err="1" smtClean="0">
                <a:latin typeface="Times New Roman" pitchFamily="18" charset="0"/>
                <a:cs typeface="Times New Roman" pitchFamily="18" charset="0"/>
              </a:rPr>
              <a:t>Docker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docker</a:t>
            </a:r>
            <a:r>
              <a:rPr lang="en-US" sz="2800" dirty="0" smtClean="0">
                <a:latin typeface="Times New Roman" pitchFamily="18" charset="0"/>
                <a:cs typeface="Times New Roman" pitchFamily="18" charset="0"/>
              </a:rPr>
              <a:t>-compose;</a:t>
            </a:r>
          </a:p>
          <a:p>
            <a:r>
              <a:rPr lang="en-US" sz="2800" dirty="0" err="1" smtClean="0">
                <a:latin typeface="Times New Roman" pitchFamily="18" charset="0"/>
                <a:cs typeface="Times New Roman" pitchFamily="18" charset="0"/>
              </a:rPr>
              <a:t>Django</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Bonus+: Prometheus, </a:t>
            </a:r>
            <a:r>
              <a:rPr lang="en-US" sz="2800" dirty="0" err="1" smtClean="0">
                <a:latin typeface="Times New Roman" pitchFamily="18" charset="0"/>
                <a:cs typeface="Times New Roman" pitchFamily="18" charset="0"/>
              </a:rPr>
              <a:t>Grafana</a:t>
            </a:r>
            <a:r>
              <a:rPr lang="en-US" sz="2800" dirty="0" smtClean="0">
                <a:latin typeface="Times New Roman" pitchFamily="18" charset="0"/>
                <a:cs typeface="Times New Roman" pitchFamily="18" charset="0"/>
              </a:rPr>
              <a:t>.</a:t>
            </a:r>
            <a:endParaRPr lang="ru-RU" sz="2800" dirty="0" smtClean="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591312"/>
          </a:xfrm>
        </p:spPr>
        <p:txBody>
          <a:bodyPr>
            <a:normAutofit fontScale="90000"/>
          </a:bodyPr>
          <a:lstStyle/>
          <a:p>
            <a:r>
              <a:rPr lang="en-US" dirty="0" smtClean="0"/>
              <a:t>Google Cloud Platform</a:t>
            </a:r>
            <a:endParaRPr lang="en-US" dirty="0"/>
          </a:p>
        </p:txBody>
      </p:sp>
      <p:pic>
        <p:nvPicPr>
          <p:cNvPr id="11" name="Содержимое 10" descr="Gartner Infrastructure Platform Services.jpg"/>
          <p:cNvPicPr>
            <a:picLocks noGrp="1" noChangeAspect="1"/>
          </p:cNvPicPr>
          <p:nvPr>
            <p:ph idx="1"/>
          </p:nvPr>
        </p:nvPicPr>
        <p:blipFill>
          <a:blip r:embed="rId2" cstate="print"/>
          <a:stretch>
            <a:fillRect/>
          </a:stretch>
        </p:blipFill>
        <p:spPr>
          <a:xfrm>
            <a:off x="4267200" y="1676400"/>
            <a:ext cx="4625340" cy="4786377"/>
          </a:xfrm>
        </p:spPr>
      </p:pic>
      <p:sp>
        <p:nvSpPr>
          <p:cNvPr id="12" name="Прямоугольник 11"/>
          <p:cNvSpPr/>
          <p:nvPr/>
        </p:nvSpPr>
        <p:spPr>
          <a:xfrm>
            <a:off x="228600" y="990600"/>
            <a:ext cx="41910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Google Cloud Platform (GCP), offered by Google (company), is a suite of cloud computing services that runs on the same infrastructure that Google uses internally for its end-user products, such as Google Search, Gmail, file storage, and YouTube. Alongside a set of management tools, it provides a series of modular cloud services including computing, data storage, data analytics and machine learning.</a:t>
            </a:r>
            <a:endParaRPr lang="en-US" sz="2400" dirty="0">
              <a:latin typeface="Times New Roman" pitchFamily="18" charset="0"/>
              <a:cs typeface="Times New Roman" pitchFamily="18" charset="0"/>
            </a:endParaRPr>
          </a:p>
        </p:txBody>
      </p:sp>
      <p:pic>
        <p:nvPicPr>
          <p:cNvPr id="13" name="Рисунок 12" descr="gcp.png"/>
          <p:cNvPicPr>
            <a:picLocks noChangeAspect="1"/>
          </p:cNvPicPr>
          <p:nvPr/>
        </p:nvPicPr>
        <p:blipFill>
          <a:blip r:embed="rId3" cstate="print"/>
          <a:stretch>
            <a:fillRect/>
          </a:stretch>
        </p:blipFill>
        <p:spPr>
          <a:xfrm>
            <a:off x="6400800" y="304800"/>
            <a:ext cx="1980724" cy="12379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Terraform</a:t>
            </a:r>
            <a:endParaRPr lang="en-US" sz="4500" dirty="0"/>
          </a:p>
        </p:txBody>
      </p:sp>
      <p:sp>
        <p:nvSpPr>
          <p:cNvPr id="3" name="Содержимое 2"/>
          <p:cNvSpPr>
            <a:spLocks noGrp="1"/>
          </p:cNvSpPr>
          <p:nvPr>
            <p:ph idx="1"/>
          </p:nvPr>
        </p:nvSpPr>
        <p:spPr>
          <a:xfrm>
            <a:off x="152400" y="1447800"/>
            <a:ext cx="3581400" cy="4648200"/>
          </a:xfrm>
        </p:spPr>
        <p:txBody>
          <a:bodyPr>
            <a:normAutofit/>
          </a:bodyPr>
          <a:lstStyle/>
          <a:p>
            <a:pPr algn="just"/>
            <a:r>
              <a:rPr lang="en-US" sz="2400" dirty="0" err="1" smtClean="0">
                <a:latin typeface="Times New Roman" pitchFamily="18" charset="0"/>
                <a:cs typeface="Times New Roman" pitchFamily="18" charset="0"/>
              </a:rPr>
              <a:t>Terraform</a:t>
            </a:r>
            <a:r>
              <a:rPr lang="en-US" sz="2400" dirty="0" smtClean="0">
                <a:latin typeface="Times New Roman" pitchFamily="18" charset="0"/>
                <a:cs typeface="Times New Roman" pitchFamily="18" charset="0"/>
              </a:rPr>
              <a:t> is an open-source infrastructure as code software tool created by </a:t>
            </a:r>
            <a:r>
              <a:rPr lang="en-US" sz="2400" dirty="0" err="1" smtClean="0">
                <a:latin typeface="Times New Roman" pitchFamily="18" charset="0"/>
                <a:cs typeface="Times New Roman" pitchFamily="18" charset="0"/>
              </a:rPr>
              <a:t>HashiCorp</a:t>
            </a:r>
            <a:r>
              <a:rPr lang="en-US" sz="2400" dirty="0" smtClean="0">
                <a:latin typeface="Times New Roman" pitchFamily="18" charset="0"/>
                <a:cs typeface="Times New Roman" pitchFamily="18" charset="0"/>
              </a:rPr>
              <a:t>. Users define and provision data center infrastructure using a declarative configuration language known as </a:t>
            </a:r>
            <a:r>
              <a:rPr lang="en-US" sz="2400" dirty="0" err="1" smtClean="0">
                <a:latin typeface="Times New Roman" pitchFamily="18" charset="0"/>
                <a:cs typeface="Times New Roman" pitchFamily="18" charset="0"/>
              </a:rPr>
              <a:t>HashiCorp</a:t>
            </a:r>
            <a:r>
              <a:rPr lang="en-US" sz="2400" dirty="0" smtClean="0">
                <a:latin typeface="Times New Roman" pitchFamily="18" charset="0"/>
                <a:cs typeface="Times New Roman" pitchFamily="18" charset="0"/>
              </a:rPr>
              <a:t> Configuration Language (HCL), or optionally JSON.</a:t>
            </a:r>
          </a:p>
          <a:p>
            <a:pPr algn="just"/>
            <a:endParaRPr lang="en-US" sz="2400" dirty="0">
              <a:latin typeface="Times New Roman" pitchFamily="18" charset="0"/>
              <a:cs typeface="Times New Roman" pitchFamily="18" charset="0"/>
            </a:endParaRPr>
          </a:p>
        </p:txBody>
      </p:sp>
      <p:pic>
        <p:nvPicPr>
          <p:cNvPr id="5" name="Рисунок 4" descr="tree.png"/>
          <p:cNvPicPr>
            <a:picLocks noChangeAspect="1"/>
          </p:cNvPicPr>
          <p:nvPr/>
        </p:nvPicPr>
        <p:blipFill>
          <a:blip r:embed="rId2" cstate="print"/>
          <a:stretch>
            <a:fillRect/>
          </a:stretch>
        </p:blipFill>
        <p:spPr>
          <a:xfrm>
            <a:off x="3733800" y="1752600"/>
            <a:ext cx="5250552" cy="3592070"/>
          </a:xfrm>
          <a:prstGeom prst="rect">
            <a:avLst/>
          </a:prstGeom>
        </p:spPr>
      </p:pic>
      <p:pic>
        <p:nvPicPr>
          <p:cNvPr id="6" name="Рисунок 5" descr="terraform-gcp.png"/>
          <p:cNvPicPr>
            <a:picLocks noChangeAspect="1"/>
          </p:cNvPicPr>
          <p:nvPr/>
        </p:nvPicPr>
        <p:blipFill>
          <a:blip r:embed="rId3" cstate="print"/>
          <a:stretch>
            <a:fillRect/>
          </a:stretch>
        </p:blipFill>
        <p:spPr>
          <a:xfrm>
            <a:off x="6781800" y="533400"/>
            <a:ext cx="1840230" cy="9086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743712"/>
          </a:xfrm>
        </p:spPr>
        <p:txBody>
          <a:bodyPr>
            <a:normAutofit/>
          </a:bodyPr>
          <a:lstStyle/>
          <a:p>
            <a:pPr algn="ctr"/>
            <a:r>
              <a:rPr lang="en-US" sz="4500" dirty="0" err="1" smtClean="0"/>
              <a:t>Terraform</a:t>
            </a:r>
            <a:endParaRPr lang="en-US" sz="4500" dirty="0"/>
          </a:p>
        </p:txBody>
      </p:sp>
      <p:sp>
        <p:nvSpPr>
          <p:cNvPr id="3" name="Содержимое 2"/>
          <p:cNvSpPr>
            <a:spLocks noGrp="1"/>
          </p:cNvSpPr>
          <p:nvPr>
            <p:ph idx="1"/>
          </p:nvPr>
        </p:nvSpPr>
        <p:spPr>
          <a:xfrm>
            <a:off x="457200" y="1143000"/>
            <a:ext cx="8229600" cy="4389120"/>
          </a:xfrm>
        </p:spPr>
        <p:txBody>
          <a:bodyPr/>
          <a:lstStyle/>
          <a:p>
            <a:pPr algn="just"/>
            <a:r>
              <a:rPr lang="en-US" sz="2400" dirty="0" smtClean="0">
                <a:latin typeface="Times New Roman" pitchFamily="18" charset="0"/>
                <a:cs typeface="Times New Roman" pitchFamily="18" charset="0"/>
              </a:rPr>
              <a:t>main.tf – create</a:t>
            </a:r>
            <a:r>
              <a:rPr lang="uk-UA"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VPC, </a:t>
            </a:r>
            <a:r>
              <a:rPr lang="en-US" sz="2400" dirty="0" err="1" smtClean="0">
                <a:latin typeface="Times New Roman" pitchFamily="18" charset="0"/>
                <a:cs typeface="Times New Roman" pitchFamily="18" charset="0"/>
              </a:rPr>
              <a:t>Subnetwork</a:t>
            </a:r>
            <a:r>
              <a:rPr lang="en-US" sz="2400" dirty="0" smtClean="0">
                <a:latin typeface="Times New Roman" pitchFamily="18" charset="0"/>
                <a:cs typeface="Times New Roman" pitchFamily="18" charset="0"/>
              </a:rPr>
              <a:t>, VPC firewall configuration.</a:t>
            </a:r>
          </a:p>
          <a:p>
            <a:pPr algn="just"/>
            <a:r>
              <a:rPr lang="en-US" sz="2400" dirty="0" smtClean="0">
                <a:latin typeface="Times New Roman" pitchFamily="18" charset="0"/>
                <a:cs typeface="Times New Roman" pitchFamily="18" charset="0"/>
              </a:rPr>
              <a:t>docker.tf – create instance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 docker.sh – install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a:t>
            </a:r>
          </a:p>
          <a:p>
            <a:pPr algn="just"/>
            <a:r>
              <a:rPr lang="en-US" sz="2400" dirty="0" smtClean="0">
                <a:latin typeface="Times New Roman" pitchFamily="18" charset="0"/>
                <a:cs typeface="Times New Roman" pitchFamily="18" charset="0"/>
              </a:rPr>
              <a:t>jenkins.tf – create instance </a:t>
            </a:r>
            <a:r>
              <a:rPr lang="en-US" sz="2400" dirty="0" err="1" smtClean="0">
                <a:latin typeface="Times New Roman" pitchFamily="18" charset="0"/>
                <a:cs typeface="Times New Roman" pitchFamily="18" charset="0"/>
              </a:rPr>
              <a:t>jenkins</a:t>
            </a:r>
            <a:r>
              <a:rPr lang="en-US" sz="2400" dirty="0" smtClean="0">
                <a:latin typeface="Times New Roman" pitchFamily="18" charset="0"/>
                <a:cs typeface="Times New Roman" pitchFamily="18" charset="0"/>
              </a:rPr>
              <a:t> ( jenkins.sh –install  Java, </a:t>
            </a:r>
            <a:r>
              <a:rPr lang="en-US" sz="2400" dirty="0" err="1" smtClean="0">
                <a:latin typeface="Times New Roman" pitchFamily="18" charset="0"/>
                <a:cs typeface="Times New Roman" pitchFamily="18" charset="0"/>
              </a:rPr>
              <a:t>jenkins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a:t>
            </a:r>
          </a:p>
          <a:p>
            <a:pPr algn="just"/>
            <a:r>
              <a:rPr lang="en-US" sz="2400" dirty="0" smtClean="0">
                <a:latin typeface="Times New Roman" pitchFamily="18" charset="0"/>
                <a:cs typeface="Times New Roman" pitchFamily="18" charset="0"/>
              </a:rPr>
              <a:t>Jenkins-node1.tf – create instance jenkins-node1 ( jenkins-node1.sh – install  Java).</a:t>
            </a:r>
          </a:p>
          <a:p>
            <a:pPr algn="just"/>
            <a:r>
              <a:rPr lang="en-US" sz="2400" dirty="0" smtClean="0">
                <a:latin typeface="Times New Roman" pitchFamily="18" charset="0"/>
                <a:cs typeface="Times New Roman" pitchFamily="18" charset="0"/>
              </a:rPr>
              <a:t>All instances have static IP.</a:t>
            </a:r>
          </a:p>
          <a:p>
            <a:endParaRPr lang="en-US" dirty="0" smtClean="0"/>
          </a:p>
          <a:p>
            <a:endParaRPr lang="en-US" dirty="0"/>
          </a:p>
        </p:txBody>
      </p:sp>
      <p:pic>
        <p:nvPicPr>
          <p:cNvPr id="7" name="Рисунок 6" descr="gcp1.png"/>
          <p:cNvPicPr>
            <a:picLocks noChangeAspect="1"/>
          </p:cNvPicPr>
          <p:nvPr/>
        </p:nvPicPr>
        <p:blipFill>
          <a:blip r:embed="rId2" cstate="print"/>
          <a:stretch>
            <a:fillRect/>
          </a:stretch>
        </p:blipFill>
        <p:spPr>
          <a:xfrm>
            <a:off x="609600" y="4572000"/>
            <a:ext cx="8333992" cy="1600200"/>
          </a:xfrm>
          <a:prstGeom prst="rect">
            <a:avLst/>
          </a:prstGeom>
        </p:spPr>
      </p:pic>
      <p:pic>
        <p:nvPicPr>
          <p:cNvPr id="8" name="Рисунок 7" descr="terraform-gcp.png"/>
          <p:cNvPicPr>
            <a:picLocks noChangeAspect="1"/>
          </p:cNvPicPr>
          <p:nvPr/>
        </p:nvPicPr>
        <p:blipFill>
          <a:blip r:embed="rId3" cstate="print"/>
          <a:stretch>
            <a:fillRect/>
          </a:stretch>
        </p:blipFill>
        <p:spPr>
          <a:xfrm>
            <a:off x="6781800" y="228600"/>
            <a:ext cx="1840230" cy="9086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2286000"/>
            <a:ext cx="8229600" cy="4389120"/>
          </a:xfrm>
        </p:spPr>
        <p:txBody>
          <a:bodyPr>
            <a:normAutofit/>
          </a:bodyPr>
          <a:lstStyle/>
          <a:p>
            <a:pPr algn="just"/>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Inc. is a provider of Internet hosting for software development and version control using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It offers the distributed version control and source code management (SCM) functionality of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plus its own features. It provides access control and several collaboration features such as bug tracking, feature requests, task management, continuous integration and wikis for every project. Headquartered in California, it has been a subsidiary of Microsoft since 2018.</a:t>
            </a:r>
            <a:endParaRPr lang="en-US" sz="2400" dirty="0">
              <a:latin typeface="Times New Roman" pitchFamily="18" charset="0"/>
              <a:cs typeface="Times New Roman" pitchFamily="18" charset="0"/>
            </a:endParaRPr>
          </a:p>
        </p:txBody>
      </p:sp>
      <p:pic>
        <p:nvPicPr>
          <p:cNvPr id="4" name="Рисунок 3" descr="github.jpeg"/>
          <p:cNvPicPr>
            <a:picLocks noChangeAspect="1"/>
          </p:cNvPicPr>
          <p:nvPr/>
        </p:nvPicPr>
        <p:blipFill>
          <a:blip r:embed="rId2" cstate="print"/>
          <a:stretch>
            <a:fillRect/>
          </a:stretch>
        </p:blipFill>
        <p:spPr>
          <a:xfrm>
            <a:off x="6324600" y="152400"/>
            <a:ext cx="1703413" cy="198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762000"/>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1143000"/>
            <a:ext cx="8229600" cy="5181600"/>
          </a:xfrm>
        </p:spPr>
        <p:txBody>
          <a:bodyPr/>
          <a:lstStyle/>
          <a:p>
            <a:r>
              <a:rPr lang="en-US" sz="2400" dirty="0" smtClean="0">
                <a:latin typeface="Times New Roman" pitchFamily="18" charset="0"/>
                <a:cs typeface="Times New Roman" pitchFamily="18" charset="0"/>
              </a:rPr>
              <a:t>We create the following repositories:</a:t>
            </a:r>
          </a:p>
          <a:p>
            <a:endParaRPr lang="en-US" dirty="0"/>
          </a:p>
        </p:txBody>
      </p:sp>
      <p:pic>
        <p:nvPicPr>
          <p:cNvPr id="6" name="Рисунок 5" descr="myProject.png"/>
          <p:cNvPicPr>
            <a:picLocks noChangeAspect="1"/>
          </p:cNvPicPr>
          <p:nvPr/>
        </p:nvPicPr>
        <p:blipFill>
          <a:blip r:embed="rId2" cstate="print"/>
          <a:stretch>
            <a:fillRect/>
          </a:stretch>
        </p:blipFill>
        <p:spPr>
          <a:xfrm>
            <a:off x="609600" y="1629873"/>
            <a:ext cx="5486400" cy="2491100"/>
          </a:xfrm>
          <a:prstGeom prst="rect">
            <a:avLst/>
          </a:prstGeom>
        </p:spPr>
      </p:pic>
      <p:pic>
        <p:nvPicPr>
          <p:cNvPr id="7" name="Рисунок 6" descr="mywebsite.png"/>
          <p:cNvPicPr>
            <a:picLocks noChangeAspect="1"/>
          </p:cNvPicPr>
          <p:nvPr/>
        </p:nvPicPr>
        <p:blipFill>
          <a:blip r:embed="rId3" cstate="print"/>
          <a:stretch>
            <a:fillRect/>
          </a:stretch>
        </p:blipFill>
        <p:spPr>
          <a:xfrm>
            <a:off x="685800" y="4114800"/>
            <a:ext cx="5328537" cy="2209800"/>
          </a:xfrm>
          <a:prstGeom prst="rect">
            <a:avLst/>
          </a:prstGeom>
        </p:spPr>
      </p:pic>
      <p:pic>
        <p:nvPicPr>
          <p:cNvPr id="8" name="Рисунок 7" descr="github.jpeg"/>
          <p:cNvPicPr>
            <a:picLocks noChangeAspect="1"/>
          </p:cNvPicPr>
          <p:nvPr/>
        </p:nvPicPr>
        <p:blipFill>
          <a:blip r:embed="rId4" cstate="print"/>
          <a:stretch>
            <a:fillRect/>
          </a:stretch>
        </p:blipFill>
        <p:spPr>
          <a:xfrm>
            <a:off x="6324600" y="152400"/>
            <a:ext cx="1703413" cy="198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762000"/>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1143000"/>
            <a:ext cx="8229600" cy="5181600"/>
          </a:xfrm>
        </p:spPr>
        <p:txBody>
          <a:bodyPr/>
          <a:lstStyle/>
          <a:p>
            <a:pPr>
              <a:buNone/>
            </a:pPr>
            <a:r>
              <a:rPr lang="en-US" sz="2400" dirty="0" smtClean="0">
                <a:latin typeface="Times New Roman" pitchFamily="18" charset="0"/>
                <a:cs typeface="Times New Roman" pitchFamily="18" charset="0"/>
              </a:rPr>
              <a:t>We add the </a:t>
            </a:r>
            <a:r>
              <a:rPr lang="en-US" sz="2400" dirty="0" err="1" smtClean="0">
                <a:latin typeface="Times New Roman" pitchFamily="18" charset="0"/>
                <a:cs typeface="Times New Roman" pitchFamily="18" charset="0"/>
              </a:rPr>
              <a:t>ssh</a:t>
            </a:r>
            <a:r>
              <a:rPr lang="en-US" sz="2400" dirty="0" smtClean="0">
                <a:latin typeface="Times New Roman" pitchFamily="18" charset="0"/>
                <a:cs typeface="Times New Roman" pitchFamily="18" charset="0"/>
              </a:rPr>
              <a:t> keys to the repository:</a:t>
            </a:r>
          </a:p>
          <a:p>
            <a:pPr>
              <a:buNone/>
            </a:pPr>
            <a:endParaRPr lang="en-US" sz="2400" dirty="0" smtClean="0">
              <a:latin typeface="Times New Roman" pitchFamily="18" charset="0"/>
              <a:cs typeface="Times New Roman" pitchFamily="18" charset="0"/>
            </a:endParaRPr>
          </a:p>
          <a:p>
            <a:pPr>
              <a:buNone/>
            </a:pPr>
            <a:endParaRPr lang="en-US" dirty="0"/>
          </a:p>
        </p:txBody>
      </p:sp>
      <p:pic>
        <p:nvPicPr>
          <p:cNvPr id="8" name="Рисунок 7" descr="ssh-keys.png"/>
          <p:cNvPicPr>
            <a:picLocks noChangeAspect="1"/>
          </p:cNvPicPr>
          <p:nvPr/>
        </p:nvPicPr>
        <p:blipFill>
          <a:blip r:embed="rId2" cstate="print"/>
          <a:stretch>
            <a:fillRect/>
          </a:stretch>
        </p:blipFill>
        <p:spPr>
          <a:xfrm>
            <a:off x="685800" y="1676400"/>
            <a:ext cx="4724400" cy="1990032"/>
          </a:xfrm>
          <a:prstGeom prst="rect">
            <a:avLst/>
          </a:prstGeom>
        </p:spPr>
      </p:pic>
      <p:sp>
        <p:nvSpPr>
          <p:cNvPr id="9" name="Прямоугольник 8"/>
          <p:cNvSpPr/>
          <p:nvPr/>
        </p:nvSpPr>
        <p:spPr>
          <a:xfrm>
            <a:off x="609600" y="3733800"/>
            <a:ext cx="5007005" cy="461665"/>
          </a:xfrm>
          <a:prstGeom prst="rect">
            <a:avLst/>
          </a:prstGeom>
        </p:spPr>
        <p:txBody>
          <a:bodyPr wrap="square">
            <a:spAutoFit/>
          </a:bodyPr>
          <a:lstStyle/>
          <a:p>
            <a:r>
              <a:rPr lang="en-US" sz="2400" dirty="0" smtClean="0">
                <a:latin typeface="Times New Roman" pitchFamily="18" charset="0"/>
                <a:cs typeface="Times New Roman" pitchFamily="18" charset="0"/>
              </a:rPr>
              <a:t>We add </a:t>
            </a:r>
            <a:r>
              <a:rPr lang="en-US" sz="2400" dirty="0" err="1" smtClean="0">
                <a:latin typeface="Times New Roman" pitchFamily="18" charset="0"/>
                <a:cs typeface="Times New Roman" pitchFamily="18" charset="0"/>
              </a:rPr>
              <a:t>webhook</a:t>
            </a:r>
            <a:r>
              <a:rPr lang="en-US" sz="2400" dirty="0" smtClean="0">
                <a:latin typeface="Times New Roman" pitchFamily="18" charset="0"/>
                <a:cs typeface="Times New Roman" pitchFamily="18" charset="0"/>
              </a:rPr>
              <a:t> to the repository</a:t>
            </a:r>
            <a:endParaRPr lang="en-US" sz="2400" dirty="0">
              <a:latin typeface="Times New Roman" pitchFamily="18" charset="0"/>
              <a:cs typeface="Times New Roman" pitchFamily="18" charset="0"/>
            </a:endParaRPr>
          </a:p>
        </p:txBody>
      </p:sp>
      <p:pic>
        <p:nvPicPr>
          <p:cNvPr id="10" name="Рисунок 9" descr="webhook.png"/>
          <p:cNvPicPr>
            <a:picLocks noChangeAspect="1"/>
          </p:cNvPicPr>
          <p:nvPr/>
        </p:nvPicPr>
        <p:blipFill>
          <a:blip r:embed="rId3" cstate="print"/>
          <a:stretch>
            <a:fillRect/>
          </a:stretch>
        </p:blipFill>
        <p:spPr>
          <a:xfrm>
            <a:off x="685800" y="4267200"/>
            <a:ext cx="5580518" cy="1752600"/>
          </a:xfrm>
          <a:prstGeom prst="rect">
            <a:avLst/>
          </a:prstGeom>
        </p:spPr>
      </p:pic>
      <p:pic>
        <p:nvPicPr>
          <p:cNvPr id="11" name="Рисунок 10" descr="github.jpeg"/>
          <p:cNvPicPr>
            <a:picLocks noChangeAspect="1"/>
          </p:cNvPicPr>
          <p:nvPr/>
        </p:nvPicPr>
        <p:blipFill>
          <a:blip r:embed="rId4" cstate="print"/>
          <a:stretch>
            <a:fillRect/>
          </a:stretch>
        </p:blipFill>
        <p:spPr>
          <a:xfrm>
            <a:off x="6324600" y="152400"/>
            <a:ext cx="1703413" cy="1981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3054</TotalTime>
  <Words>1059</Words>
  <Application>Microsoft Office PowerPoint</Application>
  <PresentationFormat>Экран (4:3)</PresentationFormat>
  <Paragraphs>88</Paragraphs>
  <Slides>28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28</vt:i4>
      </vt:variant>
    </vt:vector>
  </HeadingPairs>
  <TitlesOfParts>
    <vt:vector size="29" baseType="lpstr">
      <vt:lpstr>Поток</vt:lpstr>
      <vt:lpstr>DevOps ext program Winter 2020-2021</vt:lpstr>
      <vt:lpstr>Final task diagram</vt:lpstr>
      <vt:lpstr>Task descriptions</vt:lpstr>
      <vt:lpstr>Google Cloud Platform</vt:lpstr>
      <vt:lpstr>Terraform</vt:lpstr>
      <vt:lpstr>Terraform</vt:lpstr>
      <vt:lpstr>GitHub</vt:lpstr>
      <vt:lpstr>GitHub</vt:lpstr>
      <vt:lpstr>GitHub</vt:lpstr>
      <vt:lpstr>Jenkins</vt:lpstr>
      <vt:lpstr>Jenkins</vt:lpstr>
      <vt:lpstr>Jenkins</vt:lpstr>
      <vt:lpstr>Jenkins</vt:lpstr>
      <vt:lpstr>Prometheus</vt:lpstr>
      <vt:lpstr>Prometheus</vt:lpstr>
      <vt:lpstr>Grafana</vt:lpstr>
      <vt:lpstr>Grafana</vt:lpstr>
      <vt:lpstr>Prometheus + Grafana install</vt:lpstr>
      <vt:lpstr>Django</vt:lpstr>
      <vt:lpstr>Django</vt:lpstr>
      <vt:lpstr>Docker</vt:lpstr>
      <vt:lpstr>Docker</vt:lpstr>
      <vt:lpstr>Docker</vt:lpstr>
      <vt:lpstr>Docker</vt:lpstr>
      <vt:lpstr>Docker</vt:lpstr>
      <vt:lpstr>GCR.IO</vt:lpstr>
      <vt:lpstr>GCR.IO</vt:lpstr>
      <vt:lpstr>Слайд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ext program Winter 2020-2021</dc:title>
  <dc:creator>Asgard</dc:creator>
  <cp:lastModifiedBy>Asgard</cp:lastModifiedBy>
  <cp:revision>60</cp:revision>
  <dcterms:created xsi:type="dcterms:W3CDTF">2021-03-12T11:11:39Z</dcterms:created>
  <dcterms:modified xsi:type="dcterms:W3CDTF">2021-03-15T13:57:10Z</dcterms:modified>
</cp:coreProperties>
</file>