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6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Straight Connector 31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Isosceles Triangle 2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Isosceles Triangle 3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Isosceles Triangle 18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8017960-B8CB-476B-B5C1-1FFED0F44C7E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9/1/21</a:t>
            </a:fld>
            <a:endParaRPr b="0" lang="uk-UA" sz="900" spc="-1" strike="noStrike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uk-UA" sz="2400" spc="-1" strike="noStrike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294F5B7-8E29-4362-BC59-9C24C161C6C4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uk-UA" sz="900" spc="-1" strike="noStrike"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E9A96DB-85E8-4AE0-8E33-76C4CB544F9C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9/1/21</a:t>
            </a:fld>
            <a:endParaRPr b="0" lang="uk-UA" sz="900" spc="-1" strike="noStrike"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uk-UA" sz="2400" spc="-1" strike="noStrike"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B9C1046-7AF5-4349-B8F3-0C16C3FB5DCB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uk-UA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Straight Connector 9"/>
          <p:cNvSpPr/>
          <p:nvPr/>
        </p:nvSpPr>
        <p:spPr>
          <a:xfrm>
            <a:off x="1448280" y="0"/>
            <a:ext cx="1218960" cy="6858000"/>
          </a:xfrm>
          <a:prstGeom prst="line">
            <a:avLst/>
          </a:prstGeom>
          <a:ln cap="rnd" w="9525">
            <a:solidFill>
              <a:srgbClr val="90c226">
                <a:lumMod val="75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7" name="Straight Connector 11"/>
          <p:cNvSpPr/>
          <p:nvPr/>
        </p:nvSpPr>
        <p:spPr>
          <a:xfrm flipH="1">
            <a:off x="66960" y="3681360"/>
            <a:ext cx="4763520" cy="3176640"/>
          </a:xfrm>
          <a:prstGeom prst="line">
            <a:avLst/>
          </a:prstGeom>
          <a:ln cap="rnd" w="9525">
            <a:solidFill>
              <a:srgbClr val="ffffff">
                <a:lumMod val="50000"/>
                <a:lumOff val="50000"/>
                <a:alpha val="80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Rectangle 23"/>
          <p:cNvSpPr/>
          <p:nvPr/>
        </p:nvSpPr>
        <p:spPr>
          <a:xfrm>
            <a:off x="125892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60" dir="5400000" dist="2556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9" name="Rectangle 25"/>
          <p:cNvSpPr/>
          <p:nvPr/>
        </p:nvSpPr>
        <p:spPr>
          <a:xfrm>
            <a:off x="168084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60" dir="5400000" dist="2556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0" name="Isosceles Triangle 17"/>
          <p:cNvSpPr/>
          <p:nvPr/>
        </p:nvSpPr>
        <p:spPr>
          <a:xfrm>
            <a:off x="100980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60" dir="5400000" dist="2556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1" name="Rectangle 27"/>
          <p:cNvSpPr/>
          <p:nvPr/>
        </p:nvSpPr>
        <p:spPr>
          <a:xfrm>
            <a:off x="141192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60" dir="5400000" dist="2556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2" name="Isosceles Triangle 21"/>
          <p:cNvSpPr/>
          <p:nvPr/>
        </p:nvSpPr>
        <p:spPr>
          <a:xfrm>
            <a:off x="244908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60" dir="5400000" dist="2556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3" name="Freeform: Shape 23"/>
          <p:cNvSpPr/>
          <p:nvPr/>
        </p:nvSpPr>
        <p:spPr>
          <a:xfrm>
            <a:off x="3016440" y="-8640"/>
            <a:ext cx="9175320" cy="6866280"/>
          </a:xfrm>
          <a:custGeom>
            <a:avLst/>
            <a:gdLst/>
            <a:ahLst/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Title 1"/>
          <p:cNvSpPr txBox="1"/>
          <p:nvPr/>
        </p:nvSpPr>
        <p:spPr>
          <a:xfrm>
            <a:off x="4419000" y="1020960"/>
            <a:ext cx="6960240" cy="2849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uk-UA" sz="6000" spc="-1" strike="noStrike">
                <a:solidFill>
                  <a:srgbClr val="ffffff"/>
                </a:solidFill>
                <a:latin typeface="Trebuchet MS"/>
              </a:rPr>
              <a:t>КФС</a:t>
            </a:r>
            <a:endParaRPr b="0" lang="en-US" sz="6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5" name="Isosceles Triangle 25"/>
          <p:cNvSpPr/>
          <p:nvPr/>
        </p:nvSpPr>
        <p:spPr>
          <a:xfrm rot="5400000">
            <a:off x="4062600" y="3271320"/>
            <a:ext cx="220320" cy="18612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21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64" name="Straight Connector 2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5" name="Straight Connector 2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6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7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8" name="Isosceles Triangle 2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9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0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1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2" name="Isosceles Triangle 3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3" name="Isosceles Triangle 31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74" name="Isosceles Triangle 33"/>
          <p:cNvSpPr/>
          <p:nvPr/>
        </p:nvSpPr>
        <p:spPr>
          <a:xfrm rot="10800000">
            <a:off x="3240" y="13320"/>
            <a:ext cx="842400" cy="566568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60" dir="5400000" dist="2556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75" name="Picture 2" descr=""/>
          <p:cNvPicPr/>
          <p:nvPr/>
        </p:nvPicPr>
        <p:blipFill>
          <a:blip r:embed="rId1"/>
          <a:stretch/>
        </p:blipFill>
        <p:spPr>
          <a:xfrm>
            <a:off x="900000" y="389520"/>
            <a:ext cx="8281440" cy="609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/>
        </p:nvSpPr>
        <p:spPr>
          <a:xfrm>
            <a:off x="676800" y="609480"/>
            <a:ext cx="3728880" cy="1320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uk-UA" sz="2800" spc="-1" strike="noStrike">
                <a:solidFill>
                  <a:srgbClr val="90c226"/>
                </a:solidFill>
                <a:latin typeface="Trebuchet MS"/>
              </a:rPr>
              <a:t>Вбудовані системи (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</a:rPr>
              <a:t>embedded systems</a:t>
            </a:r>
            <a:r>
              <a:rPr b="0" lang="uk-UA" sz="2800" spc="-1" strike="noStrike">
                <a:solidFill>
                  <a:srgbClr val="90c226"/>
                </a:solidFill>
                <a:latin typeface="Trebuchet MS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7" name="Content Placeholder 2"/>
          <p:cNvSpPr txBox="1"/>
          <p:nvPr/>
        </p:nvSpPr>
        <p:spPr>
          <a:xfrm>
            <a:off x="685080" y="2160720"/>
            <a:ext cx="3720600" cy="35604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Вбудовані системи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: </a:t>
            </a: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обчислювальні системи, призначені для певної мети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Вбудовані системи є повсюди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28" name="Picture 3" descr=""/>
          <p:cNvPicPr/>
          <p:nvPr/>
        </p:nvPicPr>
        <p:blipFill>
          <a:blip r:embed="rId1"/>
          <a:stretch/>
        </p:blipFill>
        <p:spPr>
          <a:xfrm>
            <a:off x="4789800" y="1909080"/>
            <a:ext cx="5427720" cy="303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uk-UA" sz="3600" spc="-1" strike="noStrike">
                <a:solidFill>
                  <a:srgbClr val="90c226"/>
                </a:solidFill>
                <a:latin typeface="Trebuchet MS"/>
              </a:rPr>
              <a:t>Вбудовані системи стають дедалі складнішими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0" name="Content Placeholder 2"/>
          <p:cNvSpPr txBox="1"/>
          <p:nvPr/>
        </p:nvSpPr>
        <p:spPr>
          <a:xfrm>
            <a:off x="677160" y="2160720"/>
            <a:ext cx="6852240" cy="3880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Сучасні автомобілі високого класу мають більше ніж сто різноманітних процесорів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Також збільшується кількість різноманітних сенсорів та приладів інтелектуального управління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31" name="Picture 3" descr=""/>
          <p:cNvPicPr/>
          <p:nvPr/>
        </p:nvPicPr>
        <p:blipFill>
          <a:blip r:embed="rId1"/>
          <a:stretch/>
        </p:blipFill>
        <p:spPr>
          <a:xfrm>
            <a:off x="8047440" y="1035720"/>
            <a:ext cx="3644640" cy="2743200"/>
          </a:xfrm>
          <a:prstGeom prst="rect">
            <a:avLst/>
          </a:prstGeom>
          <a:ln w="9525">
            <a:noFill/>
          </a:ln>
        </p:spPr>
      </p:pic>
      <p:sp>
        <p:nvSpPr>
          <p:cNvPr id="132" name="Rectangle 4"/>
          <p:cNvSpPr/>
          <p:nvPr/>
        </p:nvSpPr>
        <p:spPr>
          <a:xfrm>
            <a:off x="810720" y="3779280"/>
            <a:ext cx="2473560" cy="1307160"/>
          </a:xfrm>
          <a:prstGeom prst="rect">
            <a:avLst/>
          </a:prstGeom>
          <a:solidFill>
            <a:srgbClr val="ffffff"/>
          </a:solidFill>
          <a:ln cap="rnd">
            <a:solidFill>
              <a:srgbClr val="000000"/>
            </a:solidFill>
            <a:round/>
          </a:ln>
          <a:effectLst>
            <a:outerShdw blurRad="38160" dir="5400000" dist="25560" rotWithShape="0">
              <a:srgbClr val="000000">
                <a:alpha val="35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pic>
        <p:nvPicPr>
          <p:cNvPr id="133" name="Picture 7" descr=""/>
          <p:cNvPicPr/>
          <p:nvPr/>
        </p:nvPicPr>
        <p:blipFill>
          <a:blip r:embed="rId2"/>
          <a:stretch/>
        </p:blipFill>
        <p:spPr>
          <a:xfrm>
            <a:off x="810720" y="3779280"/>
            <a:ext cx="2473560" cy="1307160"/>
          </a:xfrm>
          <a:prstGeom prst="rect">
            <a:avLst/>
          </a:prstGeom>
          <a:ln w="9525">
            <a:noFill/>
          </a:ln>
        </p:spPr>
      </p:pic>
      <p:sp>
        <p:nvSpPr>
          <p:cNvPr id="134" name="Rectangle 6"/>
          <p:cNvSpPr/>
          <p:nvPr/>
        </p:nvSpPr>
        <p:spPr>
          <a:xfrm>
            <a:off x="810720" y="5086800"/>
            <a:ext cx="2473560" cy="232560"/>
          </a:xfrm>
          <a:prstGeom prst="rect">
            <a:avLst/>
          </a:prstGeom>
          <a:solidFill>
            <a:srgbClr val="800000"/>
          </a:solidFill>
          <a:ln>
            <a:noFill/>
          </a:ln>
          <a:effectLst>
            <a:outerShdw blurRad="38160" dir="5400000" dist="2556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F-35  Lightning II</a:t>
            </a:r>
            <a:endParaRPr b="0" lang="uk-UA" sz="1800" spc="-1" strike="noStrike">
              <a:latin typeface="Arial"/>
            </a:endParaRPr>
          </a:p>
        </p:txBody>
      </p:sp>
      <p:pic>
        <p:nvPicPr>
          <p:cNvPr id="135" name="Picture 5" descr=""/>
          <p:cNvPicPr/>
          <p:nvPr/>
        </p:nvPicPr>
        <p:blipFill>
          <a:blip r:embed="rId3"/>
          <a:stretch/>
        </p:blipFill>
        <p:spPr>
          <a:xfrm>
            <a:off x="4017960" y="3816720"/>
            <a:ext cx="3818520" cy="2082600"/>
          </a:xfrm>
          <a:prstGeom prst="rect">
            <a:avLst/>
          </a:prstGeom>
          <a:ln w="9525">
            <a:noFill/>
          </a:ln>
        </p:spPr>
      </p:pic>
      <p:sp>
        <p:nvSpPr>
          <p:cNvPr id="136" name="Rectangle 8"/>
          <p:cNvSpPr/>
          <p:nvPr/>
        </p:nvSpPr>
        <p:spPr>
          <a:xfrm>
            <a:off x="4017960" y="3635640"/>
            <a:ext cx="3818520" cy="232560"/>
          </a:xfrm>
          <a:prstGeom prst="rect">
            <a:avLst/>
          </a:prstGeom>
          <a:solidFill>
            <a:srgbClr val="800000"/>
          </a:solidFill>
          <a:ln>
            <a:noFill/>
          </a:ln>
          <a:effectLst>
            <a:outerShdw blurRad="38160" dir="5400000" dist="2556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Helmet Mounted Display System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137" name="Rectangle 9"/>
          <p:cNvSpPr/>
          <p:nvPr/>
        </p:nvSpPr>
        <p:spPr>
          <a:xfrm>
            <a:off x="4039200" y="3893040"/>
            <a:ext cx="3756960" cy="1982160"/>
          </a:xfrm>
          <a:prstGeom prst="rect">
            <a:avLst/>
          </a:prstGeom>
          <a:noFill/>
          <a:ln cap="rnd" w="57150"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uk-UA" sz="3600" spc="-1" strike="noStrike">
                <a:solidFill>
                  <a:srgbClr val="90c226"/>
                </a:solidFill>
                <a:latin typeface="Trebuchet MS"/>
              </a:rPr>
              <a:t>... 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i</a:t>
            </a:r>
            <a:r>
              <a:rPr b="0" lang="uk-UA" sz="3600" spc="-1" strike="noStrike">
                <a:solidFill>
                  <a:srgbClr val="90c226"/>
                </a:solidFill>
                <a:latin typeface="Trebuchet MS"/>
              </a:rPr>
              <a:t> більш взаємопов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’</a:t>
            </a:r>
            <a:r>
              <a:rPr b="0" lang="uk-UA" sz="3600" spc="-1" strike="noStrike">
                <a:solidFill>
                  <a:srgbClr val="90c226"/>
                </a:solidFill>
                <a:latin typeface="Trebuchet MS"/>
              </a:rPr>
              <a:t>язаними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9" name="Content Placeholder 2"/>
          <p:cNvSpPr txBox="1"/>
          <p:nvPr/>
        </p:nvSpPr>
        <p:spPr>
          <a:xfrm>
            <a:off x="677160" y="1390320"/>
            <a:ext cx="6395040" cy="2266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CA" sz="1800" spc="-1" strike="noStrike">
                <a:solidFill>
                  <a:srgbClr val="404040"/>
                </a:solidFill>
                <a:latin typeface="Trebuchet MS"/>
              </a:rPr>
              <a:t>Command-and-control network – </a:t>
            </a: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управління складними механізмами на відстані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CA" sz="1800" spc="-1" strike="noStrike">
                <a:solidFill>
                  <a:srgbClr val="404040"/>
                </a:solidFill>
                <a:latin typeface="Trebuchet MS"/>
              </a:rPr>
              <a:t>Geotagging</a:t>
            </a: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 -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процес додавання географічних метаданих до різних інформаційних ресурсів</a:t>
            </a: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40" name="Picture 2" descr=""/>
          <p:cNvPicPr/>
          <p:nvPr/>
        </p:nvPicPr>
        <p:blipFill>
          <a:blip r:embed="rId1"/>
          <a:stretch/>
        </p:blipFill>
        <p:spPr>
          <a:xfrm>
            <a:off x="7459560" y="1060200"/>
            <a:ext cx="3822120" cy="2866320"/>
          </a:xfrm>
          <a:prstGeom prst="rect">
            <a:avLst/>
          </a:prstGeom>
          <a:ln w="0">
            <a:noFill/>
          </a:ln>
        </p:spPr>
      </p:pic>
      <p:sp>
        <p:nvSpPr>
          <p:cNvPr id="141" name="Content Placeholder 2"/>
          <p:cNvSpPr/>
          <p:nvPr/>
        </p:nvSpPr>
        <p:spPr>
          <a:xfrm>
            <a:off x="5859360" y="4334040"/>
            <a:ext cx="5422320" cy="22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І багато інших прикладів</a:t>
            </a:r>
            <a:endParaRPr b="0" lang="uk-UA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Power grid</a:t>
            </a:r>
            <a:endParaRPr b="0" lang="uk-UA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Медичні системи</a:t>
            </a:r>
            <a:endParaRPr b="0" lang="uk-UA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Транспортування</a:t>
            </a:r>
            <a:endParaRPr b="0" lang="uk-UA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інше</a:t>
            </a:r>
            <a:endParaRPr b="0" lang="uk-UA" sz="1800" spc="-1" strike="noStrike">
              <a:latin typeface="Arial"/>
            </a:endParaRPr>
          </a:p>
        </p:txBody>
      </p:sp>
      <p:pic>
        <p:nvPicPr>
          <p:cNvPr id="142" name="Picture 3" descr=""/>
          <p:cNvPicPr/>
          <p:nvPr/>
        </p:nvPicPr>
        <p:blipFill>
          <a:blip r:embed="rId2"/>
          <a:stretch/>
        </p:blipFill>
        <p:spPr>
          <a:xfrm>
            <a:off x="2396160" y="4334040"/>
            <a:ext cx="3093480" cy="1914120"/>
          </a:xfrm>
          <a:prstGeom prst="rect">
            <a:avLst/>
          </a:prstGeom>
          <a:ln w="0">
            <a:noFill/>
          </a:ln>
        </p:spPr>
      </p:pic>
      <p:sp>
        <p:nvSpPr>
          <p:cNvPr id="143" name="TextBox 8"/>
          <p:cNvSpPr/>
          <p:nvPr/>
        </p:nvSpPr>
        <p:spPr>
          <a:xfrm>
            <a:off x="2027160" y="5006160"/>
            <a:ext cx="2995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000000"/>
                </a:solidFill>
                <a:latin typeface="Trebuchet MS"/>
              </a:rPr>
              <a:t>+</a:t>
            </a:r>
            <a:endParaRPr b="0" lang="uk-UA" sz="2400" spc="-1" strike="noStrike">
              <a:latin typeface="Arial"/>
            </a:endParaRPr>
          </a:p>
        </p:txBody>
      </p:sp>
      <p:pic>
        <p:nvPicPr>
          <p:cNvPr id="144" name="Picture 4" descr=""/>
          <p:cNvPicPr/>
          <p:nvPr/>
        </p:nvPicPr>
        <p:blipFill>
          <a:blip r:embed="rId3"/>
          <a:stretch/>
        </p:blipFill>
        <p:spPr>
          <a:xfrm>
            <a:off x="245880" y="3872880"/>
            <a:ext cx="1780920" cy="256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/>
          <p:nvPr/>
        </p:nvSpPr>
        <p:spPr>
          <a:xfrm>
            <a:off x="677160" y="609480"/>
            <a:ext cx="8596440" cy="934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uk-UA" sz="3600" spc="-1" strike="noStrike">
                <a:solidFill>
                  <a:srgbClr val="90c226"/>
                </a:solidFill>
                <a:latin typeface="Trebuchet MS"/>
              </a:rPr>
              <a:t>КФС – наступна еволюція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6" name="Content Placeholder 2"/>
          <p:cNvSpPr txBox="1"/>
          <p:nvPr/>
        </p:nvSpPr>
        <p:spPr>
          <a:xfrm>
            <a:off x="677160" y="1544760"/>
            <a:ext cx="8596440" cy="44964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Кібер-фізичні системи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: </a:t>
            </a: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це поєднання обчислень з фізичними процесами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Досі будуються на базі вбудованих систем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Основне завдання взаємодія із зовнішнім середовищем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Включають в себе взаємодію та інтергацію таких підсистем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Courier New"/>
              <a:buChar char="o"/>
            </a:pPr>
            <a:r>
              <a:rPr b="0" lang="uk-UA" sz="1600" spc="-1" strike="noStrike">
                <a:solidFill>
                  <a:srgbClr val="404040"/>
                </a:solidFill>
                <a:latin typeface="Trebuchet MS"/>
              </a:rPr>
              <a:t>Класичних вбудованих систем -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&gt; black boxes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Courier New"/>
              <a:buChar char="o"/>
            </a:pPr>
            <a:r>
              <a:rPr b="0" lang="uk-UA" sz="1600" spc="-1" strike="noStrike">
                <a:solidFill>
                  <a:srgbClr val="404040"/>
                </a:solidFill>
                <a:latin typeface="Trebuchet MS"/>
              </a:rPr>
              <a:t>КФС -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&gt; white boxes </a:t>
            </a:r>
            <a:r>
              <a:rPr b="0" lang="uk-UA" sz="1600" spc="-1" strike="noStrike">
                <a:solidFill>
                  <a:srgbClr val="404040"/>
                </a:solidFill>
                <a:latin typeface="Trebuchet MS"/>
              </a:rPr>
              <a:t>з відкритими протоколами взаємодії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uk-UA" sz="1600" spc="-1" strike="noStrike">
                <a:solidFill>
                  <a:srgbClr val="404040"/>
                </a:solidFill>
                <a:latin typeface="Trebuchet MS"/>
              </a:rPr>
              <a:t>Головна ціль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uk-UA" sz="1600" spc="-1" strike="noStrike">
                <a:solidFill>
                  <a:srgbClr val="404040"/>
                </a:solidFill>
                <a:latin typeface="Trebuchet MS"/>
              </a:rPr>
              <a:t>Спільне проектування і розробка кібер і фізичної частини системи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uk-UA" sz="1600" spc="-1" strike="noStrike">
                <a:solidFill>
                  <a:srgbClr val="404040"/>
                </a:solidFill>
                <a:latin typeface="Trebuchet MS"/>
              </a:rPr>
              <a:t>Розробка 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“</a:t>
            </a:r>
            <a:r>
              <a:rPr b="0" lang="uk-UA" sz="1600" spc="-1" strike="noStrike">
                <a:solidFill>
                  <a:srgbClr val="404040"/>
                </a:solidFill>
                <a:latin typeface="Trebuchet MS"/>
              </a:rPr>
              <a:t>Системи систем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”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uk-UA" sz="3600" spc="-1" strike="noStrike">
                <a:solidFill>
                  <a:srgbClr val="90c226"/>
                </a:solidFill>
                <a:latin typeface="Trebuchet MS"/>
              </a:rPr>
              <a:t>Приклади КФС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8" name="Content Placeholder 2"/>
          <p:cNvSpPr txBox="1"/>
          <p:nvPr/>
        </p:nvSpPr>
        <p:spPr>
          <a:xfrm>
            <a:off x="677160" y="1399680"/>
            <a:ext cx="3957120" cy="45100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uk-UA" sz="1700" spc="-1" strike="noStrike">
                <a:solidFill>
                  <a:srgbClr val="404040"/>
                </a:solidFill>
                <a:latin typeface="Trebuchet MS"/>
              </a:rPr>
              <a:t>Завдяки появі КФС з</a:t>
            </a:r>
            <a:r>
              <a:rPr b="0" lang="en-US" sz="1700" spc="-1" strike="noStrike">
                <a:solidFill>
                  <a:srgbClr val="404040"/>
                </a:solidFill>
                <a:latin typeface="Trebuchet MS"/>
              </a:rPr>
              <a:t>’</a:t>
            </a:r>
            <a:r>
              <a:rPr b="0" lang="uk-UA" sz="1700" spc="-1" strike="noStrike">
                <a:solidFill>
                  <a:srgbClr val="404040"/>
                </a:solidFill>
                <a:latin typeface="Trebuchet MS"/>
              </a:rPr>
              <a:t>явились наступні розробки</a:t>
            </a:r>
            <a:endParaRPr b="0" lang="en-US" sz="17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uk-UA" sz="1700" spc="-1" strike="noStrike">
                <a:solidFill>
                  <a:srgbClr val="404040"/>
                </a:solidFill>
                <a:latin typeface="Trebuchet MS"/>
              </a:rPr>
              <a:t>Інтегрована операційна кімната</a:t>
            </a:r>
            <a:r>
              <a:rPr b="0" lang="en-US" sz="1700" spc="-1" strike="noStrike">
                <a:solidFill>
                  <a:srgbClr val="404040"/>
                </a:solidFill>
                <a:latin typeface="Trebuchet MS"/>
              </a:rPr>
              <a:t>: </a:t>
            </a:r>
            <a:r>
              <a:rPr b="0" lang="uk-UA" sz="1700" spc="-1" strike="noStrike">
                <a:solidFill>
                  <a:srgbClr val="404040"/>
                </a:solidFill>
                <a:latin typeface="Trebuchet MS"/>
              </a:rPr>
              <a:t>складається з з</a:t>
            </a:r>
            <a:r>
              <a:rPr b="0" lang="en-US" sz="1700" spc="-1" strike="noStrike">
                <a:solidFill>
                  <a:srgbClr val="404040"/>
                </a:solidFill>
                <a:latin typeface="Trebuchet MS"/>
              </a:rPr>
              <a:t>’</a:t>
            </a:r>
            <a:r>
              <a:rPr b="0" lang="uk-UA" sz="1700" spc="-1" strike="noStrike">
                <a:solidFill>
                  <a:srgbClr val="404040"/>
                </a:solidFill>
                <a:latin typeface="Trebuchet MS"/>
              </a:rPr>
              <a:t>єднаних між собою медичних систем, використовує функціональність </a:t>
            </a:r>
            <a:r>
              <a:rPr b="0" lang="en-US" sz="1700" spc="-1" strike="noStrike">
                <a:solidFill>
                  <a:srgbClr val="404040"/>
                </a:solidFill>
                <a:latin typeface="Trebuchet MS"/>
              </a:rPr>
              <a:t>plug-and-play</a:t>
            </a:r>
            <a:r>
              <a:rPr b="0" lang="uk-UA" sz="1700" spc="-1" strike="noStrike">
                <a:solidFill>
                  <a:srgbClr val="404040"/>
                </a:solidFill>
                <a:latin typeface="Trebuchet MS"/>
              </a:rPr>
              <a:t>. Головна проблема – велика кількість кабелів </a:t>
            </a:r>
            <a:endParaRPr b="0" lang="en-US" sz="17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uk-UA" sz="1700" spc="-1" strike="noStrike">
                <a:solidFill>
                  <a:srgbClr val="404040"/>
                </a:solidFill>
                <a:latin typeface="Trebuchet MS"/>
              </a:rPr>
              <a:t>Розумна електростанція –</a:t>
            </a:r>
            <a:r>
              <a:rPr b="0" lang="en-US" sz="1700" spc="-1" strike="noStrike">
                <a:solidFill>
                  <a:srgbClr val="404040"/>
                </a:solidFill>
                <a:latin typeface="Trebuchet MS"/>
              </a:rPr>
              <a:t>(smart power grid)</a:t>
            </a:r>
            <a:r>
              <a:rPr b="0" lang="uk-UA" sz="1700" spc="-1" strike="noStrike">
                <a:solidFill>
                  <a:srgbClr val="404040"/>
                </a:solidFill>
                <a:latin typeface="Trebuchet MS"/>
              </a:rPr>
              <a:t> передбачає і відповідає на різні чинники, завдяки чому забезпечує безперебіне подання електроенергії</a:t>
            </a:r>
            <a:endParaRPr b="0" lang="en-US" sz="17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49" name="Picture 2" descr=""/>
          <p:cNvPicPr/>
          <p:nvPr/>
        </p:nvPicPr>
        <p:blipFill>
          <a:blip r:embed="rId1"/>
          <a:stretch/>
        </p:blipFill>
        <p:spPr>
          <a:xfrm>
            <a:off x="5286240" y="1646280"/>
            <a:ext cx="4204800" cy="2102040"/>
          </a:xfrm>
          <a:prstGeom prst="rect">
            <a:avLst/>
          </a:prstGeom>
          <a:ln w="0">
            <a:noFill/>
          </a:ln>
        </p:spPr>
      </p:pic>
      <p:grpSp>
        <p:nvGrpSpPr>
          <p:cNvPr id="150" name="Group 4"/>
          <p:cNvGrpSpPr/>
          <p:nvPr/>
        </p:nvGrpSpPr>
        <p:grpSpPr>
          <a:xfrm>
            <a:off x="5486400" y="4210920"/>
            <a:ext cx="3021120" cy="2265840"/>
            <a:chOff x="5486400" y="4210920"/>
            <a:chExt cx="3021120" cy="2265840"/>
          </a:xfrm>
        </p:grpSpPr>
        <p:sp>
          <p:nvSpPr>
            <p:cNvPr id="151" name="Rectangle 5"/>
            <p:cNvSpPr/>
            <p:nvPr/>
          </p:nvSpPr>
          <p:spPr>
            <a:xfrm>
              <a:off x="5486400" y="4210920"/>
              <a:ext cx="3021120" cy="2209320"/>
            </a:xfrm>
            <a:prstGeom prst="rect">
              <a:avLst/>
            </a:prstGeom>
            <a:solidFill>
              <a:srgbClr val="ffffff"/>
            </a:solidFill>
            <a:ln cap="rnd"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pic>
          <p:nvPicPr>
            <p:cNvPr id="152" name="Picture 6" descr=""/>
            <p:cNvPicPr/>
            <p:nvPr/>
          </p:nvPicPr>
          <p:blipFill>
            <a:blip r:embed="rId2"/>
            <a:stretch/>
          </p:blipFill>
          <p:spPr>
            <a:xfrm>
              <a:off x="5486400" y="4210920"/>
              <a:ext cx="3021120" cy="2265840"/>
            </a:xfrm>
            <a:prstGeom prst="rect">
              <a:avLst/>
            </a:prstGeom>
            <a:ln w="9525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/>
          <p:nvPr/>
        </p:nvSpPr>
        <p:spPr>
          <a:xfrm>
            <a:off x="677160" y="609480"/>
            <a:ext cx="8596440" cy="6681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uk-UA" sz="3600" spc="-1" strike="noStrike">
                <a:solidFill>
                  <a:srgbClr val="90c226"/>
                </a:solidFill>
                <a:latin typeface="Trebuchet MS"/>
              </a:rPr>
              <a:t>Приклади КФС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4" name="Content Placeholder 2"/>
          <p:cNvSpPr txBox="1"/>
          <p:nvPr/>
        </p:nvSpPr>
        <p:spPr>
          <a:xfrm>
            <a:off x="677160" y="1362240"/>
            <a:ext cx="8596440" cy="4678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З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’</a:t>
            </a: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явились як наслідок вдосконалення існуючих рішень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5" name="Rectangle 5"/>
          <p:cNvSpPr/>
          <p:nvPr/>
        </p:nvSpPr>
        <p:spPr>
          <a:xfrm>
            <a:off x="753840" y="4997160"/>
            <a:ext cx="4327920" cy="453240"/>
          </a:xfrm>
          <a:prstGeom prst="rect">
            <a:avLst/>
          </a:prstGeom>
          <a:solidFill>
            <a:srgbClr val="800000"/>
          </a:solidFill>
          <a:ln>
            <a:noFill/>
          </a:ln>
          <a:effectLst>
            <a:outerShdw blurRad="38160" dir="5400000" dist="2556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uk-UA" sz="1800" spc="-1" strike="noStrike">
                <a:solidFill>
                  <a:srgbClr val="ffffff"/>
                </a:solidFill>
                <a:latin typeface="Trebuchet MS"/>
              </a:rPr>
              <a:t>Дрони</a:t>
            </a:r>
            <a:endParaRPr b="0" lang="uk-UA" sz="1800" spc="-1" strike="noStrike">
              <a:latin typeface="Arial"/>
            </a:endParaRPr>
          </a:p>
        </p:txBody>
      </p:sp>
      <p:pic>
        <p:nvPicPr>
          <p:cNvPr id="156" name="Picture 7" descr=""/>
          <p:cNvPicPr/>
          <p:nvPr/>
        </p:nvPicPr>
        <p:blipFill>
          <a:blip r:embed="rId1"/>
          <a:stretch/>
        </p:blipFill>
        <p:spPr>
          <a:xfrm>
            <a:off x="5383800" y="1860840"/>
            <a:ext cx="4280040" cy="3135960"/>
          </a:xfrm>
          <a:prstGeom prst="rect">
            <a:avLst/>
          </a:prstGeom>
          <a:ln w="0">
            <a:noFill/>
          </a:ln>
        </p:spPr>
      </p:pic>
      <p:sp>
        <p:nvSpPr>
          <p:cNvPr id="157" name="Rectangle 8"/>
          <p:cNvSpPr/>
          <p:nvPr/>
        </p:nvSpPr>
        <p:spPr>
          <a:xfrm>
            <a:off x="5383800" y="4997160"/>
            <a:ext cx="4280040" cy="453240"/>
          </a:xfrm>
          <a:prstGeom prst="rect">
            <a:avLst/>
          </a:prstGeom>
          <a:solidFill>
            <a:srgbClr val="800000"/>
          </a:solidFill>
          <a:ln>
            <a:noFill/>
          </a:ln>
          <a:effectLst>
            <a:outerShdw blurRad="38160" dir="5400000" dist="2556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uk-UA" sz="1800" spc="-1" strike="noStrike">
                <a:solidFill>
                  <a:srgbClr val="ffffff"/>
                </a:solidFill>
                <a:latin typeface="Trebuchet MS"/>
              </a:rPr>
              <a:t>Автомобілі з функцією автопілот</a:t>
            </a:r>
            <a:endParaRPr b="0" lang="uk-UA" sz="1800" spc="-1" strike="noStrike">
              <a:latin typeface="Arial"/>
            </a:endParaRPr>
          </a:p>
        </p:txBody>
      </p:sp>
      <p:pic>
        <p:nvPicPr>
          <p:cNvPr id="158" name="Picture 9" descr=""/>
          <p:cNvPicPr/>
          <p:nvPr/>
        </p:nvPicPr>
        <p:blipFill>
          <a:blip r:embed="rId2"/>
          <a:stretch/>
        </p:blipFill>
        <p:spPr>
          <a:xfrm>
            <a:off x="753840" y="1860840"/>
            <a:ext cx="4327920" cy="313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/>
          <p:nvPr/>
        </p:nvSpPr>
        <p:spPr>
          <a:xfrm>
            <a:off x="677160" y="609480"/>
            <a:ext cx="8596440" cy="789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uk-UA" sz="3600" spc="-1" strike="noStrike">
                <a:solidFill>
                  <a:srgbClr val="90c226"/>
                </a:solidFill>
                <a:latin typeface="Trebuchet MS"/>
              </a:rPr>
              <a:t>Основні вимоги до КФС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0" name="Content Placeholder 2"/>
          <p:cNvSpPr txBox="1"/>
          <p:nvPr/>
        </p:nvSpPr>
        <p:spPr>
          <a:xfrm>
            <a:off x="677160" y="1399680"/>
            <a:ext cx="8596440" cy="4641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Безпека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"/>
            </a:pPr>
            <a:r>
              <a:rPr b="0" lang="uk-UA" sz="1600" spc="-1" strike="noStrike">
                <a:solidFill>
                  <a:srgbClr val="404040"/>
                </a:solidFill>
                <a:latin typeface="Trebuchet MS"/>
              </a:rPr>
              <a:t>всі КФС взаємодіють з зовнішнім світом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"/>
            </a:pPr>
            <a:r>
              <a:rPr b="0" lang="uk-UA" sz="1600" spc="-1" strike="noStrike">
                <a:solidFill>
                  <a:srgbClr val="404040"/>
                </a:solidFill>
                <a:latin typeface="Trebuchet MS"/>
              </a:rPr>
              <a:t>помилки системи можуть мати катастрофічні наслідки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"/>
            </a:pPr>
            <a:r>
              <a:rPr b="0" lang="uk-UA" sz="1600" spc="-1" strike="noStrike">
                <a:solidFill>
                  <a:srgbClr val="404040"/>
                </a:solidFill>
                <a:latin typeface="Trebuchet MS"/>
              </a:rPr>
              <a:t>точність системи залежить як від логічних результатів так і від час за який результат було отримано (системи реального часу)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Швидкодія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"/>
            </a:pPr>
            <a:r>
              <a:rPr b="0" lang="uk-UA" sz="1600" spc="-1" strike="noStrike">
                <a:solidFill>
                  <a:srgbClr val="404040"/>
                </a:solidFill>
                <a:latin typeface="Trebuchet MS"/>
              </a:rPr>
              <a:t>Безпека це є вимога №1, однак нам все ще потрібно досягти достатньої продуктивності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"/>
            </a:pPr>
            <a:r>
              <a:rPr b="0" lang="uk-UA" sz="1600" spc="-1" strike="noStrike">
                <a:solidFill>
                  <a:srgbClr val="404040"/>
                </a:solidFill>
                <a:latin typeface="Trebuchet MS"/>
              </a:rPr>
              <a:t>Багато систем є обмежені ресурсами (вага, потужність, ціна)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Оперативна сумісність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"/>
            </a:pPr>
            <a:r>
              <a:rPr b="0" lang="uk-UA" sz="1600" spc="-1" strike="noStrike">
                <a:solidFill>
                  <a:srgbClr val="404040"/>
                </a:solidFill>
                <a:latin typeface="Trebuchet MS"/>
              </a:rPr>
              <a:t>кожна окрема підсистема є з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’</a:t>
            </a:r>
            <a:r>
              <a:rPr b="0" lang="uk-UA" sz="1600" spc="-1" strike="noStrike">
                <a:solidFill>
                  <a:srgbClr val="404040"/>
                </a:solidFill>
                <a:latin typeface="Trebuchet MS"/>
              </a:rPr>
              <a:t>єднана за допомогою відкритих протоколів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"/>
          <p:cNvSpPr txBox="1"/>
          <p:nvPr/>
        </p:nvSpPr>
        <p:spPr>
          <a:xfrm>
            <a:off x="677160" y="609480"/>
            <a:ext cx="8596440" cy="748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uk-UA" sz="3600" spc="-1" strike="noStrike">
                <a:solidFill>
                  <a:srgbClr val="90c226"/>
                </a:solidFill>
                <a:latin typeface="Trebuchet MS"/>
              </a:rPr>
              <a:t>КФС – мультидисциплінарна категорія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2" name="Content Placeholder 2"/>
          <p:cNvSpPr txBox="1"/>
          <p:nvPr/>
        </p:nvSpPr>
        <p:spPr>
          <a:xfrm>
            <a:off x="677160" y="1438200"/>
            <a:ext cx="8596440" cy="4602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При дизайні КФС необхідна компетентність в наступному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: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"/>
              <a:tabLst>
                <a:tab algn="l" pos="0"/>
              </a:tabLst>
            </a:pPr>
            <a:r>
              <a:rPr b="0" lang="uk-UA" sz="1600" spc="-1" strike="noStrike">
                <a:solidFill>
                  <a:srgbClr val="404040"/>
                </a:solidFill>
                <a:latin typeface="Trebuchet MS"/>
              </a:rPr>
              <a:t>Архітектура комп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’</a:t>
            </a:r>
            <a:r>
              <a:rPr b="0" lang="uk-UA" sz="1600" spc="-1" strike="noStrike">
                <a:solidFill>
                  <a:srgbClr val="404040"/>
                </a:solidFill>
                <a:latin typeface="Trebuchet MS"/>
              </a:rPr>
              <a:t>ютерів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"/>
              <a:tabLst>
                <a:tab algn="l" pos="0"/>
              </a:tabLst>
            </a:pPr>
            <a:r>
              <a:rPr b="0" lang="uk-UA" sz="1600" spc="-1" strike="noStrike">
                <a:solidFill>
                  <a:srgbClr val="404040"/>
                </a:solidFill>
                <a:latin typeface="Trebuchet MS"/>
              </a:rPr>
              <a:t>Системи автоматизованого управління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"/>
              <a:tabLst>
                <a:tab algn="l" pos="0"/>
              </a:tabLst>
            </a:pPr>
            <a:r>
              <a:rPr b="0" lang="uk-UA" sz="1600" spc="-1" strike="noStrike">
                <a:solidFill>
                  <a:srgbClr val="404040"/>
                </a:solidFill>
                <a:latin typeface="Trebuchet MS"/>
              </a:rPr>
              <a:t>Вбудовані комп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’</a:t>
            </a:r>
            <a:r>
              <a:rPr b="0" lang="uk-UA" sz="1600" spc="-1" strike="noStrike">
                <a:solidFill>
                  <a:srgbClr val="404040"/>
                </a:solidFill>
                <a:latin typeface="Trebuchet MS"/>
              </a:rPr>
              <a:t>ютерні системи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"/>
              <a:tabLst>
                <a:tab algn="l" pos="0"/>
              </a:tabLst>
            </a:pPr>
            <a:r>
              <a:rPr b="0" lang="uk-UA" sz="1600" spc="-1" strike="noStrike">
                <a:solidFill>
                  <a:srgbClr val="404040"/>
                </a:solidFill>
                <a:latin typeface="Trebuchet MS"/>
              </a:rPr>
              <a:t>Програмна інженерія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"/>
              <a:tabLst>
                <a:tab algn="l" pos="0"/>
              </a:tabLst>
            </a:pPr>
            <a:r>
              <a:rPr b="0" lang="uk-UA" sz="1600" spc="-1" strike="noStrike">
                <a:solidFill>
                  <a:srgbClr val="404040"/>
                </a:solidFill>
                <a:latin typeface="Trebuchet MS"/>
              </a:rPr>
              <a:t>Системи реального часу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"/>
              <a:tabLst>
                <a:tab algn="l" pos="0"/>
              </a:tabLst>
            </a:pPr>
            <a:r>
              <a:rPr b="0" lang="uk-UA" sz="16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uk-UA" sz="1600" spc="-1" strike="noStrike">
                <a:solidFill>
                  <a:srgbClr val="404040"/>
                </a:solidFill>
                <a:latin typeface="Trebuchet MS"/>
              </a:rPr>
              <a:t>плюс ті інженерні галузі для якої розробляється система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uk-UA" sz="1600" spc="-1" strike="noStrike">
                <a:solidFill>
                  <a:srgbClr val="404040"/>
                </a:solidFill>
                <a:latin typeface="Trebuchet MS"/>
              </a:rPr>
              <a:t>Головна проблема – всі ці галузі і підгалузі мають дуже різні вимоги до розробки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LibreOffice/7.1.0.3$Windows_X86_64 LibreOffice_project/f6099ecf3d29644b5008cc8f48f42f4a40986e4c</Application>
  <AppVersion>15.0000</AppVersion>
  <Words>872</Words>
  <Paragraphs>148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2019-07-02T14:38:06Z</dcterms:created>
  <dc:creator>Yuliia Sholohon</dc:creator>
  <dc:description/>
  <dc:language>uk-UA</dc:language>
  <cp:lastModifiedBy/>
  <dcterms:modified xsi:type="dcterms:W3CDTF">2021-09-01T04:19:52Z</dcterms:modified>
  <cp:revision>3</cp:revision>
  <dc:subject/>
  <dc:title>Системне ПЗ КФС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Widescreen</vt:lpwstr>
  </property>
  <property fmtid="{D5CDD505-2E9C-101B-9397-08002B2CF9AE}" pid="4" name="Slides">
    <vt:i4>21</vt:i4>
  </property>
</Properties>
</file>