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0D2E3-1956-4CD6-BEAD-48166CCC0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9EB1B7-C86C-432B-A160-78954686D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E70B9-82A6-4387-8F0B-DF0BD47C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0BB7-9AF5-4F38-9A5E-514B45ECEB0F}" type="datetimeFigureOut">
              <a:rPr lang="ru-KZ" smtClean="0"/>
              <a:t>14.02.2022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C1772F-79DA-4609-818F-AC148EC5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61F080-43BC-4E58-8EB2-6510B827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8512-19D2-4355-9AFB-BC7121FC75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1109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C8E56-3CF2-49D5-9A9D-BF29BE1D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ADD3B2-6454-4171-B6F1-A6A13F0BC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A0D695-0D03-4D9A-9827-CED9E154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0BB7-9AF5-4F38-9A5E-514B45ECEB0F}" type="datetimeFigureOut">
              <a:rPr lang="ru-KZ" smtClean="0"/>
              <a:t>14.02.2022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ECE4CD-34F3-41ED-B480-6505EE9C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00DA82-8160-4032-9FD6-4DCA23B4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8512-19D2-4355-9AFB-BC7121FC75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7536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FB8FD8-7598-405A-883D-C0F0A6C51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2182CF-C0CA-4840-A0C6-30F318E60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0DBA6D-D678-4C7A-9626-39A23C0F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0BB7-9AF5-4F38-9A5E-514B45ECEB0F}" type="datetimeFigureOut">
              <a:rPr lang="ru-KZ" smtClean="0"/>
              <a:t>14.02.2022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15D55C-FE2C-4EEA-9763-955DDFD7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B9B20E-464F-47DE-867B-182819C0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8512-19D2-4355-9AFB-BC7121FC75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5383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2CD5D-06DA-40C0-AA85-8B906A92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3B75C-98C6-44C4-9593-CD19FA7C4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60283B-3F07-4DDC-A757-F6DC6100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0BB7-9AF5-4F38-9A5E-514B45ECEB0F}" type="datetimeFigureOut">
              <a:rPr lang="ru-KZ" smtClean="0"/>
              <a:t>14.02.2022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6DBE5C-54C0-40C5-A841-7BB04FD3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4D6251-EC72-459C-B9DC-E71D29FB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8512-19D2-4355-9AFB-BC7121FC75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9851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911E4-AFEA-468A-A3F1-C0B4DC35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14C084-01F2-4E28-BDB2-D16BA208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ACD4B5-2F20-49DF-A8F2-9186D5AC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0BB7-9AF5-4F38-9A5E-514B45ECEB0F}" type="datetimeFigureOut">
              <a:rPr lang="ru-KZ" smtClean="0"/>
              <a:t>14.02.2022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5DFEE0-3D7D-4490-A52D-3C83AD8C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677D8C-7FE2-4C3C-91D7-69D32072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8512-19D2-4355-9AFB-BC7121FC75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9536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4F820-6864-45D2-B8FA-CC55C180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414D1-4FAE-4A86-9C49-D45EF30DA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F057D5-0FD0-4077-BAA5-95EF3E431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66F6CF-6965-44BC-B35E-24D18A51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0BB7-9AF5-4F38-9A5E-514B45ECEB0F}" type="datetimeFigureOut">
              <a:rPr lang="ru-KZ" smtClean="0"/>
              <a:t>14.02.2022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A6DAAD-3930-42F1-8EF3-0B567A73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DA82D8-B5D4-40FE-A7C2-2E0F890E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8512-19D2-4355-9AFB-BC7121FC75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4303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A8F59-93BE-4CFA-8199-91738478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4160B9-FD5F-4AEA-9648-31C32CB8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CBF476-C272-401A-8E16-B06736DF3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10BC8B-D815-449C-974E-19A01AE05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1CDEDE-7638-43DF-9B9E-4AD00B45A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39D4D5-C789-4A01-BC0E-2BD1CD2F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0BB7-9AF5-4F38-9A5E-514B45ECEB0F}" type="datetimeFigureOut">
              <a:rPr lang="ru-KZ" smtClean="0"/>
              <a:t>14.02.2022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0F3D2E7-E051-44FA-99F3-C75440C1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B6E2DE-A5EA-4ABF-ABA9-377C5E6E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8512-19D2-4355-9AFB-BC7121FC75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350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828D9-3FD7-4FB4-A207-9B7A8FB5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7BD12A-9EB5-498B-9D6F-505F02EF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0BB7-9AF5-4F38-9A5E-514B45ECEB0F}" type="datetimeFigureOut">
              <a:rPr lang="ru-KZ" smtClean="0"/>
              <a:t>14.02.2022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4FD623-802B-48E1-B39B-48A59AA8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E9434D-95FF-464F-BE10-C9B916B2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8512-19D2-4355-9AFB-BC7121FC75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8140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B3A4D4-DAA7-4534-ACB1-FB9850A3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0BB7-9AF5-4F38-9A5E-514B45ECEB0F}" type="datetimeFigureOut">
              <a:rPr lang="ru-KZ" smtClean="0"/>
              <a:t>14.02.2022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03D393-224B-48DA-B524-39F47E7C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175DDF-3D22-49B5-9A55-EA09375E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8512-19D2-4355-9AFB-BC7121FC75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601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4EB1F-2D56-4A20-BEE6-29F35B22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21290D-8E5B-4A29-9617-0F6D7C7F9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68789F-2975-4244-B4A7-99C0BCB65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23F4EB-08B7-46ED-8562-A3C7D980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0BB7-9AF5-4F38-9A5E-514B45ECEB0F}" type="datetimeFigureOut">
              <a:rPr lang="ru-KZ" smtClean="0"/>
              <a:t>14.02.2022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7C448E-C4A1-45FA-8C5C-3DBF063C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A764C6-3371-4474-ABA4-886AB5D4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8512-19D2-4355-9AFB-BC7121FC75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2022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7F0DA-DBDD-4523-9770-62A47406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F35492-5AD0-499F-A4AB-2002131CF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8FE67F-F566-41F3-823F-3CC7C44B3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921522-6C1B-4831-88B2-5B5C0F60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0BB7-9AF5-4F38-9A5E-514B45ECEB0F}" type="datetimeFigureOut">
              <a:rPr lang="ru-KZ" smtClean="0"/>
              <a:t>14.02.2022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40A764-2060-464A-94CA-10B5DAD8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C99E29-58D6-4FF3-A8DB-563905F5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8512-19D2-4355-9AFB-BC7121FC75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867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A1413-67AD-4092-A09B-EB41AD6B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2C8F28-668D-4CD7-B177-A036D5604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0845C1-A2FA-4486-97EC-5094C5A1E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70BB7-9AF5-4F38-9A5E-514B45ECEB0F}" type="datetimeFigureOut">
              <a:rPr lang="ru-KZ" smtClean="0"/>
              <a:t>14.02.2022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F12D17-9D55-4750-8E61-5E7986A5D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DD790C-7938-4FF2-B776-53BA6B447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8512-19D2-4355-9AFB-BC7121FC75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9210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EC818-3485-4F86-A405-9E6946283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E2F0F2-2009-4DBB-96DC-9A29DD925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Kozy-Korpesh Tolep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37280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B9F5FC91-6D9F-4975-A5F4-ACF318771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1" y="719847"/>
            <a:ext cx="8334375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67256A-30C4-4BB1-A7A2-88BEFDD2295E}"/>
              </a:ext>
            </a:extLst>
          </p:cNvPr>
          <p:cNvSpPr txBox="1"/>
          <p:nvPr/>
        </p:nvSpPr>
        <p:spPr>
          <a:xfrm>
            <a:off x="420721" y="119682"/>
            <a:ext cx="6094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Next, to solve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Lagrangian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multiplication we need to use CVXOPT library and express equation in terms of matrices not summations. So we need to convert our multiplication to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20128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014DD-B415-4136-918D-7B71D5F5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ru-KZ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D0EB11F4-0FF1-4A0C-8EC1-F9B6D4931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53D728-19E3-41A5-9735-C1FF13C97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319" y="2194672"/>
            <a:ext cx="5239481" cy="332468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0CDB803-9118-43D3-8F19-8C12C3E5A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36" y="2194671"/>
            <a:ext cx="4925112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9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7AFA5-CFF8-4A03-B84E-FD81B8C7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Method-driven project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9B1B1F-38C9-4163-81A4-A2F15AAC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  <a:p>
            <a:r>
              <a:rPr lang="en-US" dirty="0"/>
              <a:t>Description of the method</a:t>
            </a:r>
          </a:p>
          <a:p>
            <a:r>
              <a:rPr lang="en-US" dirty="0"/>
              <a:t>Discussion of the assessment on synthetic data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2728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9BDCFE-4497-49EA-B689-9C45B437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BF3B5-C804-443F-84AB-23ECA1C04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project in BSc</a:t>
            </a:r>
          </a:p>
          <a:p>
            <a:r>
              <a:rPr lang="en-US" dirty="0"/>
              <a:t>“A Machine Learning Model Selection considering Tradeoffs between Accuracy and Interpretability”</a:t>
            </a:r>
          </a:p>
          <a:p>
            <a:r>
              <a:rPr lang="en-US" dirty="0"/>
              <a:t>Interest in SVM</a:t>
            </a:r>
          </a:p>
          <a:p>
            <a:endParaRPr lang="en-US" dirty="0"/>
          </a:p>
          <a:p>
            <a:endParaRPr lang="en-US" dirty="0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30116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68C4D-1DF2-4C32-8032-4F67E1A1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Description of the method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3F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BF2683-4156-463C-BA5F-6845EEA7E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7381" y="2742397"/>
            <a:ext cx="307787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93D038-B281-456D-8837-BF6A44B47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519" y="2744731"/>
            <a:ext cx="4606329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9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021D2-05F5-4735-8E49-E0D52E89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How it choses optimal hyperplane?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768F4-6404-432D-A6DD-488D9AC2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Thumb rule: find hyperplanes that segregates two classes better.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Amongst those choose which has the maximum distance, margin from nearest data points</a:t>
            </a:r>
          </a:p>
          <a:p>
            <a:endParaRPr lang="en-US" dirty="0"/>
          </a:p>
          <a:p>
            <a:r>
              <a:rPr lang="en-US" b="1" dirty="0"/>
              <a:t>Assumption</a:t>
            </a:r>
            <a:r>
              <a:rPr lang="en-US" dirty="0"/>
              <a:t> of the SVM: hyperplane which separates the points and also far away from training data as it can be, will generalize best unseen data.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56110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28A8-F07D-483B-A9ED-A11B101D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Mini-max problem, Lagrange multipliers</a:t>
            </a:r>
            <a:endParaRPr lang="ru-KZ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8F70DA-D2A6-4943-A885-E9C7C5A039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64" y="2054934"/>
            <a:ext cx="50101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29F8899-6293-4953-833D-1958798A2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0284"/>
            <a:ext cx="7292067" cy="142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AED6527-B6AD-4121-BE86-5262F798A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322" y="4760135"/>
            <a:ext cx="51530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49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5E72E43-6E39-4E9A-9DFE-48DA10164C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965"/>
            <a:ext cx="10515600" cy="247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770FFC6-A53F-4531-B356-2730AE61C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524561"/>
            <a:ext cx="11906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3AFCBD-80CD-4B6D-80CB-F79BA76419F1}"/>
              </a:ext>
            </a:extLst>
          </p:cNvPr>
          <p:cNvSpPr txBox="1"/>
          <p:nvPr/>
        </p:nvSpPr>
        <p:spPr>
          <a:xfrm>
            <a:off x="1588040" y="2601231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result above is very important because we figured out that the normal vector (w) are linear combination of the support vectors. </a:t>
            </a:r>
            <a:endParaRPr lang="ru-K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E2DCBC-8A59-4192-B0BD-4D74651D40C2}"/>
              </a:ext>
            </a:extLst>
          </p:cNvPr>
          <p:cNvSpPr txBox="1"/>
          <p:nvPr/>
        </p:nvSpPr>
        <p:spPr>
          <a:xfrm>
            <a:off x="1588040" y="5039810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 err="1"/>
              <a:t>Finally</a:t>
            </a:r>
            <a:r>
              <a:rPr lang="ru-KZ" dirty="0"/>
              <a:t>, </a:t>
            </a:r>
            <a:r>
              <a:rPr lang="ru-KZ" dirty="0" err="1"/>
              <a:t>we</a:t>
            </a:r>
            <a:r>
              <a:rPr lang="ru-KZ" dirty="0"/>
              <a:t> </a:t>
            </a:r>
            <a:r>
              <a:rPr lang="ru-KZ" dirty="0" err="1"/>
              <a:t>have</a:t>
            </a:r>
            <a:r>
              <a:rPr lang="ru-KZ" dirty="0"/>
              <a:t> </a:t>
            </a:r>
            <a:r>
              <a:rPr lang="ru-KZ" dirty="0" err="1"/>
              <a:t>find</a:t>
            </a:r>
            <a:r>
              <a:rPr lang="ru-KZ" dirty="0"/>
              <a:t> </a:t>
            </a:r>
            <a:r>
              <a:rPr lang="ru-KZ" dirty="0" err="1"/>
              <a:t>out</a:t>
            </a:r>
            <a:r>
              <a:rPr lang="ru-KZ" dirty="0"/>
              <a:t> </a:t>
            </a:r>
            <a:r>
              <a:rPr lang="ru-KZ" dirty="0" err="1"/>
              <a:t>that</a:t>
            </a:r>
            <a:r>
              <a:rPr lang="ru-KZ" dirty="0"/>
              <a:t> </a:t>
            </a:r>
            <a:r>
              <a:rPr lang="ru-KZ" dirty="0" err="1"/>
              <a:t>maximization</a:t>
            </a:r>
            <a:r>
              <a:rPr lang="ru-KZ" dirty="0"/>
              <a:t> </a:t>
            </a:r>
            <a:r>
              <a:rPr lang="ru-KZ" dirty="0" err="1"/>
              <a:t>depends</a:t>
            </a:r>
            <a:r>
              <a:rPr lang="ru-KZ" dirty="0"/>
              <a:t> </a:t>
            </a:r>
            <a:r>
              <a:rPr lang="ru-KZ" dirty="0" err="1"/>
              <a:t>on</a:t>
            </a:r>
            <a:r>
              <a:rPr lang="ru-KZ" dirty="0"/>
              <a:t> </a:t>
            </a:r>
            <a:r>
              <a:rPr lang="ru-KZ" dirty="0" err="1"/>
              <a:t>the</a:t>
            </a:r>
            <a:r>
              <a:rPr lang="ru-KZ" dirty="0"/>
              <a:t> </a:t>
            </a:r>
            <a:r>
              <a:rPr lang="ru-KZ" dirty="0" err="1"/>
              <a:t>dot</a:t>
            </a:r>
            <a:r>
              <a:rPr lang="ru-KZ" dirty="0"/>
              <a:t> </a:t>
            </a:r>
            <a:r>
              <a:rPr lang="ru-KZ" dirty="0" err="1"/>
              <a:t>product</a:t>
            </a:r>
            <a:r>
              <a:rPr lang="ru-KZ" dirty="0"/>
              <a:t> </a:t>
            </a:r>
            <a:r>
              <a:rPr lang="ru-KZ" dirty="0" err="1"/>
              <a:t>of</a:t>
            </a:r>
            <a:r>
              <a:rPr lang="ru-KZ" dirty="0"/>
              <a:t> </a:t>
            </a:r>
            <a:r>
              <a:rPr lang="ru-KZ" dirty="0" err="1"/>
              <a:t>pairs</a:t>
            </a:r>
            <a:r>
              <a:rPr lang="ru-KZ" dirty="0"/>
              <a:t> </a:t>
            </a:r>
            <a:r>
              <a:rPr lang="ru-KZ" dirty="0" err="1"/>
              <a:t>of</a:t>
            </a:r>
            <a:r>
              <a:rPr lang="ru-KZ" dirty="0"/>
              <a:t> </a:t>
            </a:r>
            <a:r>
              <a:rPr lang="ru-KZ" dirty="0" err="1"/>
              <a:t>support</a:t>
            </a:r>
            <a:r>
              <a:rPr lang="ru-KZ" dirty="0"/>
              <a:t> </a:t>
            </a:r>
            <a:r>
              <a:rPr lang="ru-KZ" dirty="0" err="1"/>
              <a:t>vectors</a:t>
            </a:r>
            <a:r>
              <a:rPr lang="ru-K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25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65F30-39AB-4538-B179-DBA3E32C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Non-linear </a:t>
            </a:r>
            <a:r>
              <a:rPr lang="en-U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seperation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problem</a:t>
            </a:r>
            <a:endParaRPr lang="ru-KZ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4ADB7C-BC33-44DF-840D-534A38D04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03" y="1690688"/>
            <a:ext cx="44958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38065F4-956C-43D9-BB4C-07CB5AEEE0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464" y="1943015"/>
            <a:ext cx="414337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166763-F5B6-4F5A-BB29-1E6F8F84B6BB}"/>
              </a:ext>
            </a:extLst>
          </p:cNvPr>
          <p:cNvSpPr txBox="1"/>
          <p:nvPr/>
        </p:nvSpPr>
        <p:spPr>
          <a:xfrm>
            <a:off x="1033563" y="5788159"/>
            <a:ext cx="102407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SVM uses technique called 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**kernel trick**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which converts low dimensional input to higher dimensional space </a:t>
            </a:r>
          </a:p>
        </p:txBody>
      </p:sp>
    </p:spTree>
    <p:extLst>
      <p:ext uri="{BB962C8B-B14F-4D97-AF65-F5344CB8AC3E}">
        <p14:creationId xmlns:p14="http://schemas.microsoft.com/office/powerpoint/2010/main" val="64905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61BF4-17C1-4B2C-ACE8-EDBB5697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9A3C45-C1D4-4703-9541-9CF286D8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  </a:t>
            </a:r>
            <a:r>
              <a:rPr lang="en-US" b="1" dirty="0"/>
              <a:t>Polynomial</a:t>
            </a:r>
            <a:r>
              <a:rPr lang="en-US" dirty="0"/>
              <a:t> </a:t>
            </a:r>
            <a:r>
              <a:rPr lang="en-US" b="1" dirty="0"/>
              <a:t>kernel</a:t>
            </a:r>
            <a:r>
              <a:rPr lang="en-US" dirty="0"/>
              <a:t>. More generalized form of the linear kernel. </a:t>
            </a:r>
          </a:p>
          <a:p>
            <a:r>
              <a:rPr lang="en-US" dirty="0"/>
              <a:t> </a:t>
            </a:r>
            <a:r>
              <a:rPr lang="en-US" b="1" dirty="0"/>
              <a:t>Formula</a:t>
            </a:r>
            <a:r>
              <a:rPr lang="en-US" dirty="0"/>
              <a:t>: (X1, X2) = (a + X1^T * X2) ^ d, where d is the degree of polynomial space.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Radial Basis Function Kernel</a:t>
            </a:r>
            <a:r>
              <a:rPr lang="en-US" dirty="0"/>
              <a:t>. Popular kernel function used in classification tasks, it can map input space to infinite dimensional space.</a:t>
            </a:r>
          </a:p>
          <a:p>
            <a:r>
              <a:rPr lang="en-US" dirty="0"/>
              <a:t>Formula: f(X1, X2) = exp(-gamma * ||X1 - X2||^2), where gamma is value bet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4780138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295</Words>
  <Application>Microsoft Office PowerPoint</Application>
  <PresentationFormat>Широкоэкранный</PresentationFormat>
  <Paragraphs>30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Roboto</vt:lpstr>
      <vt:lpstr>Тема Office</vt:lpstr>
      <vt:lpstr>SVM</vt:lpstr>
      <vt:lpstr>Method-driven project</vt:lpstr>
      <vt:lpstr>Motivation</vt:lpstr>
      <vt:lpstr>Description of the method</vt:lpstr>
      <vt:lpstr>How it choses optimal hyperplane?</vt:lpstr>
      <vt:lpstr>Mini-max problem, Lagrange multipliers</vt:lpstr>
      <vt:lpstr>Презентация PowerPoint</vt:lpstr>
      <vt:lpstr>Non-linear seperation problem</vt:lpstr>
      <vt:lpstr>Kernels</vt:lpstr>
      <vt:lpstr>Презентация PowerPoint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Kozy-Korpesh Tolep</dc:creator>
  <cp:lastModifiedBy>Kozy-Korpesh Tolep</cp:lastModifiedBy>
  <cp:revision>2</cp:revision>
  <dcterms:created xsi:type="dcterms:W3CDTF">2022-02-09T19:29:16Z</dcterms:created>
  <dcterms:modified xsi:type="dcterms:W3CDTF">2022-02-13T23:55:54Z</dcterms:modified>
</cp:coreProperties>
</file>