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9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8462F-BEFD-90AF-3E0B-394AB729B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9CB982-904B-5859-43B1-32F783BE8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B4E08-1846-7F7F-2F7A-03CD8289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1B4E07-78DB-0697-2E62-9BBF79E9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2E0F57-4FA7-181C-3804-63EEE340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8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AE310-1298-B670-67F6-2C4EFC48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7B282-AE05-7093-B2DA-BBB84EF8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2FFFE1-3733-7BC3-4E8C-FB57D007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DDAE40-6340-AE2D-3FC7-A90DE248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396077-0656-48CF-FD1D-6616D020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3B5C66-C779-0EA9-9B59-8D8DBD0A4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1C642E-1926-8E01-EEA5-DB5186677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8DE14-2A0C-23DE-3AD2-26B2F2B2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85407-FEDE-37A1-25A9-B0D132DC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47257-3742-898B-F94F-20DCDF62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71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43439" y="6537325"/>
            <a:ext cx="2844800" cy="3206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CCC0F5CF-F29E-41FB-80D7-21BFCA4AE7C7}" type="slidenum">
              <a:rPr lang="ru-RU" altLang="ru-RU">
                <a:solidFill>
                  <a:srgbClr val="000000"/>
                </a:solidFill>
              </a:rPr>
              <a:pPr/>
              <a:t>‹#›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90BF2-DB6E-51D3-4C5F-0DCDCF35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1C26A-3EBA-2559-E26A-8641E527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7FD43-2C1A-2398-1953-0468C671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18D62-4D2B-1D5C-AA07-C1BAF90B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51712C-36E0-4ABD-67C7-CE8C889D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9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A8A34-AAAD-57DA-B2CA-F4941245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DFD299-5C37-7BD3-9A47-692586D0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FB3B26-3800-9648-5605-4B83EDCF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DC784-6D91-F1C2-EE82-CAE53B17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728F3-88B3-C2B4-6EBE-D8CE58D3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57721-7942-FBF3-C644-C49F857E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32DC6-507E-AC2B-AEA9-D5B4DD3BE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7EA556-05BB-BCC0-29BE-289770116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D0009A-B165-FBF1-875E-2274C484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13AC55-67D7-5A63-606F-05B86370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F2F2E0-1645-CEBC-F2B9-6C879139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6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2907C-945E-89BD-BD52-D6F0DDEC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DDB145-19E1-B3E0-D667-C8827CA98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40D9FA-ABDB-E7EB-2FA3-C41E0330B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A3C2F3-0380-0551-8EA0-7421274BA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247390-84F8-8DB2-1F4D-39151BF5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F0D8F9-E9ED-6DA7-90F0-F622A3E7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6C378-6E59-8E72-0313-4F284FC2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A9CA25-ED0A-4DFE-F5C7-085302C6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7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6A62A-368F-CC7F-E388-8503EA95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BC3A7D-04A2-7ADF-603C-A331110A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6A25C6-ADD8-578A-333A-39C8559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A13B91-E4D6-7A56-92BF-7DF5216D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43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BA4779-AF3C-5E37-ACE2-C55ACA6C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301F85-CFC8-7082-D1AC-DE598745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CA6586-1B4F-2A13-A875-E9BEE542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5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788D3-D7C3-C5C9-7C51-346C0B40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2E8EF-9C88-8DAF-3845-28CA3390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CF6020-4C16-50F4-6401-C0AC36F15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B2E089-453A-5303-39CA-E5E8C26B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FE1644-1514-EC60-56A5-E7C7BE6C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64159-1B5D-2183-1575-8B55241A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15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504F0-C053-53AF-2A3B-B513D6DF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CF7698-BD27-106C-9528-AE5EB65F4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D31C2-A0E1-E827-F0F7-C801E3AA6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2B719A-E701-5192-02F8-8EB9AFCE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6A91BD-5BA2-BF82-32DA-14F6615E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C568E-3512-317E-4072-7A37AD69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F798F-E936-B828-9E5D-AB93C9AD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788A2-B5F5-2814-9AED-633BCA05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2CBDC-C42B-DEDF-387A-D865D3D3E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58D1-F66C-4A59-B357-90C4F6188DF4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A4C52-7FCA-4ACF-7F7F-226D7221C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8201C-E6B6-6776-81BD-10F11097A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44F4-BDB2-4D15-BD51-54CACCB71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7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Прямоугольник 3"/>
          <p:cNvSpPr>
            <a:spLocks noChangeArrowheads="1"/>
          </p:cNvSpPr>
          <p:nvPr/>
        </p:nvSpPr>
        <p:spPr bwMode="auto">
          <a:xfrm>
            <a:off x="0" y="136525"/>
            <a:ext cx="12104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solidFill>
                  <a:srgbClr val="163E6A"/>
                </a:solidFill>
                <a:cs typeface="Times New Roman" panose="02020603050405020304" pitchFamily="18" charset="0"/>
              </a:rPr>
              <a:t>СУЩЕСТВУЮЩЕЕ СОСТОЯНИЕ СИСТЕМЫ ДЦТ </a:t>
            </a:r>
            <a:r>
              <a:rPr lang="ru-RU" altLang="ru-RU" b="1" dirty="0">
                <a:solidFill>
                  <a:srgbClr val="163E6A"/>
                </a:solidFill>
                <a:cs typeface="Calibri" panose="020F0502020204030204" pitchFamily="34" charset="0"/>
              </a:rPr>
              <a:t>г. АСТАНЫ </a:t>
            </a:r>
            <a:endParaRPr lang="ru-RU" altLang="ru-RU" dirty="0">
              <a:solidFill>
                <a:srgbClr val="163E6A"/>
              </a:solidFill>
              <a:cs typeface="Calibri" panose="020F0502020204030204" pitchFamily="34" charset="0"/>
            </a:endParaRPr>
          </a:p>
        </p:txBody>
      </p:sp>
      <p:sp>
        <p:nvSpPr>
          <p:cNvPr id="33796" name="Номер слайда 8"/>
          <p:cNvSpPr>
            <a:spLocks noGrp="1"/>
          </p:cNvSpPr>
          <p:nvPr>
            <p:ph type="sldNum" sz="quarter" idx="10"/>
          </p:nvPr>
        </p:nvSpPr>
        <p:spPr>
          <a:xfrm>
            <a:off x="4796473" y="6518331"/>
            <a:ext cx="2844800" cy="320675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D356D8-12C6-4DCC-8DBA-3F85629C77EE}" type="slidenum">
              <a:rPr lang="ru-RU" altLang="ru-RU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03678" y="733180"/>
            <a:ext cx="5553074" cy="2246769"/>
          </a:xfrm>
          <a:prstGeom prst="rect">
            <a:avLst/>
          </a:prstGeom>
          <a:solidFill>
            <a:schemeClr val="tx1">
              <a:lumMod val="20000"/>
              <a:lumOff val="80000"/>
              <a:alpha val="16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just">
              <a:spcAft>
                <a:spcPts val="300"/>
              </a:spcAft>
              <a:tabLst>
                <a:tab pos="800100" algn="l"/>
              </a:tabLst>
              <a:defRPr/>
            </a:pPr>
            <a:r>
              <a:rPr lang="ru-RU" sz="13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 децентрализованного теплоснабжения (ДЦТ) г. Астаны в настоящее время 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обеспечивает 22%  тепловой нагрузки городских потребителей в горячей воде и является неотъемлемой частью инженерной инфраструктуры города: </a:t>
            </a:r>
          </a:p>
          <a:p>
            <a:pPr marL="171450" indent="-171450" algn="just">
              <a:spcAft>
                <a:spcPts val="300"/>
              </a:spcAft>
              <a:buFont typeface="Wingdings" pitchFamily="2" charset="2"/>
              <a:buChar char="Ø"/>
              <a:tabLst>
                <a:tab pos="800100" algn="l"/>
              </a:tabLst>
              <a:defRPr/>
            </a:pP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промышленные и коммунальные котельные - 12% тепловой нагрузки,</a:t>
            </a:r>
          </a:p>
          <a:p>
            <a:pPr marL="171450" indent="-171450" algn="just">
              <a:spcAft>
                <a:spcPts val="600"/>
              </a:spcAft>
              <a:buFont typeface="Wingdings" pitchFamily="2" charset="2"/>
              <a:buChar char="Ø"/>
              <a:tabLst>
                <a:tab pos="800100" algn="l"/>
              </a:tabLst>
              <a:defRPr/>
            </a:pP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3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индивидуальное теплоснабжение                    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- 10% тепловой нагрузки.</a:t>
            </a:r>
          </a:p>
          <a:p>
            <a:pPr indent="1433513" algn="just">
              <a:spcAft>
                <a:spcPts val="600"/>
              </a:spcAft>
              <a:tabLst>
                <a:tab pos="800100" algn="l"/>
              </a:tabLst>
              <a:defRPr/>
            </a:pP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представлены множеством различных типов: промышленные и коммунальные котельные традиционного типа, автономные системы отопления (АСО), оборудованные современными котлами, отопительные печи. </a:t>
            </a:r>
            <a:endParaRPr lang="ru-RU" sz="1200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33798" name="Прямоугольник 3"/>
          <p:cNvSpPr>
            <a:spLocks noChangeArrowheads="1"/>
          </p:cNvSpPr>
          <p:nvPr/>
        </p:nvSpPr>
        <p:spPr bwMode="auto">
          <a:xfrm>
            <a:off x="289402" y="2979949"/>
            <a:ext cx="5305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ru-RU" altLang="ru-RU" sz="1200" b="1" i="1" dirty="0">
                <a:solidFill>
                  <a:schemeClr val="accent5">
                    <a:lumMod val="25000"/>
                  </a:schemeClr>
                </a:solidFill>
                <a:cs typeface="Calibri" panose="020F0502020204030204" pitchFamily="34" charset="0"/>
              </a:rPr>
              <a:t>Обеспечение  тепловых  нагрузок в горячей воде источниками ДЦТ, Гкал/ч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96545" y="3264664"/>
          <a:ext cx="5367338" cy="1056945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154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9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Наименование</a:t>
                      </a:r>
                      <a:endParaRPr lang="ru-RU" sz="1100" b="1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Обеспечение тепловых нагрузок в зоне ДЦТ, Гкал/ч</a:t>
                      </a:r>
                      <a:endParaRPr lang="ru-RU" sz="1100" b="1" i="1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Отопит.</a:t>
                      </a:r>
                      <a:b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печи </a:t>
                      </a:r>
                      <a:endParaRPr lang="ru-RU" sz="1100" b="1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АСО</a:t>
                      </a:r>
                      <a:endParaRPr lang="ru-RU" sz="1100" b="1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Коммун.</a:t>
                      </a:r>
                      <a:b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котельные</a:t>
                      </a:r>
                      <a:endParaRPr lang="ru-RU" sz="1100" b="1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 err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Пром</a:t>
                      </a:r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b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котельные</a:t>
                      </a:r>
                      <a:endParaRPr lang="ru-RU" sz="1100" b="1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Всего</a:t>
                      </a:r>
                      <a:endParaRPr lang="ru-RU" sz="1100" b="1" i="1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0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Правый берег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192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315</a:t>
                      </a:r>
                      <a:endParaRPr lang="ru-RU" sz="1100" b="1" i="1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0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Левый берег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174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</a:t>
                      </a:r>
                      <a:endParaRPr lang="ru-RU" sz="1100" b="1" i="1" u="none" strike="noStrike" dirty="0"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62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ИТОГО по городу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244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585</a:t>
                      </a:r>
                      <a:endParaRPr lang="ru-R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2" marR="9522" marT="95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39" name="Rectangle 6"/>
          <p:cNvSpPr>
            <a:spLocks noChangeArrowheads="1"/>
          </p:cNvSpPr>
          <p:nvPr/>
        </p:nvSpPr>
        <p:spPr bwMode="auto">
          <a:xfrm>
            <a:off x="203678" y="4381145"/>
            <a:ext cx="5553075" cy="2246769"/>
          </a:xfrm>
          <a:prstGeom prst="rect">
            <a:avLst/>
          </a:prstGeom>
          <a:solidFill>
            <a:schemeClr val="accent1">
              <a:lumMod val="20000"/>
              <a:lumOff val="80000"/>
              <a:alpha val="13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8001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Aft>
                <a:spcPts val="300"/>
              </a:spcAft>
            </a:pPr>
            <a:r>
              <a:rPr lang="ru-RU" altLang="ru-RU" sz="1300" dirty="0">
                <a:solidFill>
                  <a:srgbClr val="000000"/>
                </a:solidFill>
                <a:cs typeface="Calibri" panose="020F0502020204030204" pitchFamily="34" charset="0"/>
              </a:rPr>
              <a:t>На конец 2017 г. в г. Астане насчитывается </a:t>
            </a:r>
            <a:r>
              <a:rPr lang="ru-RU" altLang="ru-RU" sz="1300" b="1" dirty="0">
                <a:solidFill>
                  <a:schemeClr val="accent5">
                    <a:lumMod val="25000"/>
                  </a:schemeClr>
                </a:solidFill>
                <a:cs typeface="Calibri" panose="020F0502020204030204" pitchFamily="34" charset="0"/>
              </a:rPr>
              <a:t>около 200 котельных суммарной тепловой мощностью около 500 Гкал/ч</a:t>
            </a:r>
            <a:r>
              <a:rPr lang="ru-RU" altLang="ru-RU" sz="1300" dirty="0">
                <a:solidFill>
                  <a:srgbClr val="163E6A"/>
                </a:solidFill>
                <a:cs typeface="Calibri" panose="020F0502020204030204" pitchFamily="34" charset="0"/>
              </a:rPr>
              <a:t>, </a:t>
            </a:r>
            <a:r>
              <a:rPr lang="ru-RU" altLang="ru-RU" sz="1300" dirty="0">
                <a:solidFill>
                  <a:srgbClr val="000000"/>
                </a:solidFill>
                <a:cs typeface="Calibri" panose="020F0502020204030204" pitchFamily="34" charset="0"/>
              </a:rPr>
              <a:t>из них</a:t>
            </a:r>
          </a:p>
          <a:p>
            <a:pPr marL="171450" indent="-17145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ru-RU" altLang="ru-RU" sz="1300" dirty="0">
                <a:solidFill>
                  <a:srgbClr val="000000"/>
                </a:solidFill>
                <a:cs typeface="Calibri" panose="020F0502020204030204" pitchFamily="34" charset="0"/>
              </a:rPr>
              <a:t>промышленные  котельные -    48  шт.</a:t>
            </a:r>
          </a:p>
          <a:p>
            <a:pPr marL="171450" indent="-171450" algn="just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ru-RU" altLang="ru-RU" sz="1300" dirty="0">
                <a:solidFill>
                  <a:srgbClr val="000000"/>
                </a:solidFill>
                <a:cs typeface="Calibri" panose="020F0502020204030204" pitchFamily="34" charset="0"/>
              </a:rPr>
              <a:t>коммунальные котельные    - 146 шт.  </a:t>
            </a:r>
          </a:p>
          <a:p>
            <a:pPr algn="just">
              <a:spcAft>
                <a:spcPts val="300"/>
              </a:spcAft>
            </a:pPr>
            <a:r>
              <a:rPr lang="ru-RU" altLang="ru-RU" sz="13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По тепловой мощности преобладают котельные, использующие дизельное топливо (70%), затем – сжиженный газ (17%). Тепловая мощность котельных, использующих уголь, составляет 14% от суммарной мощности котельных.</a:t>
            </a:r>
            <a:endParaRPr lang="ru-RU" altLang="ru-RU" sz="13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ru-RU" altLang="ru-RU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На котельных установлены, в основном, котлы импортного производства: </a:t>
            </a:r>
            <a:r>
              <a:rPr lang="ru-RU" altLang="ru-RU" sz="13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Buderus</a:t>
            </a:r>
            <a:r>
              <a:rPr lang="ru-RU" altLang="ru-RU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3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Logano</a:t>
            </a:r>
            <a:r>
              <a:rPr lang="ru-RU" altLang="ru-RU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ru-RU" altLang="ru-RU" sz="13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ru-RU" altLang="ru-RU" sz="13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Bosch</a:t>
            </a:r>
            <a:r>
              <a:rPr lang="ru-RU" altLang="ru-RU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ru-RU" altLang="ru-RU" sz="13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ru-RU" altLang="ru-RU" sz="1300" dirty="0" err="1">
                <a:solidFill>
                  <a:srgbClr val="000000"/>
                </a:solidFill>
                <a:cs typeface="Calibri" panose="020F0502020204030204" pitchFamily="34" charset="0"/>
              </a:rPr>
              <a:t>Viessmann</a:t>
            </a:r>
            <a:r>
              <a:rPr lang="ru-RU" altLang="ru-RU" sz="13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ru-RU" altLang="ru-RU" sz="1300" dirty="0" err="1">
                <a:solidFill>
                  <a:srgbClr val="000000"/>
                </a:solidFill>
                <a:cs typeface="Calibri" panose="020F0502020204030204" pitchFamily="34" charset="0"/>
              </a:rPr>
              <a:t>Vitoplex</a:t>
            </a:r>
            <a:r>
              <a:rPr lang="ru-RU" altLang="ru-RU" sz="1300" dirty="0">
                <a:solidFill>
                  <a:srgbClr val="000000"/>
                </a:solidFill>
                <a:cs typeface="Calibri" panose="020F0502020204030204" pitchFamily="34" charset="0"/>
              </a:rPr>
              <a:t>,</a:t>
            </a:r>
            <a:r>
              <a:rPr lang="ru-RU" altLang="ru-RU" sz="1300" b="1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ru-RU" altLang="ru-RU" sz="13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Viessmann</a:t>
            </a:r>
            <a:r>
              <a:rPr lang="ru-RU" altLang="ru-RU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13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Vitomax</a:t>
            </a:r>
            <a:r>
              <a:rPr lang="ru-RU" altLang="ru-RU" sz="1300" dirty="0">
                <a:solidFill>
                  <a:srgbClr val="000000"/>
                </a:solidFill>
                <a:cs typeface="Times New Roman" panose="02020603050405020304" pitchFamily="18" charset="0"/>
              </a:rPr>
              <a:t> и др. </a:t>
            </a:r>
            <a:endParaRPr lang="ru-RU" altLang="ru-RU" sz="13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33799" name="Прямоугольник 13"/>
          <p:cNvSpPr>
            <a:spLocks noChangeArrowheads="1"/>
          </p:cNvSpPr>
          <p:nvPr/>
        </p:nvSpPr>
        <p:spPr bwMode="auto">
          <a:xfrm>
            <a:off x="6991351" y="698453"/>
            <a:ext cx="4217392" cy="292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altLang="ru-RU" sz="1300" b="1" dirty="0">
                <a:solidFill>
                  <a:srgbClr val="163E6A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Схема размещения существующих котельных г. Астаны</a:t>
            </a:r>
            <a:endParaRPr lang="ru-RU" altLang="ru-RU" sz="1300" dirty="0">
              <a:solidFill>
                <a:srgbClr val="163E6A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89402" y="2084234"/>
            <a:ext cx="1377473" cy="239167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lvl="0" latinLnBrk="1"/>
            <a:r>
              <a:rPr lang="ru-RU" sz="1200" b="1" dirty="0">
                <a:solidFill>
                  <a:srgbClr val="ADC2FA">
                    <a:lumMod val="25000"/>
                  </a:srgbClr>
                </a:solidFill>
                <a:cs typeface="Calibri" pitchFamily="34" charset="0"/>
              </a:rPr>
              <a:t>Источники ДЦТ </a:t>
            </a:r>
            <a:endParaRPr lang="ru-RU" altLang="en-US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17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48" y="1033263"/>
            <a:ext cx="4767262" cy="389337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stA="0"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218873" y="4985220"/>
            <a:ext cx="5747385" cy="1769715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just">
              <a:spcAft>
                <a:spcPts val="300"/>
              </a:spcAft>
            </a:pP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Зоны действия индивидуального теплоснабжения (отопительные печи) сформированы в исторически сложившихся на территории города районах с индивидуальной жилой застройкой. </a:t>
            </a:r>
          </a:p>
          <a:p>
            <a:pPr algn="just">
              <a:spcAft>
                <a:spcPts val="300"/>
              </a:spcAft>
            </a:pPr>
            <a:r>
              <a:rPr lang="ru-RU" alt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 состоянию на конец 2017 г. около 40% коммунальных котельных расположены в границах зоны ЦТ.</a:t>
            </a:r>
          </a:p>
          <a:p>
            <a:pPr lvl="0" algn="just">
              <a:spcAft>
                <a:spcPts val="300"/>
              </a:spcAft>
            </a:pP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Ежегодно, по мере ввода новых тепловых сетей, АО «Астана-</a:t>
            </a:r>
            <a:r>
              <a:rPr lang="ru-RU" sz="13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Теплотранзит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  проводится работа по выводу из работы коммунальных котельных и присоединению их потребителей к системе ЦТ. </a:t>
            </a:r>
            <a:endParaRPr lang="ru-RU" altLang="ru-RU" sz="13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6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Прямоугольник 27"/>
          <p:cNvSpPr>
            <a:spLocks noChangeArrowheads="1"/>
          </p:cNvSpPr>
          <p:nvPr/>
        </p:nvSpPr>
        <p:spPr bwMode="auto">
          <a:xfrm>
            <a:off x="138390" y="2538395"/>
            <a:ext cx="5944799" cy="1785104"/>
          </a:xfrm>
          <a:prstGeom prst="rect">
            <a:avLst/>
          </a:prstGeom>
          <a:solidFill>
            <a:schemeClr val="tx1">
              <a:lumMod val="20000"/>
              <a:lumOff val="80000"/>
              <a:alpha val="16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1614488" defTabSz="850900"/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составе шести объектов  входит    в состав АО «Астана-Энергия» С 2012 года : </a:t>
            </a:r>
            <a:endParaRPr lang="ru-RU" dirty="0">
              <a:solidFill>
                <a:srgbClr val="1D528D"/>
              </a:solidFill>
              <a:latin typeface="Arial"/>
            </a:endParaRPr>
          </a:p>
          <a:p>
            <a:pPr marL="1974850" eaLnBrk="0" hangingPunct="0"/>
            <a:endParaRPr lang="ru-RU" altLang="ru-RU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974850" eaLnBrk="0" hangingPunct="0"/>
            <a:r>
              <a:rPr lang="ru-RU" altLang="ru-RU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пос. Пригородный+ пос. КГ КНБ (6,90+12,9) Гкал/ч), пос. Промышленный (7,50 Гкал/ч), </a:t>
            </a:r>
          </a:p>
          <a:p>
            <a:pPr marL="1974850" eaLnBrk="0" hangingPunct="0"/>
            <a:r>
              <a:rPr lang="ru-RU" altLang="ru-RU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пос. Железнодорожный (8,75 Гкал/ч), </a:t>
            </a:r>
          </a:p>
          <a:p>
            <a:pPr marL="1974850" eaLnBrk="0" hangingPunct="0"/>
            <a:r>
              <a:rPr lang="ru-RU" altLang="ru-RU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пос. </a:t>
            </a:r>
            <a:r>
              <a:rPr lang="ru-RU" altLang="ru-RU" sz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Мичурино</a:t>
            </a:r>
            <a:r>
              <a:rPr lang="ru-RU" altLang="ru-RU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(6,25 Гкал/ч), </a:t>
            </a:r>
          </a:p>
          <a:p>
            <a:pPr marL="1974850" eaLnBrk="0" hangingPunct="0"/>
            <a:r>
              <a:rPr lang="ru-RU" altLang="ru-RU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пос. УПТК (7,50 Гкал/ч), </a:t>
            </a:r>
          </a:p>
          <a:p>
            <a:pPr marL="1974850" eaLnBrk="0" hangingPunct="0"/>
            <a:r>
              <a:rPr lang="ru-RU" altLang="ru-RU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пос. Интернациональный (3,75 Гкал/ч). </a:t>
            </a:r>
          </a:p>
        </p:txBody>
      </p:sp>
      <p:sp>
        <p:nvSpPr>
          <p:cNvPr id="79" name="Номер слайда 3"/>
          <p:cNvSpPr txBox="1">
            <a:spLocks/>
          </p:cNvSpPr>
          <p:nvPr/>
        </p:nvSpPr>
        <p:spPr>
          <a:xfrm>
            <a:off x="8737600" y="8534400"/>
            <a:ext cx="2844800" cy="4270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fld id="{CD21E770-EB1D-4FF9-BA91-638667EFE5B9}" type="slidenum">
              <a:rPr lang="ru-RU" altLang="ru-RU" sz="1000">
                <a:solidFill>
                  <a:srgbClr val="1D52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eaLnBrk="0" hangingPunct="0"/>
              <a:t>2</a:t>
            </a:fld>
            <a:endParaRPr lang="ru-RU" altLang="ru-RU" sz="1000">
              <a:solidFill>
                <a:srgbClr val="1D528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58640" y="1243760"/>
            <a:ext cx="5924550" cy="1292662"/>
          </a:xfrm>
          <a:prstGeom prst="rect">
            <a:avLst/>
          </a:prstGeom>
          <a:solidFill>
            <a:schemeClr val="tx1">
              <a:lumMod val="40000"/>
              <a:lumOff val="60000"/>
              <a:alpha val="8000"/>
            </a:schemeClr>
          </a:solidFill>
          <a:ln w="15875"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indent="1793875" algn="just" eaLnBrk="0" hangingPunct="0">
              <a:spcAft>
                <a:spcPts val="0"/>
              </a:spcAft>
              <a:defRPr/>
            </a:pP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в состав которого входят ТЭЦ-1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и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ТЭЦ-2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,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суммарной установленной тепловой мощностью 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на конец 2017 г. </a:t>
            </a:r>
            <a:r>
              <a:rPr lang="ru-RU" sz="13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2780 </a:t>
            </a:r>
            <a:r>
              <a:rPr lang="x-none" sz="13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Гкал/ч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, располагаемой к отпуску потребителям</a:t>
            </a:r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–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</a:t>
            </a:r>
            <a:r>
              <a:rPr lang="ru-RU" sz="13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2 510</a:t>
            </a:r>
            <a:r>
              <a:rPr lang="x-none" sz="1300" b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Гкал/ч 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(в том числе мазутные котлы ТЭЦ-1 </a:t>
            </a:r>
            <a:r>
              <a:rPr lang="en-US" sz="1300" b="1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~ 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210 Гкал/ч)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и районная котельная в составе шести объектов, суммарной 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установленной 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тепловой мощностью 54 Гкал/ч, 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располагаемой к отпуску потребителям</a:t>
            </a:r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– 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34 </a:t>
            </a:r>
            <a:r>
              <a:rPr lang="x-none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Гкал/ч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.</a:t>
            </a:r>
            <a:endParaRPr lang="x-none" sz="1300" dirty="0">
              <a:solidFill>
                <a:srgbClr val="000000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26231" y="35189"/>
            <a:ext cx="11085512" cy="42068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ru-RU" altLang="ru-RU" sz="2100" b="1" dirty="0">
                <a:solidFill>
                  <a:srgbClr val="1D52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СУЩЕСТВУЮЩЕЕ СОСТОЯНИЕ СИСТЕМЫ ЦТ г. АСТАНЫ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1450" y="575049"/>
            <a:ext cx="5689600" cy="54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Aft>
                <a:spcPts val="0"/>
              </a:spcAft>
              <a:defRPr/>
            </a:pPr>
            <a:r>
              <a:rPr lang="ru-RU" sz="14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Система централизованного теплоснабжения г. Астаны обслуживается двумя крупными компаниями:</a:t>
            </a:r>
            <a:endParaRPr lang="ru-RU" sz="1400" b="1" dirty="0">
              <a:solidFill>
                <a:schemeClr val="tx1">
                  <a:lumMod val="75000"/>
                </a:schemeClr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0" y="-246063"/>
            <a:ext cx="246063" cy="49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ru-RU" altLang="ru-RU" sz="2400">
              <a:solidFill>
                <a:srgbClr val="1D528D"/>
              </a:solidFill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-246063"/>
            <a:ext cx="246063" cy="49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ru-RU" altLang="ru-RU" sz="2400">
              <a:solidFill>
                <a:srgbClr val="1D528D"/>
              </a:solidFill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03200" y="-42863"/>
            <a:ext cx="246063" cy="49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920" tIns="60960" rIns="121920" bIns="6096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ru-RU" altLang="ru-RU" sz="2400">
              <a:solidFill>
                <a:srgbClr val="1D528D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385995" y="1141412"/>
            <a:ext cx="563426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0" hangingPunct="0">
              <a:spcAft>
                <a:spcPts val="0"/>
              </a:spcAft>
              <a:defRPr/>
            </a:pPr>
            <a:r>
              <a:rPr lang="ru-RU" sz="12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Динамика изменения основных технико-экономических показателей </a:t>
            </a:r>
            <a:endParaRPr lang="ru-RU" sz="12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eaLnBrk="0" hangingPunct="0">
              <a:spcAft>
                <a:spcPts val="800"/>
              </a:spcAft>
              <a:defRPr/>
            </a:pPr>
            <a:r>
              <a:rPr lang="ru-RU" sz="12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работы ТЭЦ-1 и ТЭЦ-2 АО «Астана-Энергия» за период 2012 - 2017 гг. </a:t>
            </a:r>
            <a:endParaRPr lang="ru-RU" sz="1200" dirty="0">
              <a:solidFill>
                <a:schemeClr val="tx2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4346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78170"/>
            <a:ext cx="1606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203200" y="4380706"/>
            <a:ext cx="5924550" cy="2292935"/>
          </a:xfrm>
          <a:prstGeom prst="rect">
            <a:avLst/>
          </a:prstGeom>
          <a:solidFill>
            <a:schemeClr val="tx1">
              <a:lumMod val="20000"/>
              <a:lumOff val="80000"/>
              <a:alpha val="16000"/>
            </a:schemeClr>
          </a:solidFill>
        </p:spPr>
        <p:txBody>
          <a:bodyPr wrap="square">
            <a:spAutoFit/>
          </a:bodyPr>
          <a:lstStyle>
            <a:lvl1pPr indent="481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2241550" algn="just"/>
            <a:r>
              <a:rPr lang="ru-RU" alt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осуществляет эксплуатацию тепловых сетей в зоне централизованного теплоснабжения г. Астаны.</a:t>
            </a:r>
          </a:p>
          <a:p>
            <a:pPr indent="0" algn="just"/>
            <a:r>
              <a:rPr lang="ru-RU" alt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Общая протяженность тепловых сетей зоны ЦТ, по состоянию на 01.01.2018 г. составляет 737,1км, из них:</a:t>
            </a:r>
          </a:p>
          <a:p>
            <a:pPr algn="just" eaLnBrk="0" hangingPunct="0">
              <a:buFont typeface="Wingdings" panose="05000000000000000000" pitchFamily="2" charset="2"/>
              <a:buChar char=""/>
            </a:pPr>
            <a:r>
              <a:rPr lang="ru-RU" alt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магистральные тепловые сети	-  239,1 км; </a:t>
            </a:r>
          </a:p>
          <a:p>
            <a:pPr algn="just" eaLnBrk="0" hangingPunct="0">
              <a:buFont typeface="Wingdings" panose="05000000000000000000" pitchFamily="2" charset="2"/>
              <a:buChar char=""/>
            </a:pPr>
            <a:r>
              <a:rPr lang="ru-RU" alt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квартальные тепловые сети- 	-  489,2 км;</a:t>
            </a:r>
          </a:p>
          <a:p>
            <a:pPr algn="just" eaLnBrk="0" hangingPunct="0">
              <a:buFont typeface="Wingdings" panose="05000000000000000000" pitchFamily="2" charset="2"/>
              <a:buChar char=""/>
            </a:pPr>
            <a:r>
              <a:rPr lang="ru-RU" altLang="ru-RU" sz="13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паропровод		-  8,8 км.</a:t>
            </a:r>
          </a:p>
          <a:p>
            <a:pPr indent="0" algn="just" eaLnBrk="0" hangingPunct="0"/>
            <a:r>
              <a:rPr lang="ru-RU" altLang="ru-RU" sz="1300" b="1" i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Существующая схема городских тепловых сетей</a:t>
            </a:r>
            <a:r>
              <a:rPr lang="ru-RU" altLang="ru-RU" sz="130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13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двухтрубная, кольцевая и тупиковая, с совместной подачей тепла для нужд отопления, вентиляции и горячего водоснабжения. </a:t>
            </a:r>
          </a:p>
          <a:p>
            <a:pPr indent="0" algn="just" eaLnBrk="0" hangingPunct="0"/>
            <a:r>
              <a:rPr lang="ru-RU" altLang="ru-RU" sz="1300" b="1" i="1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Система горячего водоснабжения – закрытая.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326188" y="2697972"/>
            <a:ext cx="5573712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spcAft>
                <a:spcPts val="300"/>
              </a:spcAft>
              <a:defRPr/>
            </a:pPr>
            <a:r>
              <a:rPr lang="ru-RU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Располагаемая тепловая мощность теплоисточников </a:t>
            </a:r>
            <a:r>
              <a:rPr lang="ru-RU" sz="12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АО «Астана-Энергия»</a:t>
            </a:r>
            <a:r>
              <a:rPr lang="ru-RU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увеличилась с  940 Гкал/ч в 2004 г. до 2 510 Гкал/ч в 2018 г. </a:t>
            </a:r>
          </a:p>
          <a:p>
            <a:pPr algn="just" eaLnBrk="0" hangingPunct="0">
              <a:spcAft>
                <a:spcPts val="300"/>
              </a:spcAft>
              <a:defRPr/>
            </a:pPr>
            <a:r>
              <a:rPr lang="ru-RU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Годовая выработка электроэнергии ТЭЦ-1 и ТЭЦ-2 выросла на 33 %, годовой отпуск </a:t>
            </a:r>
            <a:r>
              <a:rPr lang="ru-RU" sz="1200" b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теплоэнергии</a:t>
            </a:r>
            <a:r>
              <a:rPr lang="ru-RU" sz="12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на 27%.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334249" y="4036784"/>
          <a:ext cx="5643562" cy="90024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96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8913">
                <a:tc rowSpan="2">
                  <a:txBody>
                    <a:bodyPr/>
                    <a:lstStyle>
                      <a:lvl1pPr indent="-7938"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-7938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Показатели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mpd="sng">
                      <a:noFill/>
                    </a:lnB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Отопительный сезон (годы)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2012-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mpd="sng">
                      <a:noFill/>
                    </a:lnB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2013-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mpd="sng">
                      <a:noFill/>
                    </a:lnB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2014-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mpd="sng">
                      <a:noFill/>
                    </a:lnB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2015-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mpd="sng">
                      <a:noFill/>
                    </a:lnB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2016-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mpd="sng">
                      <a:noFill/>
                    </a:lnB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2017-</a:t>
                      </a:r>
                    </a:p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mpd="sng">
                      <a:noFill/>
                    </a:lnB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Объем присоединяемой тепловой нагрузки зоны ЦТ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165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192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66779" y="3544341"/>
            <a:ext cx="57562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20" tIns="60960" rIns="121920" bIns="60960" anchor="ctr">
            <a:spAutoFit/>
          </a:bodyPr>
          <a:lstStyle>
            <a:lvl1pPr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638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defRPr/>
            </a:pPr>
            <a:r>
              <a:rPr lang="ru-RU" altLang="ru-RU" sz="12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Ежегодный объем присоединяемой к АО «Астана-</a:t>
            </a:r>
            <a:r>
              <a:rPr lang="ru-RU" altLang="ru-RU" sz="120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Теплотранзит</a:t>
            </a:r>
            <a:r>
              <a:rPr lang="ru-RU" altLang="ru-RU" sz="12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</a:t>
            </a:r>
            <a:r>
              <a:rPr lang="ru-RU" sz="12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тепловой нагрузки с учетом тепловых потерь  </a:t>
            </a:r>
            <a:r>
              <a:rPr lang="ru-RU" sz="12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 период 2012 - 2018 гг. (Гкал/ч)</a:t>
            </a:r>
            <a:endParaRPr lang="ru-RU" altLang="ru-RU" sz="12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312022" y="5091672"/>
            <a:ext cx="5665787" cy="50323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ru-RU" altLang="ru-RU" sz="13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Динамика изменения общей протяженности тепловых сетей , обслуживаемых АО «Астана-</a:t>
            </a:r>
            <a:r>
              <a:rPr lang="ru-RU" altLang="ru-RU" sz="130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Теплотранзит</a:t>
            </a:r>
            <a:r>
              <a:rPr lang="ru-RU" altLang="ru-RU" sz="13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 за период 2010 - 2017 гг. </a:t>
            </a:r>
            <a:r>
              <a:rPr lang="ru-RU" altLang="ru-RU" sz="100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(км)</a:t>
            </a:r>
            <a:endParaRPr lang="ru-RU" altLang="ru-RU" sz="1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6371431" y="5594909"/>
          <a:ext cx="5668963" cy="83026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85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7325">
                <a:tc rowSpan="2">
                  <a:txBody>
                    <a:bodyPr/>
                    <a:lstStyle>
                      <a:lvl1pPr indent="-7938"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-7938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Показатели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Отопительный сезон (годы)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2010</a:t>
                      </a:r>
                      <a:endParaRPr kumimoji="0" lang="ru-RU" altLang="ru-RU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endParaRPr kumimoji="0" lang="ru-RU" altLang="ru-RU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</a:t>
                      </a:r>
                      <a:endParaRPr kumimoji="0" lang="ru-RU" altLang="ru-RU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</a:t>
                      </a:r>
                      <a:endParaRPr kumimoji="0" lang="ru-RU" altLang="ru-RU" sz="11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solidFill>
                      <a:schemeClr val="accent5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2813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Общая протяженность тепловых сетей 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520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550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571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583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687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912813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912813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2813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2813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737</a:t>
                      </a:r>
                      <a:endParaRPr kumimoji="0" lang="ru-RU" altLang="ru-R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326188" y="705763"/>
            <a:ext cx="5819775" cy="461665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>
            <a:spAutoFit/>
          </a:bodyPr>
          <a:lstStyle>
            <a:lvl1pPr indent="360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algn="just" eaLnBrk="0" hangingPunct="0"/>
            <a:r>
              <a:rPr lang="ru-RU" altLang="ru-RU" sz="1200" b="1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Интенсивный рост экономики и стремительное строительство столицы вызвало соответствующее развитие системы теплоснабжения города.</a:t>
            </a:r>
          </a:p>
        </p:txBody>
      </p:sp>
      <p:sp>
        <p:nvSpPr>
          <p:cNvPr id="14409" name="Rectangle 3"/>
          <p:cNvSpPr>
            <a:spLocks noChangeArrowheads="1"/>
          </p:cNvSpPr>
          <p:nvPr/>
        </p:nvSpPr>
        <p:spPr bwMode="auto">
          <a:xfrm>
            <a:off x="6326188" y="1368425"/>
            <a:ext cx="55737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20" tIns="60960" rIns="121920" bIns="6096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ru-RU" altLang="ru-RU" sz="2400">
              <a:solidFill>
                <a:srgbClr val="1D528D"/>
              </a:solidFill>
            </a:endParaRPr>
          </a:p>
        </p:txBody>
      </p:sp>
      <p:sp>
        <p:nvSpPr>
          <p:cNvPr id="14411" name="Rectangle 5"/>
          <p:cNvSpPr>
            <a:spLocks noChangeArrowheads="1"/>
          </p:cNvSpPr>
          <p:nvPr/>
        </p:nvSpPr>
        <p:spPr bwMode="auto">
          <a:xfrm>
            <a:off x="8342313" y="895350"/>
            <a:ext cx="56340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20" tIns="60960" rIns="121920" bIns="6096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ru-RU" altLang="ru-RU" sz="2400">
              <a:solidFill>
                <a:srgbClr val="1D528D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371431" y="1530560"/>
            <a:ext cx="5573711" cy="1247483"/>
            <a:chOff x="6417012" y="1830687"/>
            <a:chExt cx="5573711" cy="1247483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/>
            <a:srcRect l="1123" t="2686" r="1445" b="1065"/>
            <a:stretch/>
          </p:blipFill>
          <p:spPr>
            <a:xfrm>
              <a:off x="6417012" y="1836107"/>
              <a:ext cx="2819063" cy="1242063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4"/>
            <a:srcRect l="1300" t="3084" r="1760" b="2034"/>
            <a:stretch/>
          </p:blipFill>
          <p:spPr>
            <a:xfrm>
              <a:off x="9326898" y="1830687"/>
              <a:ext cx="2663825" cy="1247483"/>
            </a:xfrm>
            <a:prstGeom prst="rect">
              <a:avLst/>
            </a:prstGeom>
          </p:spPr>
        </p:pic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41848" y="1275088"/>
            <a:ext cx="1768565" cy="266685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latinLnBrk="1"/>
            <a:r>
              <a:rPr lang="x-none" sz="1300" b="1" dirty="0">
                <a:solidFill>
                  <a:srgbClr val="ADC2FA">
                    <a:lumMod val="25000"/>
                  </a:srgb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АО «Астана-Энергия»</a:t>
            </a:r>
            <a:r>
              <a:rPr lang="x-none" sz="1300" dirty="0">
                <a:solidFill>
                  <a:srgbClr val="ADC2FA">
                    <a:lumMod val="25000"/>
                  </a:srgbClr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,</a:t>
            </a:r>
            <a:endParaRPr lang="ru-RU" alt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2810" y="2495325"/>
            <a:ext cx="6096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50900"/>
            <a:r>
              <a:rPr lang="ru-RU" sz="13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</a:t>
            </a:r>
            <a:endParaRPr lang="ru-RU" dirty="0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23031" y="2569221"/>
            <a:ext cx="1663040" cy="218492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9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latinLnBrk="1"/>
            <a:r>
              <a:rPr lang="ru-RU" sz="13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Районная котельная</a:t>
            </a:r>
            <a:endParaRPr lang="ru-RU" altLang="en-US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38390" y="4413647"/>
            <a:ext cx="2126883" cy="234059"/>
          </a:xfrm>
          <a:prstGeom prst="roundRect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94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latinLnBrk="1"/>
            <a:r>
              <a:rPr lang="ru-RU" altLang="ru-RU" sz="1300" b="1" dirty="0">
                <a:solidFill>
                  <a:srgbClr val="ADC2FA">
                    <a:lumMod val="25000"/>
                  </a:srgb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АО «Астана-</a:t>
            </a:r>
            <a:r>
              <a:rPr lang="ru-RU" altLang="ru-RU" sz="1300" b="1" dirty="0" err="1">
                <a:solidFill>
                  <a:srgbClr val="ADC2FA">
                    <a:lumMod val="25000"/>
                  </a:srgb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Теплотранзит</a:t>
            </a:r>
            <a:r>
              <a:rPr lang="ru-RU" altLang="ru-RU" sz="1300" b="1" dirty="0">
                <a:solidFill>
                  <a:srgbClr val="ADC2FA">
                    <a:lumMod val="25000"/>
                  </a:srgb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»</a:t>
            </a:r>
            <a:endParaRPr lang="ru-RU" altLang="en-US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8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754</Words>
  <Application>Microsoft Office PowerPoint</Application>
  <PresentationFormat>Широкоэкранный</PresentationFormat>
  <Paragraphs>107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Nurkhat Zhakiyev</dc:creator>
  <cp:lastModifiedBy>Nurkhat Zhakiyev</cp:lastModifiedBy>
  <cp:revision>1</cp:revision>
  <dcterms:created xsi:type="dcterms:W3CDTF">2022-12-05T13:02:32Z</dcterms:created>
  <dcterms:modified xsi:type="dcterms:W3CDTF">2022-12-05T13:04:28Z</dcterms:modified>
</cp:coreProperties>
</file>