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5" r:id="rId7"/>
    <p:sldId id="266" r:id="rId8"/>
    <p:sldId id="267" r:id="rId9"/>
    <p:sldId id="260" r:id="rId10"/>
    <p:sldId id="261" r:id="rId11"/>
    <p:sldId id="268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4"/>
  </p:normalViewPr>
  <p:slideViewPr>
    <p:cSldViewPr snapToGrid="0">
      <p:cViewPr varScale="1">
        <p:scale>
          <a:sx n="149" d="100"/>
          <a:sy n="149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4865507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4865507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4865507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4865507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779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4865507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4865507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71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486550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486550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1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5486550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5486550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486550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486550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5486550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5486550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486550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486550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25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486550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486550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21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486550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486550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5486550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5486550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researchgate.net/publication/303875065_ASSESSMENT_OF_ARTIFICIAL_NEURAL_NETWORK_FOR_BATHYMETRY_ESTIMATION_USING_HIGH_RESOLUTION_SATELLITE_IMAGERY_IN_SHALLOW_LAKES_CASE_STUDY_EL_BURULLUS_LAKE/figures?lo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towardsdatascience.com/introduction-to-model-trees-6e396259379a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researchgate.net/publication/26543790_The_Support_Vector_Regression_with_the_parameter_tuning_assisted_by_a_differential_evolution_technique_Study_of_the_critical_velocity_of_a_slurry_flow_in_a_pipeline/figures?lo=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researchgate.net/publication/303875065_ASSESSMENT_OF_ARTIFICIAL_NEURAL_NETWORK_FOR_BATHYMETRY_ESTIMATION_USING_HIGH_RESOLUTION_SATELLITE_IMAGERY_IN_SHALLOW_LAKES_CASE_STUDY_EL_BURULLUS_LAKE/figures?lo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towardsdatascience.com/introduction-to-model-trees-6e396259379a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researchgate.net/publication/26543790_The_Support_Vector_Regression_with_the_parameter_tuning_assisted_by_a_differential_evolution_technique_Study_of_the_critical_velocity_of_a_slurry_flow_in_a_pipeline/figures?lo=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researchgate.net/publication/303875065_ASSESSMENT_OF_ARTIFICIAL_NEURAL_NETWORK_FOR_BATHYMETRY_ESTIMATION_USING_HIGH_RESOLUTION_SATELLITE_IMAGERY_IN_SHALLOW_LAKES_CASE_STUDY_EL_BURULLUS_LAKE/figures?lo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towardsdatascience.com/introduction-to-model-trees-6e396259379a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www.researchgate.net/publication/26543790_The_Support_Vector_Regression_with_the_parameter_tuning_assisted_by_a_differential_evolution_technique_Study_of_the_critical_velocity_of_a_slurry_flow_in_a_pipeline/figures?lo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/>
              <a:t>A Machine Learning Model Selection considering Tradeoffs between Accuracy and Interpretability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54580" y="3150604"/>
            <a:ext cx="3465541" cy="930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sz="1800" b="1" dirty="0" err="1"/>
              <a:t>Zhumakhan</a:t>
            </a:r>
            <a:r>
              <a:rPr lang="en-US" sz="1800" b="1" dirty="0"/>
              <a:t> Nazir</a:t>
            </a:r>
            <a:r>
              <a:rPr lang="en-US" sz="1800" u="sng" dirty="0"/>
              <a:t> </a:t>
            </a:r>
            <a:r>
              <a:rPr lang="en-US" sz="1800" dirty="0" err="1"/>
              <a:t>Dinmukhamed</a:t>
            </a:r>
            <a:r>
              <a:rPr lang="en-US" sz="1800" dirty="0"/>
              <a:t> </a:t>
            </a:r>
            <a:r>
              <a:rPr lang="en-US" sz="1800" dirty="0" err="1"/>
              <a:t>Kaldykhanov</a:t>
            </a:r>
            <a:endParaRPr lang="en-US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E1B7-5846-6544-899F-F6377B3AF2F1}"/>
              </a:ext>
            </a:extLst>
          </p:cNvPr>
          <p:cNvSpPr txBox="1"/>
          <p:nvPr/>
        </p:nvSpPr>
        <p:spPr>
          <a:xfrm>
            <a:off x="563580" y="162370"/>
            <a:ext cx="852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/>
              <a:t>ICITEE 2021. The 13</a:t>
            </a:r>
            <a:r>
              <a:rPr lang="en-KZ" baseline="30000"/>
              <a:t>th</a:t>
            </a:r>
            <a:r>
              <a:rPr lang="en-KZ"/>
              <a:t> International Conference on Information Technology and Electrical Engineering</a:t>
            </a: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ED5ED903-1507-0146-A480-371AAA646A64}"/>
              </a:ext>
            </a:extLst>
          </p:cNvPr>
          <p:cNvSpPr txBox="1">
            <a:spLocks/>
          </p:cNvSpPr>
          <p:nvPr/>
        </p:nvSpPr>
        <p:spPr>
          <a:xfrm>
            <a:off x="4823880" y="3150604"/>
            <a:ext cx="2757789" cy="930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err="1"/>
              <a:t>Kozy-Korpesh</a:t>
            </a:r>
            <a:r>
              <a:rPr lang="en-US" sz="1800"/>
              <a:t> </a:t>
            </a:r>
            <a:r>
              <a:rPr lang="en-US" sz="1800" err="1"/>
              <a:t>Tolep</a:t>
            </a:r>
            <a:endParaRPr lang="en-US" sz="1800"/>
          </a:p>
          <a:p>
            <a:pPr marL="0" indent="0"/>
            <a:r>
              <a:rPr lang="en-US" sz="1800" err="1"/>
              <a:t>Jurn-Gyu</a:t>
            </a:r>
            <a:r>
              <a:rPr lang="en-US" sz="1800"/>
              <a:t> Park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EA667-D875-BD49-B605-57B16FD629FF}"/>
              </a:ext>
            </a:extLst>
          </p:cNvPr>
          <p:cNvSpPr/>
          <p:nvPr/>
        </p:nvSpPr>
        <p:spPr>
          <a:xfrm>
            <a:off x="2839229" y="4245036"/>
            <a:ext cx="3465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>
                <a:solidFill>
                  <a:schemeClr val="bg2"/>
                </a:solidFill>
              </a:rPr>
              <a:t>Nazarbayev University </a:t>
            </a:r>
            <a:r>
              <a:rPr lang="en-US" sz="1100">
                <a:solidFill>
                  <a:schemeClr val="bg2"/>
                </a:solidFill>
              </a:rPr>
              <a:t>Computer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E70C6C-7FE5-1F4A-9CB4-943011124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123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33834-1D14-C340-925B-CBA39465BB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2.3%</a:t>
            </a:r>
            <a:r>
              <a:rPr lang="en"/>
              <a:t> </a:t>
            </a:r>
            <a:r>
              <a:rPr lang="en-US"/>
              <a:t>reduction</a:t>
            </a:r>
            <a:r>
              <a:rPr lang="en"/>
              <a:t> of accuracy for </a:t>
            </a:r>
            <a:r>
              <a:rPr lang="en">
                <a:solidFill>
                  <a:srgbClr val="00B050"/>
                </a:solidFill>
              </a:rPr>
              <a:t>76.2%</a:t>
            </a:r>
            <a:r>
              <a:rPr lang="en"/>
              <a:t> increase in interpretability (SVR on Auto MPG dataset)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10.2% </a:t>
            </a:r>
            <a:r>
              <a:rPr lang="en"/>
              <a:t>reduction of accuracy for </a:t>
            </a:r>
            <a:r>
              <a:rPr lang="en">
                <a:solidFill>
                  <a:srgbClr val="00B050"/>
                </a:solidFill>
              </a:rPr>
              <a:t>99.1%</a:t>
            </a:r>
            <a:r>
              <a:rPr lang="en"/>
              <a:t> increase in interpretability (MLP on Forest Fire dataset)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</a:t>
            </a:r>
          </a:p>
          <a:p>
            <a:pPr lvl="1" indent="-342900">
              <a:buSzPts val="1800"/>
              <a:buChar char="●"/>
            </a:pPr>
            <a:r>
              <a:rPr lang="en"/>
              <a:t>Trade-off methodology can be applied for many applications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research</a:t>
            </a:r>
          </a:p>
          <a:p>
            <a:pPr lvl="1" indent="-342900">
              <a:buSzPts val="1800"/>
              <a:buChar char="●"/>
            </a:pPr>
            <a:r>
              <a:rPr lang="en"/>
              <a:t>More estimators</a:t>
            </a:r>
          </a:p>
          <a:p>
            <a:pPr lvl="1" indent="-342900">
              <a:buSzPts val="1800"/>
              <a:buChar char="●"/>
            </a:pPr>
            <a:r>
              <a:rPr lang="en"/>
              <a:t>Classification tasks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42A0C-3F1F-D847-8498-9726168FB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>
              <a:buNone/>
            </a:pPr>
            <a:r>
              <a:rPr lang="en-US"/>
              <a:t>[1] Introduction to Model Trees from scratch. Anson Wong, 2018. Towards Data Science. https://</a:t>
            </a:r>
            <a:r>
              <a:rPr lang="en-US" err="1"/>
              <a:t>towardsdatascience.com</a:t>
            </a:r>
            <a:r>
              <a:rPr lang="en-US"/>
              <a:t>/introduction-to-model-trees-6e396259379a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/>
          </a:p>
          <a:p>
            <a:pPr marL="114300" lvl="0" indent="0">
              <a:buNone/>
            </a:pPr>
            <a:r>
              <a:rPr lang="en-US"/>
              <a:t>[2] Mohamed, H., </a:t>
            </a:r>
            <a:r>
              <a:rPr lang="en-US" err="1"/>
              <a:t>Negm</a:t>
            </a:r>
            <a:r>
              <a:rPr lang="en-US"/>
              <a:t>, A., Zahran, M., &amp; Saavedra, O. C. (2015, March). Assessment of artificial neural network for bathymetry estimation using High Resolution Satellite imagery in Shallow Lakes: case study El </a:t>
            </a:r>
            <a:r>
              <a:rPr lang="en-US" err="1"/>
              <a:t>Burullus</a:t>
            </a:r>
            <a:r>
              <a:rPr lang="en-US"/>
              <a:t> Lake. In International water technology conference (pp. 12-14).</a:t>
            </a:r>
          </a:p>
          <a:p>
            <a:pPr marL="114300" lvl="0" indent="0">
              <a:buNone/>
            </a:pPr>
            <a:endParaRPr lang="en-US"/>
          </a:p>
          <a:p>
            <a:pPr marL="114300" lvl="0" indent="0">
              <a:buNone/>
            </a:pPr>
            <a:r>
              <a:rPr lang="en-US"/>
              <a:t>[3] </a:t>
            </a:r>
            <a:r>
              <a:rPr lang="en-US" err="1"/>
              <a:t>Lahiri</a:t>
            </a:r>
            <a:r>
              <a:rPr lang="en-US"/>
              <a:t>, S. K., &amp; Ghanta, K. C. (2008). The support vector regression with the parameter tuning assisted by a differential evolution technique: Study of the critical velocity of a slurry flow in a pipeline. Chemical Industry and Chemical Engineering Quarterly, 14(3), 191-203.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42A0C-3F1F-D847-8498-9726168FB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408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9129D-617E-2147-A2B4-FC72E9BCB3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696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Motivation and </a:t>
            </a:r>
            <a:r>
              <a:rPr lang="en"/>
              <a:t>Examples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B8BDB6-F97F-F948-9C97-5A1FC4CEB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209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Examples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Using ML in high stakes fields: medicine, criminology, cosmology and etc.</a:t>
            </a:r>
          </a:p>
          <a:p>
            <a:pPr lvl="1" indent="-342900"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Accountable &amp; Transparent</a:t>
            </a:r>
          </a:p>
          <a:p>
            <a:pPr lvl="1" indent="-342900"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Black Box model</a:t>
            </a:r>
            <a:endParaRPr dirty="0">
              <a:solidFill>
                <a:schemeClr val="tx1"/>
              </a:solidFill>
            </a:endParaRPr>
          </a:p>
          <a:p>
            <a:r>
              <a:rPr lang="en" b="1" dirty="0">
                <a:solidFill>
                  <a:schemeClr val="tx1"/>
                </a:solidFill>
              </a:rPr>
              <a:t>Simulatability</a:t>
            </a:r>
            <a:r>
              <a:rPr lang="en" dirty="0">
                <a:solidFill>
                  <a:schemeClr val="tx1"/>
                </a:solidFill>
              </a:rPr>
              <a:t> – ability of user to simulate/run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Examples</a:t>
            </a:r>
          </a:p>
          <a:p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EB94C-AA13-BA4E-B78D-3A24C10E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66" y="2792825"/>
            <a:ext cx="2320065" cy="1776050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24D0B93-786B-F84E-9B96-28C57865C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03" y="2792825"/>
            <a:ext cx="2392068" cy="17760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AC3A9-AB12-AA4D-B51B-F9D1CB83BB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EF37B3-08B1-7D4F-9DA2-84C307FB414B}"/>
              </a:ext>
            </a:extLst>
          </p:cNvPr>
          <p:cNvSpPr/>
          <p:nvPr/>
        </p:nvSpPr>
        <p:spPr>
          <a:xfrm>
            <a:off x="3623417" y="3763926"/>
            <a:ext cx="367469" cy="36150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C88B80E-32DD-B245-BB3D-08D36A4B510C}"/>
              </a:ext>
            </a:extLst>
          </p:cNvPr>
          <p:cNvSpPr/>
          <p:nvPr/>
        </p:nvSpPr>
        <p:spPr>
          <a:xfrm>
            <a:off x="2452419" y="2427769"/>
            <a:ext cx="2753331" cy="36150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65AAD39-202D-6B4C-BB37-9BF9643CC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10594" y="3049467"/>
            <a:ext cx="978197" cy="4578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F27702-8DBE-CF40-B800-AFE623A799D0}"/>
              </a:ext>
            </a:extLst>
          </p:cNvPr>
          <p:cNvSpPr txBox="1"/>
          <p:nvPr/>
        </p:nvSpPr>
        <p:spPr>
          <a:xfrm>
            <a:off x="2522802" y="2444289"/>
            <a:ext cx="268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/>
              <a:t>Simulatability Operation 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36BDB48-5F6B-884A-BBC6-30344B7D611C}"/>
              </a:ext>
            </a:extLst>
          </p:cNvPr>
          <p:cNvSpPr/>
          <p:nvPr/>
        </p:nvSpPr>
        <p:spPr>
          <a:xfrm>
            <a:off x="1753540" y="3871245"/>
            <a:ext cx="451275" cy="18800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28F4B48-FE23-654C-8913-8929054991E5}"/>
              </a:ext>
            </a:extLst>
          </p:cNvPr>
          <p:cNvSpPr/>
          <p:nvPr/>
        </p:nvSpPr>
        <p:spPr>
          <a:xfrm>
            <a:off x="4816347" y="3398946"/>
            <a:ext cx="367469" cy="72648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Extract if-then based rules by:</a:t>
            </a:r>
          </a:p>
          <a:p>
            <a:pPr lvl="1" indent="-342900">
              <a:buSzPts val="1800"/>
              <a:buChar char="●"/>
            </a:pPr>
            <a:r>
              <a:rPr lang="en-US"/>
              <a:t>Fit SVM and get reduced dataset represented by support vectors</a:t>
            </a:r>
          </a:p>
          <a:p>
            <a:pPr lvl="1" indent="-342900">
              <a:buSzPts val="1800"/>
              <a:buChar char="●"/>
            </a:pPr>
            <a:r>
              <a:rPr lang="en-US"/>
              <a:t>Train simple model (tree model) by the reduced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Conduct human evaluation of interpretability of models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Count the number of arithmetic operations performed (implementation dependent)</a:t>
            </a:r>
          </a:p>
          <a:p>
            <a:pPr lvl="0"/>
            <a:r>
              <a:rPr lang="en-US"/>
              <a:t>Count the number of arithmetic operations needed for each estimator</a:t>
            </a:r>
          </a:p>
          <a:p>
            <a:pPr lvl="1"/>
            <a:r>
              <a:rPr lang="en-US"/>
              <a:t>Simulatability Operation Count (SOC)</a:t>
            </a:r>
          </a:p>
          <a:p>
            <a:pPr lvl="1"/>
            <a:r>
              <a:rPr lang="en-US"/>
              <a:t>Example: </a:t>
            </a:r>
            <a:r>
              <a:rPr lang="en-US" b="1"/>
              <a:t>Y = </a:t>
            </a:r>
            <a:r>
              <a:rPr lang="en-US" b="1" err="1"/>
              <a:t>wX+b</a:t>
            </a:r>
            <a:r>
              <a:rPr lang="en-US"/>
              <a:t>, where </a:t>
            </a:r>
            <a:r>
              <a:rPr lang="en-US" b="1"/>
              <a:t>w = [w</a:t>
            </a:r>
            <a:r>
              <a:rPr lang="en-US" b="1" baseline="-25000"/>
              <a:t>1</a:t>
            </a:r>
            <a:r>
              <a:rPr lang="en-US" b="1"/>
              <a:t>, w</a:t>
            </a:r>
            <a:r>
              <a:rPr lang="en-US" b="1" baseline="-25000"/>
              <a:t>2</a:t>
            </a:r>
            <a:r>
              <a:rPr lang="en-US" b="1"/>
              <a:t>, w</a:t>
            </a:r>
            <a:r>
              <a:rPr lang="en-US" b="1" baseline="-25000"/>
              <a:t>3</a:t>
            </a:r>
            <a:r>
              <a:rPr lang="en-US" b="1"/>
              <a:t>]</a:t>
            </a:r>
            <a:r>
              <a:rPr lang="en-US" b="1" baseline="30000"/>
              <a:t> </a:t>
            </a:r>
            <a:r>
              <a:rPr lang="en-US"/>
              <a:t>and </a:t>
            </a:r>
            <a:r>
              <a:rPr lang="en-US" b="1"/>
              <a:t>X = [x1, x2, x3]</a:t>
            </a:r>
            <a:r>
              <a:rPr lang="en-US" baseline="30000"/>
              <a:t>T</a:t>
            </a:r>
            <a:r>
              <a:rPr lang="en-US"/>
              <a:t>, then </a:t>
            </a:r>
            <a:r>
              <a:rPr lang="en-US" b="1"/>
              <a:t>SOC = 3 + (3-1) + 1 = 2*3 = 6</a:t>
            </a:r>
          </a:p>
          <a:p>
            <a:pPr lvl="1"/>
            <a:r>
              <a:rPr lang="en-US"/>
              <a:t>In general, </a:t>
            </a:r>
            <a:r>
              <a:rPr lang="en-US" b="1"/>
              <a:t>SOC(linear regression) = 2*</a:t>
            </a:r>
            <a:r>
              <a:rPr lang="en-US" b="1" err="1"/>
              <a:t>len</a:t>
            </a:r>
            <a:r>
              <a:rPr lang="en-US" b="1"/>
              <a:t>(w) = 2*</a:t>
            </a:r>
            <a:r>
              <a:rPr lang="en-US" b="1" err="1"/>
              <a:t>len</a:t>
            </a:r>
            <a:r>
              <a:rPr lang="en-US" b="1"/>
              <a:t>(X)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/>
          </a:p>
          <a:p>
            <a:pPr marL="571500" lvl="1" indent="0">
              <a:buSzPts val="1800"/>
              <a:buNone/>
            </a:pPr>
            <a:endParaRPr lang="en-US"/>
          </a:p>
          <a:p>
            <a:pPr lvl="1" indent="-342900">
              <a:buSzPts val="1800"/>
              <a:buChar char="●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E4286-7364-3E4A-9D82-00AAB6E5E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801" y="1072399"/>
            <a:ext cx="5432398" cy="299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4EA14-7E49-0E47-AE95-16D0AB3B1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846278-C1E5-5D41-8DEB-B47DE97304F0}"/>
              </a:ext>
            </a:extLst>
          </p:cNvPr>
          <p:cNvSpPr/>
          <p:nvPr/>
        </p:nvSpPr>
        <p:spPr>
          <a:xfrm>
            <a:off x="1743741" y="1392865"/>
            <a:ext cx="3381152" cy="2732909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C79001-4446-044D-ACF3-E27422BD9C85}"/>
              </a:ext>
            </a:extLst>
          </p:cNvPr>
          <p:cNvSpPr/>
          <p:nvPr/>
        </p:nvSpPr>
        <p:spPr>
          <a:xfrm>
            <a:off x="5231217" y="1392865"/>
            <a:ext cx="2254103" cy="2678235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(Explain phase II)</a:t>
            </a:r>
            <a:endParaRPr/>
          </a:p>
        </p:txBody>
      </p:sp>
      <p:pic>
        <p:nvPicPr>
          <p:cNvPr id="3" name="Picture 2" descr="A picture containing text, sign, dark, mounted&#10;&#10;Description automatically generated">
            <a:extLst>
              <a:ext uri="{FF2B5EF4-FFF2-40B4-BE49-F238E27FC236}">
                <a16:creationId xmlns:a16="http://schemas.microsoft.com/office/drawing/2014/main" id="{CFCD5DC0-EDE6-A349-B00B-7C6ED938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7" y="1173208"/>
            <a:ext cx="2436578" cy="1580196"/>
          </a:xfrm>
          <a:prstGeom prst="rect">
            <a:avLst/>
          </a:prstGeom>
        </p:spPr>
      </p:pic>
      <p:pic>
        <p:nvPicPr>
          <p:cNvPr id="6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444DC6C-95B8-F74F-824B-8F591B871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81" y="1008963"/>
            <a:ext cx="2999574" cy="1835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50DE7-C00F-F54B-8F71-835AAEC465FE}"/>
              </a:ext>
            </a:extLst>
          </p:cNvPr>
          <p:cNvSpPr txBox="1"/>
          <p:nvPr/>
        </p:nvSpPr>
        <p:spPr>
          <a:xfrm>
            <a:off x="840736" y="2848660"/>
            <a:ext cx="18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5"/>
              </a:rPr>
              <a:t>[1]</a:t>
            </a:r>
            <a:r>
              <a:rPr lang="en-KZ"/>
              <a:t> Linear Molde Tree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D5108E2-1E49-2940-B877-1167F5165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751" y="1077951"/>
            <a:ext cx="2518498" cy="1770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2F607-4540-0C4C-BEBB-ADA816EDA637}"/>
              </a:ext>
            </a:extLst>
          </p:cNvPr>
          <p:cNvSpPr txBox="1"/>
          <p:nvPr/>
        </p:nvSpPr>
        <p:spPr>
          <a:xfrm>
            <a:off x="3270021" y="2848660"/>
            <a:ext cx="223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7"/>
              </a:rPr>
              <a:t>[2]</a:t>
            </a:r>
            <a:r>
              <a:rPr lang="en-KZ"/>
              <a:t> Multi Layer Perceptron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58E55C-EEEE-214A-872C-2A7F297A4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575" y="3237163"/>
            <a:ext cx="2529556" cy="1624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BECC6-AB57-AB4B-AE53-36134F95BF46}"/>
              </a:ext>
            </a:extLst>
          </p:cNvPr>
          <p:cNvSpPr txBox="1"/>
          <p:nvPr/>
        </p:nvSpPr>
        <p:spPr>
          <a:xfrm>
            <a:off x="3079622" y="4773257"/>
            <a:ext cx="261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9"/>
              </a:rPr>
              <a:t>[3]</a:t>
            </a:r>
            <a:r>
              <a:rPr lang="en-KZ"/>
              <a:t> Support Vector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0D991-1FAF-8043-8A8E-19BF924DCB59}"/>
              </a:ext>
            </a:extLst>
          </p:cNvPr>
          <p:cNvSpPr txBox="1"/>
          <p:nvPr/>
        </p:nvSpPr>
        <p:spPr>
          <a:xfrm>
            <a:off x="6412434" y="2843997"/>
            <a:ext cx="258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/>
              <a:t>SOC metric for estimators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8E21FD8-499E-4C40-A8E4-ABD2A4FC0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983245-B550-4045-B08D-BF70E2DA7DF7}"/>
              </a:ext>
            </a:extLst>
          </p:cNvPr>
          <p:cNvSpPr/>
          <p:nvPr/>
        </p:nvSpPr>
        <p:spPr>
          <a:xfrm>
            <a:off x="482701" y="1077951"/>
            <a:ext cx="2624588" cy="215921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14CD0-32E5-384D-A480-612AB281C7A2}"/>
              </a:ext>
            </a:extLst>
          </p:cNvPr>
          <p:cNvSpPr/>
          <p:nvPr/>
        </p:nvSpPr>
        <p:spPr>
          <a:xfrm>
            <a:off x="5831249" y="1173208"/>
            <a:ext cx="3241241" cy="159346"/>
          </a:xfrm>
          <a:prstGeom prst="roundRect">
            <a:avLst/>
          </a:prstGeom>
          <a:noFill/>
          <a:ln w="158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(Explain phase II)</a:t>
            </a:r>
            <a:endParaRPr/>
          </a:p>
        </p:txBody>
      </p:sp>
      <p:pic>
        <p:nvPicPr>
          <p:cNvPr id="3" name="Picture 2" descr="A picture containing text, sign, dark, mounted&#10;&#10;Description automatically generated">
            <a:extLst>
              <a:ext uri="{FF2B5EF4-FFF2-40B4-BE49-F238E27FC236}">
                <a16:creationId xmlns:a16="http://schemas.microsoft.com/office/drawing/2014/main" id="{CFCD5DC0-EDE6-A349-B00B-7C6ED938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7" y="1173208"/>
            <a:ext cx="2436578" cy="1580196"/>
          </a:xfrm>
          <a:prstGeom prst="rect">
            <a:avLst/>
          </a:prstGeom>
        </p:spPr>
      </p:pic>
      <p:pic>
        <p:nvPicPr>
          <p:cNvPr id="6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444DC6C-95B8-F74F-824B-8F591B871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81" y="1008963"/>
            <a:ext cx="2999574" cy="1835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50DE7-C00F-F54B-8F71-835AAEC465FE}"/>
              </a:ext>
            </a:extLst>
          </p:cNvPr>
          <p:cNvSpPr txBox="1"/>
          <p:nvPr/>
        </p:nvSpPr>
        <p:spPr>
          <a:xfrm>
            <a:off x="840736" y="2848660"/>
            <a:ext cx="18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5"/>
              </a:rPr>
              <a:t>[1]</a:t>
            </a:r>
            <a:r>
              <a:rPr lang="en-KZ"/>
              <a:t> Linear Molde Tree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D5108E2-1E49-2940-B877-1167F5165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751" y="1077951"/>
            <a:ext cx="2518498" cy="1770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2F607-4540-0C4C-BEBB-ADA816EDA637}"/>
              </a:ext>
            </a:extLst>
          </p:cNvPr>
          <p:cNvSpPr txBox="1"/>
          <p:nvPr/>
        </p:nvSpPr>
        <p:spPr>
          <a:xfrm>
            <a:off x="3270021" y="2848660"/>
            <a:ext cx="223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7"/>
              </a:rPr>
              <a:t>[2]</a:t>
            </a:r>
            <a:r>
              <a:rPr lang="en-KZ"/>
              <a:t> Multi Layer Perceptron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58E55C-EEEE-214A-872C-2A7F297A4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575" y="3237163"/>
            <a:ext cx="2529556" cy="1624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BECC6-AB57-AB4B-AE53-36134F95BF46}"/>
              </a:ext>
            </a:extLst>
          </p:cNvPr>
          <p:cNvSpPr txBox="1"/>
          <p:nvPr/>
        </p:nvSpPr>
        <p:spPr>
          <a:xfrm>
            <a:off x="3079622" y="4773257"/>
            <a:ext cx="261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9"/>
              </a:rPr>
              <a:t>[3]</a:t>
            </a:r>
            <a:r>
              <a:rPr lang="en-KZ"/>
              <a:t> Support Vector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0D991-1FAF-8043-8A8E-19BF924DCB59}"/>
              </a:ext>
            </a:extLst>
          </p:cNvPr>
          <p:cNvSpPr txBox="1"/>
          <p:nvPr/>
        </p:nvSpPr>
        <p:spPr>
          <a:xfrm>
            <a:off x="6412434" y="2843997"/>
            <a:ext cx="258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/>
              <a:t>SOC metric for estimators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8E21FD8-499E-4C40-A8E4-ABD2A4FC0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983245-B550-4045-B08D-BF70E2DA7DF7}"/>
              </a:ext>
            </a:extLst>
          </p:cNvPr>
          <p:cNvSpPr/>
          <p:nvPr/>
        </p:nvSpPr>
        <p:spPr>
          <a:xfrm>
            <a:off x="3206661" y="1008963"/>
            <a:ext cx="2624588" cy="215921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14CD0-32E5-384D-A480-612AB281C7A2}"/>
              </a:ext>
            </a:extLst>
          </p:cNvPr>
          <p:cNvSpPr/>
          <p:nvPr/>
        </p:nvSpPr>
        <p:spPr>
          <a:xfrm>
            <a:off x="5937339" y="1332553"/>
            <a:ext cx="3083819" cy="730163"/>
          </a:xfrm>
          <a:prstGeom prst="roundRect">
            <a:avLst/>
          </a:prstGeom>
          <a:noFill/>
          <a:ln w="158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(Explain phase II)</a:t>
            </a:r>
            <a:endParaRPr/>
          </a:p>
        </p:txBody>
      </p:sp>
      <p:pic>
        <p:nvPicPr>
          <p:cNvPr id="3" name="Picture 2" descr="A picture containing text, sign, dark, mounted&#10;&#10;Description automatically generated">
            <a:extLst>
              <a:ext uri="{FF2B5EF4-FFF2-40B4-BE49-F238E27FC236}">
                <a16:creationId xmlns:a16="http://schemas.microsoft.com/office/drawing/2014/main" id="{CFCD5DC0-EDE6-A349-B00B-7C6ED938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7" y="1173208"/>
            <a:ext cx="2436578" cy="1580196"/>
          </a:xfrm>
          <a:prstGeom prst="rect">
            <a:avLst/>
          </a:prstGeom>
        </p:spPr>
      </p:pic>
      <p:pic>
        <p:nvPicPr>
          <p:cNvPr id="6" name="Picture 5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1444DC6C-95B8-F74F-824B-8F591B871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81" y="1008963"/>
            <a:ext cx="2999574" cy="1835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450DE7-C00F-F54B-8F71-835AAEC465FE}"/>
              </a:ext>
            </a:extLst>
          </p:cNvPr>
          <p:cNvSpPr txBox="1"/>
          <p:nvPr/>
        </p:nvSpPr>
        <p:spPr>
          <a:xfrm>
            <a:off x="840736" y="2848660"/>
            <a:ext cx="18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5"/>
              </a:rPr>
              <a:t>[1]</a:t>
            </a:r>
            <a:r>
              <a:rPr lang="en-KZ"/>
              <a:t> Linear Molde Tree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D5108E2-1E49-2940-B877-1167F5165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751" y="1077951"/>
            <a:ext cx="2518498" cy="17707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2F607-4540-0C4C-BEBB-ADA816EDA637}"/>
              </a:ext>
            </a:extLst>
          </p:cNvPr>
          <p:cNvSpPr txBox="1"/>
          <p:nvPr/>
        </p:nvSpPr>
        <p:spPr>
          <a:xfrm>
            <a:off x="3270021" y="2848660"/>
            <a:ext cx="2230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7"/>
              </a:rPr>
              <a:t>[2]</a:t>
            </a:r>
            <a:r>
              <a:rPr lang="en-KZ"/>
              <a:t> Multi Layer Perceptron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58E55C-EEEE-214A-872C-2A7F297A4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575" y="3237163"/>
            <a:ext cx="2529556" cy="1624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BECC6-AB57-AB4B-AE53-36134F95BF46}"/>
              </a:ext>
            </a:extLst>
          </p:cNvPr>
          <p:cNvSpPr txBox="1"/>
          <p:nvPr/>
        </p:nvSpPr>
        <p:spPr>
          <a:xfrm>
            <a:off x="3079622" y="4773257"/>
            <a:ext cx="261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>
                <a:hlinkClick r:id="rId9"/>
              </a:rPr>
              <a:t>[3]</a:t>
            </a:r>
            <a:r>
              <a:rPr lang="en-KZ"/>
              <a:t> Support Vector 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0D991-1FAF-8043-8A8E-19BF924DCB59}"/>
              </a:ext>
            </a:extLst>
          </p:cNvPr>
          <p:cNvSpPr txBox="1"/>
          <p:nvPr/>
        </p:nvSpPr>
        <p:spPr>
          <a:xfrm>
            <a:off x="6412434" y="2843997"/>
            <a:ext cx="258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/>
              <a:t>SOC metric for estimators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8E21FD8-499E-4C40-A8E4-ABD2A4FC0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983245-B550-4045-B08D-BF70E2DA7DF7}"/>
              </a:ext>
            </a:extLst>
          </p:cNvPr>
          <p:cNvSpPr/>
          <p:nvPr/>
        </p:nvSpPr>
        <p:spPr>
          <a:xfrm>
            <a:off x="2999575" y="3151774"/>
            <a:ext cx="2665588" cy="192926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914CD0-32E5-384D-A480-612AB281C7A2}"/>
              </a:ext>
            </a:extLst>
          </p:cNvPr>
          <p:cNvSpPr/>
          <p:nvPr/>
        </p:nvSpPr>
        <p:spPr>
          <a:xfrm>
            <a:off x="5831249" y="2083981"/>
            <a:ext cx="3241241" cy="752963"/>
          </a:xfrm>
          <a:prstGeom prst="roundRect">
            <a:avLst/>
          </a:prstGeom>
          <a:noFill/>
          <a:ln w="15875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1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 sz="1800">
                <a:solidFill>
                  <a:schemeClr val="bg2"/>
                </a:solidFill>
              </a:rPr>
              <a:t>annotation (</a:t>
            </a:r>
            <a:r>
              <a:rPr lang="en" sz="1800" err="1">
                <a:solidFill>
                  <a:schemeClr val="bg2"/>
                </a:solidFill>
              </a:rPr>
              <a:t>a,b</a:t>
            </a:r>
            <a:r>
              <a:rPr lang="en" sz="1800">
                <a:solidFill>
                  <a:schemeClr val="bg2"/>
                </a:solidFill>
              </a:rPr>
              <a:t>) = % of (MAE increase, SOC decrease)</a:t>
            </a:r>
            <a:endParaRPr sz="1800">
              <a:solidFill>
                <a:schemeClr val="bg2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8BC8D00-7B41-C04E-8145-E8993707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53" y="934742"/>
            <a:ext cx="6853451" cy="197811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5320C1-91A7-714B-9DC6-08F449922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576" y="3002657"/>
            <a:ext cx="6787828" cy="197811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34BAF-F290-004F-BEF9-93B17C8247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A2A117-B8D3-E04B-AF71-927EE711A849}"/>
              </a:ext>
            </a:extLst>
          </p:cNvPr>
          <p:cNvSpPr/>
          <p:nvPr/>
        </p:nvSpPr>
        <p:spPr>
          <a:xfrm>
            <a:off x="2617149" y="4309924"/>
            <a:ext cx="820396" cy="26492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6EEBF7-69F1-9D46-8ED1-115B812F282E}"/>
              </a:ext>
            </a:extLst>
          </p:cNvPr>
          <p:cNvSpPr/>
          <p:nvPr/>
        </p:nvSpPr>
        <p:spPr>
          <a:xfrm>
            <a:off x="3203249" y="2038233"/>
            <a:ext cx="693633" cy="23494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B0EFEA-6561-EF45-9F15-645E12EA9ED3}"/>
              </a:ext>
            </a:extLst>
          </p:cNvPr>
          <p:cNvSpPr/>
          <p:nvPr/>
        </p:nvSpPr>
        <p:spPr>
          <a:xfrm>
            <a:off x="2107964" y="3291050"/>
            <a:ext cx="677966" cy="26492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3A92B4-7AF1-A940-9B65-656813755161}"/>
              </a:ext>
            </a:extLst>
          </p:cNvPr>
          <p:cNvSpPr/>
          <p:nvPr/>
        </p:nvSpPr>
        <p:spPr>
          <a:xfrm>
            <a:off x="1891468" y="1487344"/>
            <a:ext cx="693633" cy="23494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526</Words>
  <Application>Microsoft Macintosh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 Machine Learning Model Selection considering Tradeoffs between Accuracy and Interpretability</vt:lpstr>
      <vt:lpstr>Outline</vt:lpstr>
      <vt:lpstr>Motivation and Examples </vt:lpstr>
      <vt:lpstr>Previous Works</vt:lpstr>
      <vt:lpstr>Methodology</vt:lpstr>
      <vt:lpstr>Methodology (Explain phase II)</vt:lpstr>
      <vt:lpstr>Methodology (Explain phase II)</vt:lpstr>
      <vt:lpstr>Methodology (Explain phase II)</vt:lpstr>
      <vt:lpstr>Results annotation (a,b) = % of (MAE increase, SOC decrease)</vt:lpstr>
      <vt:lpstr>Conclusion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Model Selection considering Tradeoffs between Accuracy and Interpretability</dc:title>
  <cp:lastModifiedBy>zhumakhan nazir</cp:lastModifiedBy>
  <cp:revision>97</cp:revision>
  <dcterms:modified xsi:type="dcterms:W3CDTF">2021-10-07T10:22:06Z</dcterms:modified>
</cp:coreProperties>
</file>