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E7B1E6D-204C-419E-B14B-DA13D6A7BD0C}">
  <a:tblStyle styleId="{5E7B1E6D-204C-419E-B14B-DA13D6A7BD0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06e07fe2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06e07fe2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06e07fe2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06e07fe2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0734983b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0734983b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06e07fe2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06e07fe2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06f22a9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06f22a9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c61a7a80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c61a7a80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bd60f7a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bd60f7a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06e07fe2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06e07fe2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christophm.github.io/interpretable-ml-boo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76275" y="1133025"/>
            <a:ext cx="8520600" cy="99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Interim Presentation</a:t>
            </a:r>
            <a:endParaRPr/>
          </a:p>
          <a:p>
            <a:pPr indent="0" lvl="0" marL="0" rtl="0" algn="ctr">
              <a:spcBef>
                <a:spcPts val="0"/>
              </a:spcBef>
              <a:spcAft>
                <a:spcPts val="0"/>
              </a:spcAft>
              <a:buNone/>
            </a:pPr>
            <a:r>
              <a:rPr lang="en" sz="1600"/>
              <a:t>II semester</a:t>
            </a:r>
            <a:endParaRPr sz="1600"/>
          </a:p>
        </p:txBody>
      </p:sp>
      <p:sp>
        <p:nvSpPr>
          <p:cNvPr id="55" name="Google Shape;55;p13"/>
          <p:cNvSpPr txBox="1"/>
          <p:nvPr>
            <p:ph idx="1" type="subTitle"/>
          </p:nvPr>
        </p:nvSpPr>
        <p:spPr>
          <a:xfrm>
            <a:off x="903725" y="2473475"/>
            <a:ext cx="7641300" cy="188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highlight>
                  <a:srgbClr val="FFFFFF"/>
                </a:highlight>
              </a:rPr>
              <a:t>Title of the project: 	</a:t>
            </a:r>
            <a:r>
              <a:rPr lang="en" sz="1200">
                <a:solidFill>
                  <a:schemeClr val="dk1"/>
                </a:solidFill>
                <a:highlight>
                  <a:srgbClr val="FFFFFF"/>
                </a:highlight>
              </a:rPr>
              <a:t>A Supervised Machine Learning (ML) model building</a:t>
            </a:r>
            <a:endParaRPr sz="1200">
              <a:solidFill>
                <a:schemeClr val="dk1"/>
              </a:solidFill>
              <a:highlight>
                <a:srgbClr val="FFFFFF"/>
              </a:highlight>
            </a:endParaRPr>
          </a:p>
          <a:p>
            <a:pPr indent="0" lvl="0" marL="1828800" rtl="0" algn="l">
              <a:spcBef>
                <a:spcPts val="0"/>
              </a:spcBef>
              <a:spcAft>
                <a:spcPts val="0"/>
              </a:spcAft>
              <a:buNone/>
            </a:pPr>
            <a:r>
              <a:rPr lang="en" sz="1200">
                <a:solidFill>
                  <a:schemeClr val="dk1"/>
                </a:solidFill>
                <a:highlight>
                  <a:srgbClr val="FFFFFF"/>
                </a:highlight>
              </a:rPr>
              <a:t>methodology considering Interpretable Models, in addition to Accuracy</a:t>
            </a:r>
            <a:endParaRPr sz="1200">
              <a:solidFill>
                <a:schemeClr val="dk1"/>
              </a:solidFill>
              <a:highlight>
                <a:srgbClr val="FFFFFF"/>
              </a:highlight>
            </a:endParaRPr>
          </a:p>
          <a:p>
            <a:pPr indent="0" lvl="0" marL="0" rtl="0" algn="l">
              <a:spcBef>
                <a:spcPts val="0"/>
              </a:spcBef>
              <a:spcAft>
                <a:spcPts val="0"/>
              </a:spcAft>
              <a:buNone/>
            </a:pPr>
            <a:r>
              <a:rPr b="1" lang="en" sz="1200">
                <a:solidFill>
                  <a:schemeClr val="dk1"/>
                </a:solidFill>
                <a:highlight>
                  <a:srgbClr val="FFFFFF"/>
                </a:highlight>
              </a:rPr>
              <a:t> 	  </a:t>
            </a:r>
            <a:endParaRPr b="1" sz="1200">
              <a:solidFill>
                <a:schemeClr val="dk1"/>
              </a:solidFill>
              <a:highlight>
                <a:srgbClr val="FFFFFF"/>
              </a:highlight>
            </a:endParaRPr>
          </a:p>
          <a:p>
            <a:pPr indent="457200" lvl="0" marL="0" rtl="0" algn="l">
              <a:spcBef>
                <a:spcPts val="0"/>
              </a:spcBef>
              <a:spcAft>
                <a:spcPts val="0"/>
              </a:spcAft>
              <a:buNone/>
            </a:pPr>
            <a:r>
              <a:rPr b="1" lang="en" sz="1200">
                <a:solidFill>
                  <a:schemeClr val="dk1"/>
                </a:solidFill>
                <a:highlight>
                  <a:srgbClr val="FFFFFF"/>
                </a:highlight>
              </a:rPr>
              <a:t>  </a:t>
            </a:r>
            <a:r>
              <a:rPr b="1" lang="en" sz="1200">
                <a:solidFill>
                  <a:schemeClr val="dk1"/>
                </a:solidFill>
                <a:highlight>
                  <a:srgbClr val="FFFFFF"/>
                </a:highlight>
              </a:rPr>
              <a:t>S</a:t>
            </a:r>
            <a:r>
              <a:rPr b="1" lang="en" sz="1200">
                <a:solidFill>
                  <a:schemeClr val="dk1"/>
                </a:solidFill>
                <a:highlight>
                  <a:srgbClr val="FFFFFF"/>
                </a:highlight>
              </a:rPr>
              <a:t>upervisor:</a:t>
            </a:r>
            <a:r>
              <a:rPr lang="en" sz="1200">
                <a:solidFill>
                  <a:schemeClr val="dk1"/>
                </a:solidFill>
                <a:highlight>
                  <a:srgbClr val="FFFFFF"/>
                </a:highlight>
              </a:rPr>
              <a:t> 	Jurn Gyu Park</a:t>
            </a:r>
            <a:endParaRPr sz="1200"/>
          </a:p>
          <a:p>
            <a:pPr indent="457200" lvl="0" marL="0" rtl="0" algn="l">
              <a:spcBef>
                <a:spcPts val="0"/>
              </a:spcBef>
              <a:spcAft>
                <a:spcPts val="0"/>
              </a:spcAft>
              <a:buNone/>
            </a:pPr>
            <a:r>
              <a:t/>
            </a:r>
            <a:endParaRPr sz="1200"/>
          </a:p>
          <a:p>
            <a:pPr indent="0" lvl="0" marL="0" rtl="0" algn="l">
              <a:spcBef>
                <a:spcPts val="0"/>
              </a:spcBef>
              <a:spcAft>
                <a:spcPts val="0"/>
              </a:spcAft>
              <a:buNone/>
            </a:pPr>
            <a:r>
              <a:rPr b="1" lang="en" sz="1200">
                <a:solidFill>
                  <a:schemeClr val="dk1"/>
                </a:solidFill>
              </a:rPr>
              <a:t>     Team members:</a:t>
            </a:r>
            <a:r>
              <a:rPr lang="en" sz="1200">
                <a:solidFill>
                  <a:schemeClr val="dk1"/>
                </a:solidFill>
              </a:rPr>
              <a:t> 	Zhumakhan Nazir</a:t>
            </a:r>
            <a:endParaRPr sz="1200">
              <a:solidFill>
                <a:schemeClr val="dk1"/>
              </a:solidFill>
            </a:endParaRPr>
          </a:p>
          <a:p>
            <a:pPr indent="457200" lvl="0" marL="1371600" rtl="0" algn="l">
              <a:spcBef>
                <a:spcPts val="0"/>
              </a:spcBef>
              <a:spcAft>
                <a:spcPts val="0"/>
              </a:spcAft>
              <a:buNone/>
            </a:pPr>
            <a:r>
              <a:rPr lang="en" sz="1200">
                <a:solidFill>
                  <a:schemeClr val="dk1"/>
                </a:solidFill>
              </a:rPr>
              <a:t>Dinmukhamed Kaldykhanov</a:t>
            </a:r>
            <a:endParaRPr sz="1200">
              <a:solidFill>
                <a:schemeClr val="dk1"/>
              </a:solidFill>
            </a:endParaRPr>
          </a:p>
          <a:p>
            <a:pPr indent="457200" lvl="0" marL="1371600" rtl="0" algn="l">
              <a:spcBef>
                <a:spcPts val="0"/>
              </a:spcBef>
              <a:spcAft>
                <a:spcPts val="0"/>
              </a:spcAft>
              <a:buNone/>
            </a:pPr>
            <a:r>
              <a:rPr lang="en" sz="1200">
                <a:solidFill>
                  <a:schemeClr val="dk1"/>
                </a:solidFill>
              </a:rPr>
              <a:t>Kozy-Korpesh Tole</a:t>
            </a:r>
            <a:r>
              <a:rPr lang="en" sz="1200">
                <a:solidFill>
                  <a:schemeClr val="dk1"/>
                </a:solidFill>
              </a:rPr>
              <a:t>p</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324850"/>
            <a:ext cx="8520600" cy="64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Content</a:t>
            </a:r>
            <a:endParaRPr sz="3200"/>
          </a:p>
        </p:txBody>
      </p:sp>
      <p:sp>
        <p:nvSpPr>
          <p:cNvPr id="61" name="Google Shape;61;p14"/>
          <p:cNvSpPr txBox="1"/>
          <p:nvPr>
            <p:ph idx="1" type="subTitle"/>
          </p:nvPr>
        </p:nvSpPr>
        <p:spPr>
          <a:xfrm>
            <a:off x="311700" y="1301825"/>
            <a:ext cx="8520600" cy="34443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Clr>
                <a:schemeClr val="dk1"/>
              </a:buClr>
              <a:buSzPts val="1100"/>
              <a:buFont typeface="Arial"/>
              <a:buNone/>
            </a:pPr>
            <a:r>
              <a:rPr lang="en" sz="1200">
                <a:solidFill>
                  <a:srgbClr val="222222"/>
                </a:solidFill>
              </a:rPr>
              <a:t>1.</a:t>
            </a:r>
            <a:r>
              <a:rPr lang="en" sz="1200">
                <a:solidFill>
                  <a:srgbClr val="222222"/>
                </a:solidFill>
                <a:latin typeface="Times New Roman"/>
                <a:ea typeface="Times New Roman"/>
                <a:cs typeface="Times New Roman"/>
                <a:sym typeface="Times New Roman"/>
              </a:rPr>
              <a:t>     </a:t>
            </a:r>
            <a:r>
              <a:rPr lang="en" sz="1200">
                <a:solidFill>
                  <a:srgbClr val="222222"/>
                </a:solidFill>
              </a:rPr>
              <a:t>Overview and motivation</a:t>
            </a:r>
            <a:endParaRPr sz="1200">
              <a:solidFill>
                <a:srgbClr val="222222"/>
              </a:solidFill>
            </a:endParaRPr>
          </a:p>
          <a:p>
            <a:pPr indent="0" lvl="0" marL="457200" rtl="0" algn="l">
              <a:lnSpc>
                <a:spcPct val="150000"/>
              </a:lnSpc>
              <a:spcBef>
                <a:spcPts val="1200"/>
              </a:spcBef>
              <a:spcAft>
                <a:spcPts val="0"/>
              </a:spcAft>
              <a:buClr>
                <a:schemeClr val="dk1"/>
              </a:buClr>
              <a:buSzPts val="1100"/>
              <a:buFont typeface="Arial"/>
              <a:buNone/>
            </a:pPr>
            <a:r>
              <a:rPr lang="en" sz="1200">
                <a:solidFill>
                  <a:srgbClr val="222222"/>
                </a:solidFill>
              </a:rPr>
              <a:t>2.</a:t>
            </a:r>
            <a:r>
              <a:rPr lang="en" sz="1200">
                <a:solidFill>
                  <a:srgbClr val="222222"/>
                </a:solidFill>
                <a:latin typeface="Times New Roman"/>
                <a:ea typeface="Times New Roman"/>
                <a:cs typeface="Times New Roman"/>
                <a:sym typeface="Times New Roman"/>
              </a:rPr>
              <a:t>     </a:t>
            </a:r>
            <a:r>
              <a:rPr lang="en" sz="1200">
                <a:solidFill>
                  <a:srgbClr val="222222"/>
                </a:solidFill>
              </a:rPr>
              <a:t>Problem and solution</a:t>
            </a:r>
            <a:endParaRPr sz="1200">
              <a:solidFill>
                <a:srgbClr val="222222"/>
              </a:solidFill>
            </a:endParaRPr>
          </a:p>
          <a:p>
            <a:pPr indent="0" lvl="0" marL="457200" rtl="0" algn="l">
              <a:lnSpc>
                <a:spcPct val="150000"/>
              </a:lnSpc>
              <a:spcBef>
                <a:spcPts val="1200"/>
              </a:spcBef>
              <a:spcAft>
                <a:spcPts val="0"/>
              </a:spcAft>
              <a:buClr>
                <a:schemeClr val="dk1"/>
              </a:buClr>
              <a:buSzPts val="1100"/>
              <a:buFont typeface="Arial"/>
              <a:buNone/>
            </a:pPr>
            <a:r>
              <a:rPr lang="en" sz="1200">
                <a:solidFill>
                  <a:srgbClr val="222222"/>
                </a:solidFill>
              </a:rPr>
              <a:t>3.</a:t>
            </a:r>
            <a:r>
              <a:rPr lang="en" sz="1200">
                <a:solidFill>
                  <a:srgbClr val="222222"/>
                </a:solidFill>
                <a:latin typeface="Times New Roman"/>
                <a:ea typeface="Times New Roman"/>
                <a:cs typeface="Times New Roman"/>
                <a:sym typeface="Times New Roman"/>
              </a:rPr>
              <a:t>     </a:t>
            </a:r>
            <a:r>
              <a:rPr lang="en" sz="1200">
                <a:solidFill>
                  <a:srgbClr val="222222"/>
                </a:solidFill>
              </a:rPr>
              <a:t>General Plan</a:t>
            </a:r>
            <a:endParaRPr sz="1200">
              <a:solidFill>
                <a:srgbClr val="222222"/>
              </a:solidFill>
            </a:endParaRPr>
          </a:p>
          <a:p>
            <a:pPr indent="0" lvl="0" marL="457200" rtl="0" algn="l">
              <a:lnSpc>
                <a:spcPct val="150000"/>
              </a:lnSpc>
              <a:spcBef>
                <a:spcPts val="1200"/>
              </a:spcBef>
              <a:spcAft>
                <a:spcPts val="0"/>
              </a:spcAft>
              <a:buClr>
                <a:schemeClr val="dk1"/>
              </a:buClr>
              <a:buSzPts val="1100"/>
              <a:buFont typeface="Arial"/>
              <a:buNone/>
            </a:pPr>
            <a:r>
              <a:rPr lang="en" sz="1200">
                <a:solidFill>
                  <a:srgbClr val="222222"/>
                </a:solidFill>
              </a:rPr>
              <a:t>4.</a:t>
            </a:r>
            <a:r>
              <a:rPr lang="en" sz="1200">
                <a:solidFill>
                  <a:srgbClr val="222222"/>
                </a:solidFill>
                <a:latin typeface="Times New Roman"/>
                <a:ea typeface="Times New Roman"/>
                <a:cs typeface="Times New Roman"/>
                <a:sym typeface="Times New Roman"/>
              </a:rPr>
              <a:t>     </a:t>
            </a:r>
            <a:r>
              <a:rPr lang="en" sz="1200">
                <a:solidFill>
                  <a:srgbClr val="222222"/>
                </a:solidFill>
              </a:rPr>
              <a:t>Tasks timeline</a:t>
            </a:r>
            <a:endParaRPr sz="1200">
              <a:solidFill>
                <a:srgbClr val="222222"/>
              </a:solidFill>
            </a:endParaRPr>
          </a:p>
          <a:p>
            <a:pPr indent="0" lvl="0" marL="457200" rtl="0" algn="l">
              <a:lnSpc>
                <a:spcPct val="150000"/>
              </a:lnSpc>
              <a:spcBef>
                <a:spcPts val="1200"/>
              </a:spcBef>
              <a:spcAft>
                <a:spcPts val="0"/>
              </a:spcAft>
              <a:buClr>
                <a:schemeClr val="dk1"/>
              </a:buClr>
              <a:buSzPts val="1100"/>
              <a:buFont typeface="Arial"/>
              <a:buNone/>
            </a:pPr>
            <a:r>
              <a:rPr lang="en" sz="1200">
                <a:solidFill>
                  <a:srgbClr val="222222"/>
                </a:solidFill>
              </a:rPr>
              <a:t>5.     Aim for Spring semester</a:t>
            </a:r>
            <a:endParaRPr sz="1200">
              <a:solidFill>
                <a:srgbClr val="222222"/>
              </a:solidFill>
            </a:endParaRPr>
          </a:p>
          <a:p>
            <a:pPr indent="0" lvl="0" marL="457200" rtl="0" algn="l">
              <a:lnSpc>
                <a:spcPct val="150000"/>
              </a:lnSpc>
              <a:spcBef>
                <a:spcPts val="1200"/>
              </a:spcBef>
              <a:spcAft>
                <a:spcPts val="0"/>
              </a:spcAft>
              <a:buClr>
                <a:schemeClr val="dk1"/>
              </a:buClr>
              <a:buSzPts val="1100"/>
              <a:buFont typeface="Arial"/>
              <a:buNone/>
            </a:pPr>
            <a:r>
              <a:rPr lang="en" sz="1200">
                <a:solidFill>
                  <a:srgbClr val="222222"/>
                </a:solidFill>
              </a:rPr>
              <a:t>6.     References</a:t>
            </a:r>
            <a:endParaRPr sz="1200">
              <a:solidFill>
                <a:srgbClr val="222222"/>
              </a:solidFill>
            </a:endParaRPr>
          </a:p>
          <a:p>
            <a:pPr indent="0" lvl="0" marL="0" rtl="0" algn="l">
              <a:lnSpc>
                <a:spcPct val="115000"/>
              </a:lnSpc>
              <a:spcBef>
                <a:spcPts val="1200"/>
              </a:spcBef>
              <a:spcAft>
                <a:spcPts val="0"/>
              </a:spcAft>
              <a:buClr>
                <a:schemeClr val="dk1"/>
              </a:buClr>
              <a:buSzPts val="1100"/>
              <a:buFont typeface="Arial"/>
              <a:buNone/>
            </a:pPr>
            <a:r>
              <a:t/>
            </a:r>
            <a:endParaRPr sz="1200">
              <a:solidFill>
                <a:srgbClr val="222222"/>
              </a:solidFill>
            </a:endParaRPr>
          </a:p>
          <a:p>
            <a:pPr indent="0" lvl="0" marL="0" rtl="0" algn="ctr">
              <a:spcBef>
                <a:spcPts val="1200"/>
              </a:spcBef>
              <a:spcAft>
                <a:spcPts val="0"/>
              </a:spcAft>
              <a:buClr>
                <a:schemeClr val="dk1"/>
              </a:buClr>
              <a:buSzPts val="1100"/>
              <a:buFont typeface="Arial"/>
              <a:buNone/>
            </a:pPr>
            <a:r>
              <a:t/>
            </a:r>
            <a:endParaRPr sz="1200"/>
          </a:p>
          <a:p>
            <a:pPr indent="0" lvl="0" marL="0" rtl="0" algn="ctr">
              <a:spcBef>
                <a:spcPts val="0"/>
              </a:spcBef>
              <a:spcAft>
                <a:spcPts val="0"/>
              </a:spcAft>
              <a:buNone/>
            </a:pPr>
            <a:r>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6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t>Overview and motivation</a:t>
            </a:r>
            <a:endParaRPr sz="3200"/>
          </a:p>
        </p:txBody>
      </p:sp>
      <p:sp>
        <p:nvSpPr>
          <p:cNvPr id="67" name="Google Shape;67;p15"/>
          <p:cNvSpPr txBox="1"/>
          <p:nvPr>
            <p:ph idx="1" type="body"/>
          </p:nvPr>
        </p:nvSpPr>
        <p:spPr>
          <a:xfrm>
            <a:off x="311700" y="1109825"/>
            <a:ext cx="8520600" cy="3588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sz="1200">
                <a:solidFill>
                  <a:srgbClr val="000000"/>
                </a:solidFill>
              </a:rPr>
              <a:t>ML is involved in various fields today. </a:t>
            </a:r>
            <a:r>
              <a:rPr b="1" lang="en" sz="1200">
                <a:solidFill>
                  <a:srgbClr val="000000"/>
                </a:solidFill>
              </a:rPr>
              <a:t>Accuracy</a:t>
            </a:r>
            <a:r>
              <a:rPr lang="en" sz="1200">
                <a:solidFill>
                  <a:srgbClr val="000000"/>
                </a:solidFill>
              </a:rPr>
              <a:t> of the predictions are always </a:t>
            </a:r>
            <a:r>
              <a:rPr lang="en" sz="1200">
                <a:solidFill>
                  <a:srgbClr val="000000"/>
                </a:solidFill>
              </a:rPr>
              <a:t>important</a:t>
            </a:r>
            <a:r>
              <a:rPr lang="en" sz="1200">
                <a:solidFill>
                  <a:srgbClr val="000000"/>
                </a:solidFill>
              </a:rPr>
              <a:t>, however in areas where mistakes are not allowed (</a:t>
            </a:r>
            <a:r>
              <a:rPr b="1" lang="en" sz="1200">
                <a:solidFill>
                  <a:srgbClr val="000000"/>
                </a:solidFill>
              </a:rPr>
              <a:t>medicine and cosmology</a:t>
            </a:r>
            <a:r>
              <a:rPr lang="en" sz="1200">
                <a:solidFill>
                  <a:srgbClr val="000000"/>
                </a:solidFill>
              </a:rPr>
              <a:t>) </a:t>
            </a:r>
            <a:r>
              <a:rPr b="1" lang="en" sz="1200">
                <a:solidFill>
                  <a:srgbClr val="000000"/>
                </a:solidFill>
              </a:rPr>
              <a:t>interpretability</a:t>
            </a:r>
            <a:r>
              <a:rPr lang="en" sz="1200">
                <a:solidFill>
                  <a:srgbClr val="000000"/>
                </a:solidFill>
              </a:rPr>
              <a:t>[2]</a:t>
            </a:r>
            <a:r>
              <a:rPr lang="en" sz="1200">
                <a:solidFill>
                  <a:srgbClr val="000000"/>
                </a:solidFill>
              </a:rPr>
              <a:t> becomes main issue. Also, choosing interpretable models will be useful to extract knowledge learnt by the models.These are very challenging issue due to lack of appropriate quantitative metrics covering interdisciplinary domains. In last several years, research papers on explainable AI and interpretable ML is rapidly increasing (Figure1), which indicates significance of the field. Aim of this project to propose </a:t>
            </a:r>
            <a:r>
              <a:rPr lang="en" sz="1200">
                <a:solidFill>
                  <a:schemeClr val="dk1"/>
                </a:solidFill>
              </a:rPr>
              <a:t> </a:t>
            </a:r>
            <a:r>
              <a:rPr b="1" lang="en" sz="1200">
                <a:solidFill>
                  <a:schemeClr val="dk1"/>
                </a:solidFill>
              </a:rPr>
              <a:t>interpretability </a:t>
            </a:r>
            <a:r>
              <a:rPr lang="en" sz="1200">
                <a:solidFill>
                  <a:schemeClr val="dk1"/>
                </a:solidFill>
              </a:rPr>
              <a:t>metric and find interpretable models using performance datasets.</a:t>
            </a:r>
            <a:endParaRPr sz="1200">
              <a:solidFill>
                <a:srgbClr val="000000"/>
              </a:solidFill>
            </a:endParaRPr>
          </a:p>
        </p:txBody>
      </p:sp>
      <p:pic>
        <p:nvPicPr>
          <p:cNvPr id="68" name="Google Shape;68;p15"/>
          <p:cNvPicPr preferRelativeResize="0"/>
          <p:nvPr/>
        </p:nvPicPr>
        <p:blipFill>
          <a:blip r:embed="rId3">
            <a:alphaModFix/>
          </a:blip>
          <a:stretch>
            <a:fillRect/>
          </a:stretch>
        </p:blipFill>
        <p:spPr>
          <a:xfrm>
            <a:off x="1243750" y="2808674"/>
            <a:ext cx="6651059" cy="1645725"/>
          </a:xfrm>
          <a:prstGeom prst="rect">
            <a:avLst/>
          </a:prstGeom>
          <a:noFill/>
          <a:ln>
            <a:noFill/>
          </a:ln>
        </p:spPr>
      </p:pic>
      <p:sp>
        <p:nvSpPr>
          <p:cNvPr id="69" name="Google Shape;69;p15"/>
          <p:cNvSpPr txBox="1"/>
          <p:nvPr/>
        </p:nvSpPr>
        <p:spPr>
          <a:xfrm>
            <a:off x="1433700" y="4454400"/>
            <a:ext cx="6096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Figure1.</a:t>
            </a:r>
            <a:r>
              <a:rPr lang="en" sz="1100">
                <a:solidFill>
                  <a:schemeClr val="dk1"/>
                </a:solidFill>
              </a:rPr>
              <a:t>Left: Citation count on “Interpretable ML or Explainable AI” on Web of Science. </a:t>
            </a:r>
            <a:endParaRPr sz="1100">
              <a:solidFill>
                <a:schemeClr val="dk1"/>
              </a:solidFill>
            </a:endParaRPr>
          </a:p>
          <a:p>
            <a:pPr indent="0" lvl="0" marL="0" rtl="0" algn="l">
              <a:spcBef>
                <a:spcPts val="0"/>
              </a:spcBef>
              <a:spcAft>
                <a:spcPts val="0"/>
              </a:spcAft>
              <a:buNone/>
            </a:pPr>
            <a:r>
              <a:rPr lang="en" sz="1100">
                <a:solidFill>
                  <a:schemeClr val="dk1"/>
                </a:solidFill>
              </a:rPr>
              <a:t>Right: “Interpretable ML and Explainable AI” from Google search trends. [1]</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6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t>Problem and Solution</a:t>
            </a:r>
            <a:endParaRPr sz="3200"/>
          </a:p>
        </p:txBody>
      </p:sp>
      <p:sp>
        <p:nvSpPr>
          <p:cNvPr id="75" name="Google Shape;75;p16"/>
          <p:cNvSpPr txBox="1"/>
          <p:nvPr>
            <p:ph idx="1" type="body"/>
          </p:nvPr>
        </p:nvSpPr>
        <p:spPr>
          <a:xfrm>
            <a:off x="347800" y="1223350"/>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000000"/>
                </a:solidFill>
              </a:rPr>
              <a:t>Problem </a:t>
            </a:r>
            <a:endParaRPr b="1" sz="1200">
              <a:solidFill>
                <a:srgbClr val="000000"/>
              </a:solidFill>
            </a:endParaRPr>
          </a:p>
          <a:p>
            <a:pPr indent="-304800" lvl="0" marL="457200" rtl="0" algn="l">
              <a:lnSpc>
                <a:spcPct val="115000"/>
              </a:lnSpc>
              <a:spcBef>
                <a:spcPts val="1600"/>
              </a:spcBef>
              <a:spcAft>
                <a:spcPts val="0"/>
              </a:spcAft>
              <a:buClr>
                <a:srgbClr val="000000"/>
              </a:buClr>
              <a:buSzPts val="1200"/>
              <a:buChar char="●"/>
            </a:pPr>
            <a:r>
              <a:rPr lang="en" sz="1200">
                <a:solidFill>
                  <a:srgbClr val="000000"/>
                </a:solidFill>
              </a:rPr>
              <a:t>Models might fail or output unexpected results on unseen cases, one may need to find its cause</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Prediction of model may need to be verified by human. It is problematic when using complex models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It can be hard to extract patterns found by models</a:t>
            </a:r>
            <a:endParaRPr sz="1200">
              <a:solidFill>
                <a:srgbClr val="000000"/>
              </a:solidFill>
            </a:endParaRPr>
          </a:p>
          <a:p>
            <a:pPr indent="0" lvl="0" marL="0" rtl="0" algn="l">
              <a:lnSpc>
                <a:spcPct val="115000"/>
              </a:lnSpc>
              <a:spcBef>
                <a:spcPts val="1600"/>
              </a:spcBef>
              <a:spcAft>
                <a:spcPts val="0"/>
              </a:spcAft>
              <a:buNone/>
            </a:pPr>
            <a:r>
              <a:rPr b="1" lang="en" sz="1200">
                <a:solidFill>
                  <a:srgbClr val="000000"/>
                </a:solidFill>
              </a:rPr>
              <a:t>Solution </a:t>
            </a:r>
            <a:endParaRPr b="1" sz="1200">
              <a:solidFill>
                <a:srgbClr val="000000"/>
              </a:solidFill>
            </a:endParaRPr>
          </a:p>
          <a:p>
            <a:pPr indent="-304800" lvl="0" marL="457200" rtl="0" algn="l">
              <a:lnSpc>
                <a:spcPct val="115000"/>
              </a:lnSpc>
              <a:spcBef>
                <a:spcPts val="1600"/>
              </a:spcBef>
              <a:spcAft>
                <a:spcPts val="0"/>
              </a:spcAft>
              <a:buClr>
                <a:schemeClr val="dk1"/>
              </a:buClr>
              <a:buSzPts val="1200"/>
              <a:buChar char="●"/>
            </a:pPr>
            <a:r>
              <a:rPr lang="en" sz="1200">
                <a:solidFill>
                  <a:schemeClr val="dk1"/>
                </a:solidFill>
              </a:rPr>
              <a:t>By assessing</a:t>
            </a:r>
            <a:r>
              <a:rPr b="1" lang="en" sz="1200">
                <a:solidFill>
                  <a:schemeClr val="dk1"/>
                </a:solidFill>
              </a:rPr>
              <a:t> Interpretability</a:t>
            </a:r>
            <a:r>
              <a:rPr lang="en" sz="1200">
                <a:solidFill>
                  <a:schemeClr val="dk1"/>
                </a:solidFill>
              </a:rPr>
              <a:t> appropriate model, which addresses above problems, can be chosen</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S</a:t>
            </a:r>
            <a:r>
              <a:rPr lang="en" sz="1200">
                <a:solidFill>
                  <a:schemeClr val="dk1"/>
                </a:solidFill>
              </a:rPr>
              <a:t>imulatability </a:t>
            </a:r>
            <a:r>
              <a:rPr b="1" lang="en" sz="1200">
                <a:solidFill>
                  <a:schemeClr val="dk1"/>
                </a:solidFill>
              </a:rPr>
              <a:t>O</a:t>
            </a:r>
            <a:r>
              <a:rPr lang="en" sz="1200">
                <a:solidFill>
                  <a:schemeClr val="dk1"/>
                </a:solidFill>
              </a:rPr>
              <a:t>peration </a:t>
            </a:r>
            <a:r>
              <a:rPr b="1" lang="en" sz="1200">
                <a:solidFill>
                  <a:schemeClr val="dk1"/>
                </a:solidFill>
              </a:rPr>
              <a:t>C</a:t>
            </a:r>
            <a:r>
              <a:rPr lang="en" sz="1200">
                <a:solidFill>
                  <a:schemeClr val="dk1"/>
                </a:solidFill>
              </a:rPr>
              <a:t>ounter  - number of arithmetic operation performed to do inference excluding memory access will be used as an </a:t>
            </a:r>
            <a:r>
              <a:rPr b="1" lang="en" sz="1200">
                <a:solidFill>
                  <a:schemeClr val="dk1"/>
                </a:solidFill>
              </a:rPr>
              <a:t>interpretability metric</a:t>
            </a:r>
            <a:r>
              <a:rPr lang="en" sz="1200">
                <a:solidFill>
                  <a:schemeClr val="dk1"/>
                </a:solidFill>
              </a:rPr>
              <a:t> in this project</a:t>
            </a:r>
            <a:endParaRPr sz="1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480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t>General Plan</a:t>
            </a:r>
            <a:endParaRPr sz="3200"/>
          </a:p>
        </p:txBody>
      </p:sp>
      <p:sp>
        <p:nvSpPr>
          <p:cNvPr id="81" name="Google Shape;81;p17"/>
          <p:cNvSpPr txBox="1"/>
          <p:nvPr>
            <p:ph idx="1" type="body"/>
          </p:nvPr>
        </p:nvSpPr>
        <p:spPr>
          <a:xfrm>
            <a:off x="311700" y="820775"/>
            <a:ext cx="8520600" cy="39909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1200"/>
              </a:spcBef>
              <a:spcAft>
                <a:spcPts val="0"/>
              </a:spcAft>
              <a:buClr>
                <a:schemeClr val="dk1"/>
              </a:buClr>
              <a:buSzPts val="1400"/>
              <a:buAutoNum type="arabicPeriod"/>
            </a:pPr>
            <a:r>
              <a:rPr lang="en" sz="1400">
                <a:solidFill>
                  <a:schemeClr val="dk1"/>
                </a:solidFill>
              </a:rPr>
              <a:t>Survey published interpretable ML quantitative metrics</a:t>
            </a:r>
            <a:endParaRPr sz="1400">
              <a:solidFill>
                <a:schemeClr val="dk1"/>
              </a:solidFill>
            </a:endParaRPr>
          </a:p>
          <a:p>
            <a:pPr indent="-317500" lvl="0" marL="457200" rtl="0" algn="just">
              <a:lnSpc>
                <a:spcPct val="150000"/>
              </a:lnSpc>
              <a:spcBef>
                <a:spcPts val="0"/>
              </a:spcBef>
              <a:spcAft>
                <a:spcPts val="0"/>
              </a:spcAft>
              <a:buClr>
                <a:schemeClr val="dk1"/>
              </a:buClr>
              <a:buSzPts val="1400"/>
              <a:buFont typeface="Cambria"/>
              <a:buAutoNum type="arabicPeriod"/>
            </a:pPr>
            <a:r>
              <a:rPr lang="en" sz="1400">
                <a:solidFill>
                  <a:schemeClr val="dk1"/>
                </a:solidFill>
              </a:rPr>
              <a:t>Propose </a:t>
            </a:r>
            <a:r>
              <a:rPr b="1" lang="en" sz="1400">
                <a:solidFill>
                  <a:schemeClr val="dk1"/>
                </a:solidFill>
              </a:rPr>
              <a:t>a model-agnostic quantitative metric</a:t>
            </a:r>
            <a:r>
              <a:rPr lang="en" sz="1400">
                <a:solidFill>
                  <a:schemeClr val="dk1"/>
                </a:solidFill>
              </a:rPr>
              <a:t> from the perspective of </a:t>
            </a:r>
            <a:r>
              <a:rPr b="1" lang="en" sz="1400">
                <a:solidFill>
                  <a:schemeClr val="dk1"/>
                </a:solidFill>
              </a:rPr>
              <a:t> interpretability</a:t>
            </a:r>
            <a:endParaRPr b="1" sz="1400">
              <a:solidFill>
                <a:schemeClr val="dk1"/>
              </a:solidFill>
            </a:endParaRPr>
          </a:p>
          <a:p>
            <a:pPr indent="-317500" lvl="0" marL="457200" rtl="0" algn="just">
              <a:lnSpc>
                <a:spcPct val="150000"/>
              </a:lnSpc>
              <a:spcBef>
                <a:spcPts val="0"/>
              </a:spcBef>
              <a:spcAft>
                <a:spcPts val="0"/>
              </a:spcAft>
              <a:buClr>
                <a:schemeClr val="dk1"/>
              </a:buClr>
              <a:buSzPts val="1400"/>
              <a:buFont typeface="Cambria"/>
              <a:buAutoNum type="arabicPeriod"/>
            </a:pPr>
            <a:r>
              <a:rPr lang="en" sz="1400">
                <a:solidFill>
                  <a:schemeClr val="dk1"/>
                </a:solidFill>
              </a:rPr>
              <a:t>Evaluate qualified supervised ML estimators (</a:t>
            </a:r>
            <a:r>
              <a:rPr b="1" lang="en" sz="1400">
                <a:solidFill>
                  <a:schemeClr val="dk1"/>
                </a:solidFill>
              </a:rPr>
              <a:t> model trees, SVM, MLP, K-NN, Regression, Decision Tree</a:t>
            </a:r>
            <a:r>
              <a:rPr lang="en" sz="1400">
                <a:solidFill>
                  <a:schemeClr val="dk1"/>
                </a:solidFill>
              </a:rPr>
              <a:t>) with </a:t>
            </a:r>
            <a:r>
              <a:rPr lang="en" sz="1400">
                <a:solidFill>
                  <a:schemeClr val="dk1"/>
                </a:solidFill>
              </a:rPr>
              <a:t>the metric (</a:t>
            </a:r>
            <a:r>
              <a:rPr b="1" lang="en" sz="1400">
                <a:solidFill>
                  <a:schemeClr val="dk1"/>
                </a:solidFill>
              </a:rPr>
              <a:t>SOC</a:t>
            </a:r>
            <a:r>
              <a:rPr lang="en" sz="1400">
                <a:solidFill>
                  <a:schemeClr val="dk1"/>
                </a:solidFill>
              </a:rPr>
              <a:t>)</a:t>
            </a:r>
            <a:r>
              <a:rPr lang="en" sz="1400">
                <a:solidFill>
                  <a:schemeClr val="dk1"/>
                </a:solidFill>
              </a:rPr>
              <a:t> using popular regression/classification datasets </a:t>
            </a:r>
            <a:endParaRPr sz="1400">
              <a:solidFill>
                <a:schemeClr val="dk1"/>
              </a:solidFill>
            </a:endParaRPr>
          </a:p>
          <a:p>
            <a:pPr indent="-317500" lvl="0" marL="457200" rtl="0" algn="just">
              <a:lnSpc>
                <a:spcPct val="150000"/>
              </a:lnSpc>
              <a:spcBef>
                <a:spcPts val="0"/>
              </a:spcBef>
              <a:spcAft>
                <a:spcPts val="0"/>
              </a:spcAft>
              <a:buClr>
                <a:schemeClr val="dk1"/>
              </a:buClr>
              <a:buSzPts val="1400"/>
              <a:buFont typeface="Cambria"/>
              <a:buAutoNum type="arabicPeriod"/>
            </a:pPr>
            <a:r>
              <a:rPr lang="en" sz="1400">
                <a:solidFill>
                  <a:schemeClr val="dk1"/>
                </a:solidFill>
              </a:rPr>
              <a:t>Propose </a:t>
            </a:r>
            <a:r>
              <a:rPr b="1" lang="en" sz="1400">
                <a:solidFill>
                  <a:schemeClr val="dk1"/>
                </a:solidFill>
              </a:rPr>
              <a:t>highly interpretable and accurate models</a:t>
            </a:r>
            <a:r>
              <a:rPr lang="en" sz="1400">
                <a:solidFill>
                  <a:schemeClr val="dk1"/>
                </a:solidFill>
              </a:rPr>
              <a:t>,  based on the error rate and the interpretability</a:t>
            </a:r>
            <a:endParaRPr sz="1400">
              <a:solidFill>
                <a:schemeClr val="dk1"/>
              </a:solidFill>
            </a:endParaRPr>
          </a:p>
          <a:p>
            <a:pPr indent="0" lvl="0" marL="0" rtl="0" algn="l">
              <a:lnSpc>
                <a:spcPct val="100000"/>
              </a:lnSpc>
              <a:spcBef>
                <a:spcPts val="0"/>
              </a:spcBef>
              <a:spcAft>
                <a:spcPts val="0"/>
              </a:spcAft>
              <a:buNone/>
            </a:pPr>
            <a:r>
              <a:rPr lang="en" sz="1400">
                <a:solidFill>
                  <a:srgbClr val="222222"/>
                </a:solidFill>
                <a:highlight>
                  <a:srgbClr val="FFFFFF"/>
                </a:highlight>
              </a:rPr>
              <a:t>PC/Laptop</a:t>
            </a:r>
            <a:endParaRPr sz="1400">
              <a:solidFill>
                <a:srgbClr val="222222"/>
              </a:solidFill>
              <a:highlight>
                <a:srgbClr val="FFFFFF"/>
              </a:highlight>
            </a:endParaRPr>
          </a:p>
          <a:p>
            <a:pPr indent="0" lvl="0" marL="0" rtl="0" algn="l">
              <a:lnSpc>
                <a:spcPct val="100000"/>
              </a:lnSpc>
              <a:spcBef>
                <a:spcPts val="1000"/>
              </a:spcBef>
              <a:spcAft>
                <a:spcPts val="0"/>
              </a:spcAft>
              <a:buNone/>
            </a:pPr>
            <a:r>
              <a:rPr lang="en" sz="1400">
                <a:solidFill>
                  <a:srgbClr val="222222"/>
                </a:solidFill>
                <a:highlight>
                  <a:srgbClr val="FFFFFF"/>
                </a:highlight>
              </a:rPr>
              <a:t>Python3 + Jupyter Noteboo</a:t>
            </a:r>
            <a:r>
              <a:rPr lang="en" sz="1400">
                <a:solidFill>
                  <a:srgbClr val="222222"/>
                </a:solidFill>
                <a:highlight>
                  <a:srgbClr val="FFFFFF"/>
                </a:highlight>
              </a:rPr>
              <a:t>k</a:t>
            </a:r>
            <a:endParaRPr sz="1400">
              <a:solidFill>
                <a:srgbClr val="222222"/>
              </a:solidFill>
              <a:highlight>
                <a:srgbClr val="FFFFFF"/>
              </a:highlight>
            </a:endParaRPr>
          </a:p>
          <a:p>
            <a:pPr indent="0" lvl="0" marL="0" rtl="0" algn="l">
              <a:lnSpc>
                <a:spcPct val="100000"/>
              </a:lnSpc>
              <a:spcBef>
                <a:spcPts val="1000"/>
              </a:spcBef>
              <a:spcAft>
                <a:spcPts val="0"/>
              </a:spcAft>
              <a:buNone/>
            </a:pPr>
            <a:r>
              <a:rPr lang="en" sz="1400">
                <a:solidFill>
                  <a:srgbClr val="222222"/>
                </a:solidFill>
                <a:highlight>
                  <a:srgbClr val="FFFFFF"/>
                </a:highlight>
              </a:rPr>
              <a:t>Machine Learning Python libraries: pandas, numpy, matplotlib and sklearn</a:t>
            </a:r>
            <a:endParaRPr sz="1400">
              <a:solidFill>
                <a:srgbClr val="222222"/>
              </a:solidFill>
              <a:highlight>
                <a:srgbClr val="FFFFFF"/>
              </a:highlight>
            </a:endParaRPr>
          </a:p>
          <a:p>
            <a:pPr indent="0" lvl="0" marL="0" rtl="0" algn="l">
              <a:spcBef>
                <a:spcPts val="1000"/>
              </a:spcBef>
              <a:spcAft>
                <a:spcPts val="0"/>
              </a:spcAft>
              <a:buNone/>
            </a:pPr>
            <a:r>
              <a:rPr lang="en" sz="1400">
                <a:solidFill>
                  <a:srgbClr val="222222"/>
                </a:solidFill>
                <a:highlight>
                  <a:srgbClr val="FFFFFF"/>
                </a:highlight>
              </a:rPr>
              <a:t>Datasets: </a:t>
            </a:r>
            <a:r>
              <a:rPr lang="en" sz="1400">
                <a:solidFill>
                  <a:srgbClr val="222222"/>
                </a:solidFill>
                <a:highlight>
                  <a:srgbClr val="FFFFFF"/>
                </a:highlight>
              </a:rPr>
              <a:t>real estate price prediction[4], fish market[5], life expectancy[6]</a:t>
            </a:r>
            <a:endParaRPr sz="1400">
              <a:solidFill>
                <a:srgbClr val="222222"/>
              </a:solidFill>
              <a:highlight>
                <a:srgbClr val="FFFFFF"/>
              </a:highlight>
            </a:endParaRPr>
          </a:p>
          <a:p>
            <a:pPr indent="0" lvl="0" marL="0" rtl="0" algn="l">
              <a:spcBef>
                <a:spcPts val="1600"/>
              </a:spcBef>
              <a:spcAft>
                <a:spcPts val="1600"/>
              </a:spcAft>
              <a:buNone/>
            </a:pPr>
            <a:r>
              <a:t/>
            </a:r>
            <a:endParaRPr sz="1400" u="sng">
              <a:solidFill>
                <a:srgbClr val="222222"/>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15287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Timeline </a:t>
            </a:r>
            <a:r>
              <a:rPr lang="en" sz="1400">
                <a:solidFill>
                  <a:srgbClr val="666666"/>
                </a:solidFill>
              </a:rPr>
              <a:t> Fall semester</a:t>
            </a:r>
            <a:r>
              <a:rPr lang="en"/>
              <a:t> 			              </a:t>
            </a:r>
            <a:r>
              <a:rPr lang="en" sz="1800"/>
              <a:t>- completed			- to do</a:t>
            </a:r>
            <a:r>
              <a:rPr lang="en"/>
              <a:t>         </a:t>
            </a:r>
            <a:endParaRPr/>
          </a:p>
        </p:txBody>
      </p:sp>
      <p:graphicFrame>
        <p:nvGraphicFramePr>
          <p:cNvPr id="87" name="Google Shape;87;p18"/>
          <p:cNvGraphicFramePr/>
          <p:nvPr/>
        </p:nvGraphicFramePr>
        <p:xfrm>
          <a:off x="171750" y="827522"/>
          <a:ext cx="3000000" cy="3000000"/>
        </p:xfrm>
        <a:graphic>
          <a:graphicData uri="http://schemas.openxmlformats.org/drawingml/2006/table">
            <a:tbl>
              <a:tblPr>
                <a:noFill/>
                <a:tableStyleId>{5E7B1E6D-204C-419E-B14B-DA13D6A7BD0C}</a:tableStyleId>
              </a:tblPr>
              <a:tblGrid>
                <a:gridCol w="2737975"/>
                <a:gridCol w="463400"/>
                <a:gridCol w="463400"/>
                <a:gridCol w="463400"/>
                <a:gridCol w="463400"/>
                <a:gridCol w="463400"/>
                <a:gridCol w="463400"/>
                <a:gridCol w="463400"/>
                <a:gridCol w="463400"/>
                <a:gridCol w="463400"/>
                <a:gridCol w="463400"/>
                <a:gridCol w="463400"/>
                <a:gridCol w="463400"/>
                <a:gridCol w="463400"/>
              </a:tblGrid>
              <a:tr h="317525">
                <a:tc>
                  <a:txBody>
                    <a:bodyPr/>
                    <a:lstStyle/>
                    <a:p>
                      <a:pPr indent="0" lvl="0" marL="0" rtl="0" algn="l">
                        <a:spcBef>
                          <a:spcPts val="0"/>
                        </a:spcBef>
                        <a:spcAft>
                          <a:spcPts val="0"/>
                        </a:spcAft>
                        <a:buNone/>
                      </a:pPr>
                      <a:r>
                        <a:rPr b="1" lang="en" sz="1000"/>
                        <a:t>T</a:t>
                      </a:r>
                      <a:r>
                        <a:rPr b="1" lang="en" sz="1000"/>
                        <a:t>asks</a:t>
                      </a:r>
                      <a:endParaRPr b="1"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b="1" lang="en" sz="1000"/>
                        <a:t>1</a:t>
                      </a:r>
                      <a:endParaRPr b="1"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b="1" lang="en" sz="1000"/>
                        <a:t>2</a:t>
                      </a:r>
                      <a:endParaRPr b="1"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b="1" lang="en" sz="1000"/>
                        <a:t>3</a:t>
                      </a:r>
                      <a:endParaRPr b="1"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b="1" lang="en" sz="1000"/>
                        <a:t>4</a:t>
                      </a:r>
                      <a:endParaRPr b="1"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b="1" lang="en" sz="1000"/>
                        <a:t>5</a:t>
                      </a:r>
                      <a:endParaRPr b="1"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b="1" lang="en" sz="1000"/>
                        <a:t>6</a:t>
                      </a:r>
                      <a:endParaRPr b="1"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b="1" lang="en" sz="1000"/>
                        <a:t>7</a:t>
                      </a:r>
                      <a:endParaRPr b="1"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b="1" lang="en" sz="1000"/>
                        <a:t>9</a:t>
                      </a:r>
                      <a:endParaRPr b="1"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b="1" lang="en" sz="1000"/>
                        <a:t>10</a:t>
                      </a:r>
                      <a:endParaRPr b="1"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b="1" lang="en" sz="1000"/>
                        <a:t>11</a:t>
                      </a:r>
                      <a:endParaRPr b="1"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b="1" lang="en" sz="1000"/>
                        <a:t>12</a:t>
                      </a:r>
                      <a:endParaRPr b="1"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b="1" lang="en" sz="1000"/>
                        <a:t>13</a:t>
                      </a:r>
                      <a:endParaRPr b="1"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b="1" lang="en" sz="1000"/>
                        <a:t>14</a:t>
                      </a:r>
                      <a:endParaRPr b="1"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9550">
                <a:tc>
                  <a:txBody>
                    <a:bodyPr/>
                    <a:lstStyle/>
                    <a:p>
                      <a:pPr indent="0" lvl="0" marL="0" rtl="0" algn="l">
                        <a:spcBef>
                          <a:spcPts val="0"/>
                        </a:spcBef>
                        <a:spcAft>
                          <a:spcPts val="0"/>
                        </a:spcAft>
                        <a:buNone/>
                      </a:pPr>
                      <a:r>
                        <a:rPr b="1" lang="en" sz="1000"/>
                        <a:t>Reading related researches</a:t>
                      </a:r>
                      <a:endParaRPr b="1"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9550">
                <a:tc>
                  <a:txBody>
                    <a:bodyPr/>
                    <a:lstStyle/>
                    <a:p>
                      <a:pPr indent="0" lvl="0" marL="0" rtl="0" algn="l">
                        <a:spcBef>
                          <a:spcPts val="0"/>
                        </a:spcBef>
                        <a:spcAft>
                          <a:spcPts val="0"/>
                        </a:spcAft>
                        <a:buNone/>
                      </a:pPr>
                      <a:r>
                        <a:rPr b="1" lang="en" sz="1000"/>
                        <a:t>Study regression models in detail</a:t>
                      </a:r>
                      <a:endParaRPr b="1"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9550">
                <a:tc>
                  <a:txBody>
                    <a:bodyPr/>
                    <a:lstStyle/>
                    <a:p>
                      <a:pPr indent="0" lvl="0" marL="0" rtl="0" algn="l">
                        <a:spcBef>
                          <a:spcPts val="0"/>
                        </a:spcBef>
                        <a:spcAft>
                          <a:spcPts val="0"/>
                        </a:spcAft>
                        <a:buNone/>
                      </a:pPr>
                      <a:r>
                        <a:rPr b="1" lang="en" sz="1000"/>
                        <a:t>Study inferences with implementation</a:t>
                      </a:r>
                      <a:endParaRPr b="1"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9550">
                <a:tc>
                  <a:txBody>
                    <a:bodyPr/>
                    <a:lstStyle/>
                    <a:p>
                      <a:pPr indent="0" lvl="0" marL="0" rtl="0" algn="l">
                        <a:spcBef>
                          <a:spcPts val="0"/>
                        </a:spcBef>
                        <a:spcAft>
                          <a:spcPts val="0"/>
                        </a:spcAft>
                        <a:buNone/>
                      </a:pPr>
                      <a:r>
                        <a:rPr b="1" lang="en" sz="1000">
                          <a:solidFill>
                            <a:schemeClr val="dk1"/>
                          </a:solidFill>
                        </a:rPr>
                        <a:t>Find the metric function of models</a:t>
                      </a:r>
                      <a:endParaRPr b="1"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9550">
                <a:tc>
                  <a:txBody>
                    <a:bodyPr/>
                    <a:lstStyle/>
                    <a:p>
                      <a:pPr indent="0" lvl="0" marL="0" rtl="0" algn="l">
                        <a:spcBef>
                          <a:spcPts val="0"/>
                        </a:spcBef>
                        <a:spcAft>
                          <a:spcPts val="0"/>
                        </a:spcAft>
                        <a:buClr>
                          <a:schemeClr val="dk1"/>
                        </a:buClr>
                        <a:buSzPts val="1100"/>
                        <a:buFont typeface="Arial"/>
                        <a:buNone/>
                      </a:pPr>
                      <a:r>
                        <a:rPr b="1" lang="en" sz="1000">
                          <a:solidFill>
                            <a:schemeClr val="dk1"/>
                          </a:solidFill>
                        </a:rPr>
                        <a:t>Test on small and handmade datasets</a:t>
                      </a:r>
                      <a:endParaRPr b="1"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9550">
                <a:tc>
                  <a:txBody>
                    <a:bodyPr/>
                    <a:lstStyle/>
                    <a:p>
                      <a:pPr indent="0" lvl="0" marL="0" rtl="0" algn="l">
                        <a:spcBef>
                          <a:spcPts val="0"/>
                        </a:spcBef>
                        <a:spcAft>
                          <a:spcPts val="0"/>
                        </a:spcAft>
                        <a:buNone/>
                      </a:pPr>
                      <a:r>
                        <a:rPr b="1" lang="en" sz="1000"/>
                        <a:t>Improving metric</a:t>
                      </a:r>
                      <a:endParaRPr b="1"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9550">
                <a:tc>
                  <a:txBody>
                    <a:bodyPr/>
                    <a:lstStyle/>
                    <a:p>
                      <a:pPr indent="0" lvl="0" marL="0" rtl="0" algn="l">
                        <a:spcBef>
                          <a:spcPts val="0"/>
                        </a:spcBef>
                        <a:spcAft>
                          <a:spcPts val="0"/>
                        </a:spcAft>
                        <a:buNone/>
                      </a:pPr>
                      <a:r>
                        <a:rPr b="1" lang="en" sz="1000"/>
                        <a:t>Testing with real datasets</a:t>
                      </a:r>
                      <a:endParaRPr b="1"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9550">
                <a:tc>
                  <a:txBody>
                    <a:bodyPr/>
                    <a:lstStyle/>
                    <a:p>
                      <a:pPr indent="0" lvl="0" marL="0" rtl="0" algn="l">
                        <a:spcBef>
                          <a:spcPts val="0"/>
                        </a:spcBef>
                        <a:spcAft>
                          <a:spcPts val="0"/>
                        </a:spcAft>
                        <a:buNone/>
                      </a:pPr>
                      <a:r>
                        <a:rPr b="1" lang="en" sz="1000"/>
                        <a:t>Repeat above steps with other datasets</a:t>
                      </a:r>
                      <a:endParaRPr b="1"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66625">
                <a:tc>
                  <a:txBody>
                    <a:bodyPr/>
                    <a:lstStyle/>
                    <a:p>
                      <a:pPr indent="0" lvl="0" marL="0" rtl="0" algn="l">
                        <a:spcBef>
                          <a:spcPts val="0"/>
                        </a:spcBef>
                        <a:spcAft>
                          <a:spcPts val="0"/>
                        </a:spcAft>
                        <a:buNone/>
                      </a:pPr>
                      <a:r>
                        <a:rPr b="1" lang="en" sz="1000"/>
                        <a:t>Evaluate &amp; compare models based on the error rate (mean squared error, mean absolute error)</a:t>
                      </a:r>
                      <a:endParaRPr b="1"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5"/>
                    </a:solidFill>
                  </a:tcPr>
                </a:tc>
              </a:tr>
            </a:tbl>
          </a:graphicData>
        </a:graphic>
      </p:graphicFrame>
      <p:cxnSp>
        <p:nvCxnSpPr>
          <p:cNvPr id="88" name="Google Shape;88;p18"/>
          <p:cNvCxnSpPr/>
          <p:nvPr/>
        </p:nvCxnSpPr>
        <p:spPr>
          <a:xfrm>
            <a:off x="798400" y="849125"/>
            <a:ext cx="1468200" cy="311100"/>
          </a:xfrm>
          <a:prstGeom prst="straightConnector1">
            <a:avLst/>
          </a:prstGeom>
          <a:noFill/>
          <a:ln cap="flat" cmpd="sng" w="9525">
            <a:solidFill>
              <a:srgbClr val="D9D9D9"/>
            </a:solidFill>
            <a:prstDash val="solid"/>
            <a:round/>
            <a:headEnd len="med" w="med" type="none"/>
            <a:tailEnd len="med" w="med" type="none"/>
          </a:ln>
        </p:spPr>
      </p:cxnSp>
      <p:sp>
        <p:nvSpPr>
          <p:cNvPr id="89" name="Google Shape;89;p18"/>
          <p:cNvSpPr txBox="1"/>
          <p:nvPr/>
        </p:nvSpPr>
        <p:spPr>
          <a:xfrm>
            <a:off x="2230575" y="846575"/>
            <a:ext cx="651300" cy="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W</a:t>
            </a:r>
            <a:r>
              <a:rPr b="1" lang="en" sz="1000"/>
              <a:t>eek</a:t>
            </a:r>
            <a:endParaRPr b="1" sz="1000"/>
          </a:p>
        </p:txBody>
      </p:sp>
      <p:sp>
        <p:nvSpPr>
          <p:cNvPr id="90" name="Google Shape;90;p18"/>
          <p:cNvSpPr/>
          <p:nvPr/>
        </p:nvSpPr>
        <p:spPr>
          <a:xfrm>
            <a:off x="5020975" y="395250"/>
            <a:ext cx="360900" cy="288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p:nvPr/>
        </p:nvSpPr>
        <p:spPr>
          <a:xfrm>
            <a:off x="7312400" y="395250"/>
            <a:ext cx="360900" cy="288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graphicFrame>
        <p:nvGraphicFramePr>
          <p:cNvPr id="96" name="Google Shape;96;p19"/>
          <p:cNvGraphicFramePr/>
          <p:nvPr/>
        </p:nvGraphicFramePr>
        <p:xfrm>
          <a:off x="37125" y="358272"/>
          <a:ext cx="3000000" cy="3000000"/>
        </p:xfrm>
        <a:graphic>
          <a:graphicData uri="http://schemas.openxmlformats.org/drawingml/2006/table">
            <a:tbl>
              <a:tblPr>
                <a:noFill/>
                <a:tableStyleId>{5E7B1E6D-204C-419E-B14B-DA13D6A7BD0C}</a:tableStyleId>
              </a:tblPr>
              <a:tblGrid>
                <a:gridCol w="2571000"/>
                <a:gridCol w="435125"/>
                <a:gridCol w="435125"/>
                <a:gridCol w="435125"/>
                <a:gridCol w="435125"/>
                <a:gridCol w="435125"/>
                <a:gridCol w="435125"/>
                <a:gridCol w="435125"/>
                <a:gridCol w="435125"/>
                <a:gridCol w="435125"/>
                <a:gridCol w="435125"/>
                <a:gridCol w="435125"/>
                <a:gridCol w="435125"/>
                <a:gridCol w="425750"/>
                <a:gridCol w="425750"/>
                <a:gridCol w="425750"/>
              </a:tblGrid>
              <a:tr h="297425">
                <a:tc>
                  <a:txBody>
                    <a:bodyPr/>
                    <a:lstStyle/>
                    <a:p>
                      <a:pPr indent="0" lvl="0" marL="0" rtl="0" algn="l">
                        <a:spcBef>
                          <a:spcPts val="0"/>
                        </a:spcBef>
                        <a:spcAft>
                          <a:spcPts val="0"/>
                        </a:spcAft>
                        <a:buNone/>
                      </a:pPr>
                      <a:r>
                        <a:rPr b="1" lang="en" sz="1000"/>
                        <a:t>Tasks</a:t>
                      </a:r>
                      <a:endParaRPr b="1"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b="1" lang="en" sz="1000"/>
                        <a:t>1</a:t>
                      </a:r>
                      <a:endParaRPr b="1"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b="1" lang="en" sz="1000"/>
                        <a:t>2</a:t>
                      </a:r>
                      <a:endParaRPr b="1"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b="1" lang="en" sz="1000"/>
                        <a:t>3</a:t>
                      </a:r>
                      <a:endParaRPr b="1"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b="1" lang="en" sz="1000"/>
                        <a:t>4</a:t>
                      </a:r>
                      <a:endParaRPr b="1"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b="1" lang="en" sz="1000"/>
                        <a:t>5</a:t>
                      </a:r>
                      <a:endParaRPr b="1"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b="1" lang="en" sz="1000"/>
                        <a:t>6</a:t>
                      </a:r>
                      <a:endParaRPr b="1"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b="1" lang="en" sz="1000"/>
                        <a:t>7</a:t>
                      </a:r>
                      <a:endParaRPr b="1"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b="1" lang="en" sz="1000"/>
                        <a:t>8</a:t>
                      </a:r>
                      <a:endParaRPr b="1"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b="1" lang="en" sz="1000"/>
                        <a:t>9</a:t>
                      </a:r>
                      <a:endParaRPr b="1"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b="1" lang="en" sz="1000"/>
                        <a:t>10</a:t>
                      </a:r>
                      <a:endParaRPr b="1"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b="1" lang="en" sz="1000"/>
                        <a:t>12</a:t>
                      </a:r>
                      <a:endParaRPr b="1"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b="1" lang="en" sz="1000"/>
                        <a:t>13</a:t>
                      </a:r>
                      <a:endParaRPr b="1"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b="1" lang="en" sz="1000"/>
                        <a:t>14</a:t>
                      </a:r>
                      <a:endParaRPr b="1"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b="1" lang="en" sz="1000"/>
                        <a:t>15</a:t>
                      </a:r>
                      <a:endParaRPr b="1"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b="1" lang="en" sz="1000"/>
                        <a:t>16</a:t>
                      </a:r>
                      <a:endParaRPr b="1"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67825">
                <a:tc>
                  <a:txBody>
                    <a:bodyPr/>
                    <a:lstStyle/>
                    <a:p>
                      <a:pPr indent="0" lvl="0" marL="0" rtl="0" algn="l">
                        <a:spcBef>
                          <a:spcPts val="0"/>
                        </a:spcBef>
                        <a:spcAft>
                          <a:spcPts val="0"/>
                        </a:spcAft>
                        <a:buNone/>
                      </a:pPr>
                      <a:r>
                        <a:rPr b="1" lang="en" sz="900"/>
                        <a:t>Find works with best accuracy models using our datasets &amp; MLP model selection</a:t>
                      </a:r>
                      <a:endParaRPr b="1" sz="9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32625">
                <a:tc>
                  <a:txBody>
                    <a:bodyPr/>
                    <a:lstStyle/>
                    <a:p>
                      <a:pPr indent="0" lvl="0" marL="0" rtl="0" algn="l">
                        <a:spcBef>
                          <a:spcPts val="0"/>
                        </a:spcBef>
                        <a:spcAft>
                          <a:spcPts val="0"/>
                        </a:spcAft>
                        <a:buNone/>
                      </a:pPr>
                      <a:r>
                        <a:rPr b="1" lang="en" sz="900"/>
                        <a:t>LMT model selection &amp; performance summary of models</a:t>
                      </a:r>
                      <a:endParaRPr b="1" sz="9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67825">
                <a:tc>
                  <a:txBody>
                    <a:bodyPr/>
                    <a:lstStyle/>
                    <a:p>
                      <a:pPr indent="0" lvl="0" marL="0" rtl="0" algn="l">
                        <a:spcBef>
                          <a:spcPts val="0"/>
                        </a:spcBef>
                        <a:spcAft>
                          <a:spcPts val="0"/>
                        </a:spcAft>
                        <a:buClr>
                          <a:schemeClr val="dk1"/>
                        </a:buClr>
                        <a:buSzPts val="1100"/>
                        <a:buFont typeface="Arial"/>
                        <a:buNone/>
                      </a:pPr>
                      <a:r>
                        <a:rPr b="1" lang="en" sz="900"/>
                        <a:t>Feature selection with mutual_info_regression &amp; model selection revisited</a:t>
                      </a:r>
                      <a:endParaRPr b="1" sz="9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7425">
                <a:tc>
                  <a:txBody>
                    <a:bodyPr/>
                    <a:lstStyle/>
                    <a:p>
                      <a:pPr indent="0" lvl="0" marL="0" rtl="0" algn="l">
                        <a:spcBef>
                          <a:spcPts val="0"/>
                        </a:spcBef>
                        <a:spcAft>
                          <a:spcPts val="0"/>
                        </a:spcAft>
                        <a:buClr>
                          <a:schemeClr val="dk1"/>
                        </a:buClr>
                        <a:buSzPts val="1100"/>
                        <a:buFont typeface="Arial"/>
                        <a:buNone/>
                      </a:pPr>
                      <a:r>
                        <a:rPr b="1" lang="en" sz="900"/>
                        <a:t>Model selection based SOC</a:t>
                      </a:r>
                      <a:endParaRPr b="1" sz="9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32625">
                <a:tc>
                  <a:txBody>
                    <a:bodyPr/>
                    <a:lstStyle/>
                    <a:p>
                      <a:pPr indent="0" lvl="0" marL="0" rtl="0" algn="l">
                        <a:spcBef>
                          <a:spcPts val="0"/>
                        </a:spcBef>
                        <a:spcAft>
                          <a:spcPts val="0"/>
                        </a:spcAft>
                        <a:buClr>
                          <a:schemeClr val="dk1"/>
                        </a:buClr>
                        <a:buSzPts val="1100"/>
                        <a:buFont typeface="Arial"/>
                        <a:buNone/>
                      </a:pPr>
                      <a:r>
                        <a:rPr b="1" lang="en" sz="900">
                          <a:solidFill>
                            <a:schemeClr val="dk1"/>
                          </a:solidFill>
                        </a:rPr>
                        <a:t>Feature selection with variance inflation factor &amp; Pearson correlation factor</a:t>
                      </a:r>
                      <a:endParaRPr b="1" sz="900">
                        <a:solidFill>
                          <a:schemeClr val="dk1"/>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32625">
                <a:tc>
                  <a:txBody>
                    <a:bodyPr/>
                    <a:lstStyle/>
                    <a:p>
                      <a:pPr indent="0" lvl="0" marL="0" rtl="0" algn="l">
                        <a:spcBef>
                          <a:spcPts val="0"/>
                        </a:spcBef>
                        <a:spcAft>
                          <a:spcPts val="0"/>
                        </a:spcAft>
                        <a:buClr>
                          <a:schemeClr val="dk1"/>
                        </a:buClr>
                        <a:buSzPts val="1100"/>
                        <a:buFont typeface="Arial"/>
                        <a:buNone/>
                      </a:pPr>
                      <a:r>
                        <a:rPr b="1" lang="en" sz="900">
                          <a:solidFill>
                            <a:schemeClr val="dk1"/>
                          </a:solidFill>
                        </a:rPr>
                        <a:t>Extended m</a:t>
                      </a:r>
                      <a:r>
                        <a:rPr b="1" lang="en" sz="900">
                          <a:solidFill>
                            <a:schemeClr val="dk1"/>
                          </a:solidFill>
                        </a:rPr>
                        <a:t>odel selection based SOC iteration 1 (Dev iter1)</a:t>
                      </a:r>
                      <a:endParaRPr b="1" sz="9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32625">
                <a:tc>
                  <a:txBody>
                    <a:bodyPr/>
                    <a:lstStyle/>
                    <a:p>
                      <a:pPr indent="0" lvl="0" marL="0" rtl="0" algn="l">
                        <a:spcBef>
                          <a:spcPts val="0"/>
                        </a:spcBef>
                        <a:spcAft>
                          <a:spcPts val="0"/>
                        </a:spcAft>
                        <a:buNone/>
                      </a:pPr>
                      <a:r>
                        <a:rPr b="1" lang="en" sz="900">
                          <a:solidFill>
                            <a:schemeClr val="dk1"/>
                          </a:solidFill>
                        </a:rPr>
                        <a:t>Extended model selection based SOC</a:t>
                      </a:r>
                      <a:endParaRPr b="1" sz="900">
                        <a:solidFill>
                          <a:schemeClr val="dk1"/>
                        </a:solidFill>
                      </a:endParaRPr>
                    </a:p>
                    <a:p>
                      <a:pPr indent="0" lvl="0" marL="0" rtl="0" algn="l">
                        <a:spcBef>
                          <a:spcPts val="0"/>
                        </a:spcBef>
                        <a:spcAft>
                          <a:spcPts val="0"/>
                        </a:spcAft>
                        <a:buClr>
                          <a:schemeClr val="dk1"/>
                        </a:buClr>
                        <a:buSzPts val="1100"/>
                        <a:buFont typeface="Arial"/>
                        <a:buNone/>
                      </a:pPr>
                      <a:r>
                        <a:rPr b="1" lang="en" sz="900">
                          <a:solidFill>
                            <a:schemeClr val="dk1"/>
                          </a:solidFill>
                        </a:rPr>
                        <a:t>Iteration 2 (interim)</a:t>
                      </a:r>
                      <a:endParaRPr b="1" sz="900">
                        <a:solidFill>
                          <a:schemeClr val="dk1"/>
                        </a:solidFill>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32625">
                <a:tc>
                  <a:txBody>
                    <a:bodyPr/>
                    <a:lstStyle/>
                    <a:p>
                      <a:pPr indent="0" lvl="0" marL="0" rtl="0" algn="l">
                        <a:spcBef>
                          <a:spcPts val="0"/>
                        </a:spcBef>
                        <a:spcAft>
                          <a:spcPts val="0"/>
                        </a:spcAft>
                        <a:buNone/>
                      </a:pPr>
                      <a:r>
                        <a:rPr b="1" lang="en" sz="900"/>
                        <a:t>Model evaluation &amp; comparison (Dev iter2)</a:t>
                      </a:r>
                      <a:endParaRPr b="1" sz="9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7425">
                <a:tc>
                  <a:txBody>
                    <a:bodyPr/>
                    <a:lstStyle/>
                    <a:p>
                      <a:pPr indent="0" lvl="0" marL="0" rtl="0" algn="l">
                        <a:spcBef>
                          <a:spcPts val="0"/>
                        </a:spcBef>
                        <a:spcAft>
                          <a:spcPts val="0"/>
                        </a:spcAft>
                        <a:buNone/>
                      </a:pPr>
                      <a:r>
                        <a:rPr b="1" lang="en" sz="900"/>
                        <a:t>Final Report w/ Testing and Evaluation</a:t>
                      </a:r>
                      <a:endParaRPr b="1" sz="9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r>
              <a:tr h="297425">
                <a:tc>
                  <a:txBody>
                    <a:bodyPr/>
                    <a:lstStyle/>
                    <a:p>
                      <a:pPr indent="0" lvl="0" marL="0" rtl="0" algn="l">
                        <a:spcBef>
                          <a:spcPts val="0"/>
                        </a:spcBef>
                        <a:spcAft>
                          <a:spcPts val="0"/>
                        </a:spcAft>
                        <a:buClr>
                          <a:schemeClr val="dk1"/>
                        </a:buClr>
                        <a:buSzPts val="1100"/>
                        <a:buFont typeface="Arial"/>
                        <a:buNone/>
                      </a:pPr>
                      <a:r>
                        <a:rPr b="1" lang="en" sz="900">
                          <a:solidFill>
                            <a:schemeClr val="dk1"/>
                          </a:solidFill>
                        </a:rPr>
                        <a:t>Final Product</a:t>
                      </a:r>
                      <a:endParaRPr b="1" sz="9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3"/>
                    </a:solidFill>
                  </a:tcPr>
                </a:tc>
              </a:tr>
            </a:tbl>
          </a:graphicData>
        </a:graphic>
      </p:graphicFrame>
      <p:cxnSp>
        <p:nvCxnSpPr>
          <p:cNvPr id="97" name="Google Shape;97;p19"/>
          <p:cNvCxnSpPr/>
          <p:nvPr/>
        </p:nvCxnSpPr>
        <p:spPr>
          <a:xfrm>
            <a:off x="587100" y="382425"/>
            <a:ext cx="1468200" cy="311100"/>
          </a:xfrm>
          <a:prstGeom prst="straightConnector1">
            <a:avLst/>
          </a:prstGeom>
          <a:noFill/>
          <a:ln cap="flat" cmpd="sng" w="9525">
            <a:solidFill>
              <a:srgbClr val="D9D9D9"/>
            </a:solidFill>
            <a:prstDash val="solid"/>
            <a:round/>
            <a:headEnd len="med" w="med" type="none"/>
            <a:tailEnd len="med" w="med" type="none"/>
          </a:ln>
        </p:spPr>
      </p:cxnSp>
      <p:sp>
        <p:nvSpPr>
          <p:cNvPr id="98" name="Google Shape;98;p19"/>
          <p:cNvSpPr txBox="1"/>
          <p:nvPr/>
        </p:nvSpPr>
        <p:spPr>
          <a:xfrm>
            <a:off x="1908225" y="379875"/>
            <a:ext cx="651300" cy="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Week</a:t>
            </a:r>
            <a:endParaRPr b="1" sz="1000"/>
          </a:p>
        </p:txBody>
      </p:sp>
      <p:sp>
        <p:nvSpPr>
          <p:cNvPr id="99" name="Google Shape;99;p19"/>
          <p:cNvSpPr txBox="1"/>
          <p:nvPr/>
        </p:nvSpPr>
        <p:spPr>
          <a:xfrm>
            <a:off x="3989700" y="0"/>
            <a:ext cx="273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rgbClr val="666666"/>
                </a:solidFill>
              </a:rPr>
              <a:t>Spring</a:t>
            </a:r>
            <a:r>
              <a:rPr lang="en">
                <a:solidFill>
                  <a:srgbClr val="666666"/>
                </a:solidFill>
              </a:rPr>
              <a:t> semester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t>Aim for Fall Semester</a:t>
            </a:r>
            <a:endParaRPr sz="3200"/>
          </a:p>
        </p:txBody>
      </p:sp>
      <p:sp>
        <p:nvSpPr>
          <p:cNvPr id="105" name="Google Shape;105;p20"/>
          <p:cNvSpPr txBox="1"/>
          <p:nvPr>
            <p:ph idx="1" type="body"/>
          </p:nvPr>
        </p:nvSpPr>
        <p:spPr>
          <a:xfrm>
            <a:off x="257725" y="1476200"/>
            <a:ext cx="8520600" cy="34164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rgbClr val="000000"/>
              </a:buClr>
              <a:buSzPts val="1400"/>
              <a:buChar char="●"/>
            </a:pPr>
            <a:r>
              <a:rPr lang="en" sz="1400">
                <a:solidFill>
                  <a:srgbClr val="000000"/>
                </a:solidFill>
              </a:rPr>
              <a:t>Update feature selection technique</a:t>
            </a:r>
            <a:endParaRPr sz="1400">
              <a:solidFill>
                <a:srgbClr val="000000"/>
              </a:solidFill>
            </a:endParaRPr>
          </a:p>
          <a:p>
            <a:pPr indent="-317500" lvl="0" marL="457200" rtl="0" algn="l">
              <a:lnSpc>
                <a:spcPct val="200000"/>
              </a:lnSpc>
              <a:spcBef>
                <a:spcPts val="0"/>
              </a:spcBef>
              <a:spcAft>
                <a:spcPts val="0"/>
              </a:spcAft>
              <a:buClr>
                <a:srgbClr val="000000"/>
              </a:buClr>
              <a:buSzPts val="1400"/>
              <a:buChar char="●"/>
            </a:pPr>
            <a:r>
              <a:rPr lang="en" sz="1400">
                <a:solidFill>
                  <a:srgbClr val="000000"/>
                </a:solidFill>
              </a:rPr>
              <a:t>Perform feature selection and models selection in terms of SOC</a:t>
            </a:r>
            <a:endParaRPr sz="1400">
              <a:solidFill>
                <a:srgbClr val="000000"/>
              </a:solidFill>
            </a:endParaRPr>
          </a:p>
          <a:p>
            <a:pPr indent="-317500" lvl="0" marL="457200" rtl="0" algn="l">
              <a:lnSpc>
                <a:spcPct val="200000"/>
              </a:lnSpc>
              <a:spcBef>
                <a:spcPts val="0"/>
              </a:spcBef>
              <a:spcAft>
                <a:spcPts val="0"/>
              </a:spcAft>
              <a:buClr>
                <a:srgbClr val="000000"/>
              </a:buClr>
              <a:buSzPts val="1400"/>
              <a:buChar char="●"/>
            </a:pPr>
            <a:r>
              <a:rPr lang="en" sz="1400">
                <a:solidFill>
                  <a:schemeClr val="dk1"/>
                </a:solidFill>
              </a:rPr>
              <a:t>Summarize obtained error rates with available performance results</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rPr>
              <a:t>Summarize obtained SOC results</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rPr>
              <a:t>Prepare final product and final report</a:t>
            </a:r>
            <a:endParaRPr sz="1400">
              <a:solidFill>
                <a:schemeClr val="dk1"/>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11" name="Google Shape;111;p21"/>
          <p:cNvSpPr txBox="1"/>
          <p:nvPr>
            <p:ph idx="1" type="body"/>
          </p:nvPr>
        </p:nvSpPr>
        <p:spPr>
          <a:xfrm>
            <a:off x="311700" y="1152475"/>
            <a:ext cx="8520600" cy="3203400"/>
          </a:xfrm>
          <a:prstGeom prst="rect">
            <a:avLst/>
          </a:prstGeom>
        </p:spPr>
        <p:txBody>
          <a:bodyPr anchorCtr="0" anchor="t" bIns="91425" lIns="91425" spcFirstLastPara="1" rIns="91425" wrap="square" tIns="91425">
            <a:noAutofit/>
          </a:bodyPr>
          <a:lstStyle/>
          <a:p>
            <a:pPr indent="-228600" lvl="0" marL="457200" rtl="0" algn="l">
              <a:lnSpc>
                <a:spcPct val="150000"/>
              </a:lnSpc>
              <a:spcBef>
                <a:spcPts val="0"/>
              </a:spcBef>
              <a:spcAft>
                <a:spcPts val="0"/>
              </a:spcAft>
              <a:buClr>
                <a:schemeClr val="dk1"/>
              </a:buClr>
              <a:buSzPts val="1100"/>
              <a:buFont typeface="Arial"/>
              <a:buNone/>
            </a:pPr>
            <a:r>
              <a:rPr lang="en" sz="1400">
                <a:solidFill>
                  <a:schemeClr val="dk1"/>
                </a:solidFill>
              </a:rPr>
              <a:t>[1]Molnar, C., Casalicchio, G., &amp; Bischl, B. (2020). Interpretable Machine Learning--A Brief History, State-of-the-Art and Challenges. arXiv preprint arXiv:2010.09337.</a:t>
            </a:r>
            <a:endParaRPr sz="1400">
              <a:solidFill>
                <a:schemeClr val="dk1"/>
              </a:solidFill>
            </a:endParaRPr>
          </a:p>
          <a:p>
            <a:pPr indent="-228600" lvl="0" marL="457200" rtl="0" algn="l">
              <a:lnSpc>
                <a:spcPct val="150000"/>
              </a:lnSpc>
              <a:spcBef>
                <a:spcPts val="0"/>
              </a:spcBef>
              <a:spcAft>
                <a:spcPts val="0"/>
              </a:spcAft>
              <a:buClr>
                <a:schemeClr val="dk1"/>
              </a:buClr>
              <a:buSzPts val="1100"/>
              <a:buFont typeface="Arial"/>
              <a:buNone/>
            </a:pPr>
            <a:r>
              <a:rPr lang="en" sz="1400">
                <a:solidFill>
                  <a:schemeClr val="dk1"/>
                </a:solidFill>
              </a:rPr>
              <a:t>[2] (Online Book) Interpretable ML   </a:t>
            </a:r>
            <a:endParaRPr sz="1400">
              <a:solidFill>
                <a:schemeClr val="dk1"/>
              </a:solidFill>
            </a:endParaRPr>
          </a:p>
          <a:p>
            <a:pPr indent="-228600" lvl="0" marL="457200" rtl="0" algn="l">
              <a:lnSpc>
                <a:spcPct val="150000"/>
              </a:lnSpc>
              <a:spcBef>
                <a:spcPts val="0"/>
              </a:spcBef>
              <a:spcAft>
                <a:spcPts val="0"/>
              </a:spcAft>
              <a:buClr>
                <a:schemeClr val="dk1"/>
              </a:buClr>
              <a:buSzPts val="1100"/>
              <a:buFont typeface="Arial"/>
              <a:buNone/>
            </a:pPr>
            <a:r>
              <a:rPr lang="en" sz="1400">
                <a:solidFill>
                  <a:schemeClr val="dk1"/>
                </a:solidFill>
              </a:rPr>
              <a:t> </a:t>
            </a:r>
            <a:r>
              <a:rPr lang="en" sz="1400" u="sng">
                <a:solidFill>
                  <a:srgbClr val="1155CC"/>
                </a:solidFill>
                <a:hlinkClick r:id="rId3">
                  <a:extLst>
                    <a:ext uri="{A12FA001-AC4F-418D-AE19-62706E023703}">
                      <ahyp:hlinkClr val="tx"/>
                    </a:ext>
                  </a:extLst>
                </a:hlinkClick>
              </a:rPr>
              <a:t>https://christophm.github.io/interpretable-ml-book/</a:t>
            </a:r>
            <a:endParaRPr sz="1400" u="sng">
              <a:solidFill>
                <a:srgbClr val="1155CC"/>
              </a:solidFill>
            </a:endParaRPr>
          </a:p>
          <a:p>
            <a:pPr indent="0" lvl="0" marL="228600" rtl="0" algn="l">
              <a:lnSpc>
                <a:spcPct val="150000"/>
              </a:lnSpc>
              <a:spcBef>
                <a:spcPts val="0"/>
              </a:spcBef>
              <a:spcAft>
                <a:spcPts val="0"/>
              </a:spcAft>
              <a:buClr>
                <a:schemeClr val="dk1"/>
              </a:buClr>
              <a:buSzPts val="1100"/>
              <a:buFont typeface="Arial"/>
              <a:buNone/>
            </a:pPr>
            <a:r>
              <a:t/>
            </a:r>
            <a:endParaRPr sz="1400">
              <a:solidFill>
                <a:srgbClr val="1155CC"/>
              </a:solidFill>
            </a:endParaRPr>
          </a:p>
          <a:p>
            <a:pPr indent="-228600" lvl="0" marL="457200" rtl="0" algn="l">
              <a:lnSpc>
                <a:spcPct val="150000"/>
              </a:lnSpc>
              <a:spcBef>
                <a:spcPts val="0"/>
              </a:spcBef>
              <a:spcAft>
                <a:spcPts val="0"/>
              </a:spcAft>
              <a:buClr>
                <a:schemeClr val="dk1"/>
              </a:buClr>
              <a:buSzPts val="1100"/>
              <a:buFont typeface="Arial"/>
              <a:buNone/>
            </a:pPr>
            <a:r>
              <a:t/>
            </a:r>
            <a:endParaRPr sz="1400">
              <a:solidFill>
                <a:srgbClr val="000000"/>
              </a:solidFill>
            </a:endParaRPr>
          </a:p>
          <a:p>
            <a:pPr indent="-228600" lvl="0" marL="457200" rtl="0" algn="l">
              <a:lnSpc>
                <a:spcPct val="115000"/>
              </a:lnSpc>
              <a:spcBef>
                <a:spcPts val="0"/>
              </a:spcBef>
              <a:spcAft>
                <a:spcPts val="0"/>
              </a:spcAft>
              <a:buClr>
                <a:schemeClr val="dk1"/>
              </a:buClr>
              <a:buSzPts val="1100"/>
              <a:buFont typeface="Arial"/>
              <a:buNone/>
            </a:pPr>
            <a:r>
              <a:t/>
            </a:r>
            <a:endParaRPr sz="1400" u="sng">
              <a:solidFill>
                <a:srgbClr val="1155CC"/>
              </a:solidFill>
            </a:endParaRPr>
          </a:p>
          <a:p>
            <a:pPr indent="0" lvl="0" marL="0" rtl="0" algn="l">
              <a:spcBef>
                <a:spcPts val="0"/>
              </a:spcBef>
              <a:spcAft>
                <a:spcPts val="1600"/>
              </a:spcAft>
              <a:buNone/>
            </a:pPr>
            <a:r>
              <a:t/>
            </a:r>
            <a:endParaRPr sz="21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