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be685ee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be685ee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be685ee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be685ee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be685ee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be685ee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be685ee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be685ee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56ceeaf8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56ceeaf8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hyperlink" Target="https://www.sciencedirect.com/science/article/abs/pii/S0165011411003009" TargetMode="External"/><Relationship Id="rId13" Type="http://schemas.openxmlformats.org/officeDocument/2006/relationships/image" Target="../media/image7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eeexplore.ieee.org/stamp/stamp.jsp?tp=&amp;arnumber=6997582" TargetMode="External"/><Relationship Id="rId4" Type="http://schemas.openxmlformats.org/officeDocument/2006/relationships/hyperlink" Target="https://ieeexplore.ieee.org/stamp/stamp.jsp?tp=&amp;arnumber=6997582" TargetMode="External"/><Relationship Id="rId9" Type="http://schemas.openxmlformats.org/officeDocument/2006/relationships/hyperlink" Target="https://link.springer.com/chapter/10.1007/978-3-642-31346-2_3" TargetMode="External"/><Relationship Id="rId5" Type="http://schemas.openxmlformats.org/officeDocument/2006/relationships/hyperlink" Target="https://www.mdpi.com/2073-8994/11/12/1480" TargetMode="External"/><Relationship Id="rId6" Type="http://schemas.openxmlformats.org/officeDocument/2006/relationships/hyperlink" Target="https://www.researchgate.net/publication/262166397_Kernel_Group_Method_of_Data_Handling_Application_to_Regression_Problems" TargetMode="External"/><Relationship Id="rId7" Type="http://schemas.openxmlformats.org/officeDocument/2006/relationships/hyperlink" Target="https://colab.research.google.com/drive/1t_PyoNw8IRo_wUXoe68p-GQ2aH5kb8Yj?usp=sharing" TargetMode="External"/><Relationship Id="rId8" Type="http://schemas.openxmlformats.org/officeDocument/2006/relationships/hyperlink" Target="https://link.springer.com/chapter/10.1007/978-3-319-13365-2_1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ciencedirect.com/science/article/abs/pii/S0925231214012715" TargetMode="External"/><Relationship Id="rId4" Type="http://schemas.openxmlformats.org/officeDocument/2006/relationships/hyperlink" Target="https://books.google.kz/books?hl=ru&amp;lr=&amp;id=TrqjBQAAQBAJ&amp;oi=fnd&amp;pg=PA236&amp;dq=auto+mpg+dataset&amp;ots=v3S6VM6R_k&amp;sig=vzlYSaCw7yaKZ5Qh9DLIRp9tXmI&amp;redir_esc=y#v=onepage&amp;q=auto%20mpg%20dataset&amp;f=false" TargetMode="External"/><Relationship Id="rId5" Type="http://schemas.openxmlformats.org/officeDocument/2006/relationships/hyperlink" Target="https://www.researchgate.net/profile/Samy_Abu-Naser/publication/328430242_Predicting_MPG_for_Automobile_Using_Artificial_Neural_Network_Analysis/links/5bcdf021299bf1a43d99370e/Predicting-MPG-for-Automobile-Using-Artificial-Neural-Network-Analysis" TargetMode="External"/><Relationship Id="rId6" Type="http://schemas.openxmlformats.org/officeDocument/2006/relationships/hyperlink" Target="https://researchcommons.waikato.ac.nz/bitstream/handle/10289/1183/uow-cs-wp-1996-23.pdf?sequence=1&amp;isAllowed=y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ink.springer.com/chapter/10.1007/978-94-017-2053-3_7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://www3.dsi.uminho.pt/pcortez/nsensitivity2.pdf" TargetMode="External"/><Relationship Id="rId6" Type="http://schemas.openxmlformats.org/officeDocument/2006/relationships/hyperlink" Target="https://arxiv.org/pdf/math/0406469.pdf" TargetMode="External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hyperlink" Target="https://ieeexplore.ieee.org/document/7727265?section=abstract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3.dsi.uminho.pt/pcortez/fires.pdf" TargetMode="External"/><Relationship Id="rId4" Type="http://schemas.openxmlformats.org/officeDocument/2006/relationships/hyperlink" Target="https://dl.acm.org/doi/abs/10.1016/j.eswa.2010.02.055" TargetMode="External"/><Relationship Id="rId9" Type="http://schemas.openxmlformats.org/officeDocument/2006/relationships/hyperlink" Target="https://rstudio-pubs-static.s3.amazonaws.com/419751_b251adb1ab8e40f7aeab8b5c4a739c4f.html" TargetMode="External"/><Relationship Id="rId5" Type="http://schemas.openxmlformats.org/officeDocument/2006/relationships/hyperlink" Target="http://www.columbia.edu/~yh2693/ForestFire.html" TargetMode="External"/><Relationship Id="rId6" Type="http://schemas.openxmlformats.org/officeDocument/2006/relationships/hyperlink" Target="https://link.springer.com/chapter/10.1007/978-3-319-13365-2_14" TargetMode="External"/><Relationship Id="rId7" Type="http://schemas.openxmlformats.org/officeDocument/2006/relationships/hyperlink" Target="https://fireecology.springeropen.com/track/pdf/10.4996/fireecology.1101106.pdf" TargetMode="External"/><Relationship Id="rId8" Type="http://schemas.openxmlformats.org/officeDocument/2006/relationships/hyperlink" Target="http://cs229.stanford.edu/proj2019aut/data/assignment_308832_raw/26582553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AutoMPG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ForestFire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L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ink</a:t>
            </a:r>
            <a:r>
              <a:rPr lang="en" sz="1700"/>
              <a:t> classified using AutoMPG with MLP, MLR, LR(low, average and high) and got </a:t>
            </a:r>
            <a:r>
              <a:rPr b="1" lang="en" sz="1700"/>
              <a:t>100% </a:t>
            </a:r>
            <a:r>
              <a:rPr lang="en" sz="1700"/>
              <a:t>accuracy with MLP. Table1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en" sz="1700"/>
              <a:t> dropped car names, used Granular Model (GM). RMSE </a:t>
            </a:r>
            <a:r>
              <a:rPr b="1" lang="en" sz="1700"/>
              <a:t>3.73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u="sng">
                <a:solidFill>
                  <a:schemeClr val="hlink"/>
                </a:solidFill>
                <a:hlinkClick r:id="rId6"/>
              </a:rPr>
              <a:t>Link</a:t>
            </a:r>
            <a:r>
              <a:rPr lang="en" sz="1700"/>
              <a:t> used Group Method of Handling Dataset (GDMH). T</a:t>
            </a:r>
            <a:r>
              <a:rPr lang="en" sz="1700"/>
              <a:t>able2 </a:t>
            </a:r>
            <a:r>
              <a:rPr lang="en" sz="800">
                <a:highlight>
                  <a:srgbClr val="FFFF00"/>
                </a:highlight>
              </a:rPr>
              <a:t>could not be verified, </a:t>
            </a:r>
            <a:r>
              <a:rPr lang="en" sz="800" u="sng">
                <a:solidFill>
                  <a:schemeClr val="hlink"/>
                </a:solidFill>
                <a:highlight>
                  <a:srgbClr val="FFFF00"/>
                </a:highlight>
                <a:hlinkClick r:id="rId7"/>
              </a:rPr>
              <a:t>link</a:t>
            </a:r>
            <a:endParaRPr sz="800">
              <a:highlight>
                <a:srgbClr val="FFFF00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u="sng">
                <a:solidFill>
                  <a:schemeClr val="hlink"/>
                </a:solidFill>
                <a:hlinkClick r:id="rId8"/>
              </a:rPr>
              <a:t>Link</a:t>
            </a:r>
            <a:r>
              <a:rPr lang="en" sz="1700"/>
              <a:t> used OLS,QR and SVM + QRRF as hybrid model. T</a:t>
            </a:r>
            <a:r>
              <a:rPr lang="en" sz="1700"/>
              <a:t>able3 </a:t>
            </a:r>
            <a:r>
              <a:rPr lang="en" sz="1000">
                <a:highlight>
                  <a:srgbClr val="FFFF00"/>
                </a:highlight>
              </a:rPr>
              <a:t>hybrid model, ols is not verified</a:t>
            </a:r>
            <a:endParaRPr sz="1000">
              <a:highlight>
                <a:srgbClr val="FFFF00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u="sng">
                <a:solidFill>
                  <a:schemeClr val="hlink"/>
                </a:solidFill>
                <a:hlinkClick r:id="rId9"/>
              </a:rPr>
              <a:t>Link</a:t>
            </a:r>
            <a:r>
              <a:rPr lang="en" sz="1700"/>
              <a:t> used Context FCM-Based Radial Basis Function Neural Networks with the Aid of Fuzzy Clustering and got RMSE of  </a:t>
            </a:r>
            <a:r>
              <a:rPr b="1" lang="en" sz="1700"/>
              <a:t>3.01 ± 0.78</a:t>
            </a:r>
            <a:endParaRPr b="1" sz="22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u="sng">
                <a:solidFill>
                  <a:schemeClr val="hlink"/>
                </a:solidFill>
                <a:hlinkClick r:id="rId10"/>
              </a:rPr>
              <a:t>Link</a:t>
            </a:r>
            <a:r>
              <a:rPr lang="en" sz="1700"/>
              <a:t> used Design of fuzzy radial basis function-based polynomial neural networks and got RMSE </a:t>
            </a:r>
            <a:r>
              <a:rPr b="1" lang="en" sz="1700"/>
              <a:t>2.640 ± 0.1299</a:t>
            </a:r>
            <a:endParaRPr sz="1700"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AutoMPG &amp; Forest Fire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3775" y="3937427"/>
            <a:ext cx="3188174" cy="12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91790" y="3937425"/>
            <a:ext cx="2879634" cy="12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401278" y="3937425"/>
            <a:ext cx="2742722" cy="12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AutoMPG &amp; Forest Fire &amp; Servo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 used Extreme Machine Learning (EML, which is a neural network) and got  </a:t>
            </a:r>
            <a:r>
              <a:rPr b="1" lang="en"/>
              <a:t>0.0757</a:t>
            </a:r>
            <a:r>
              <a:rPr lang="en"/>
              <a:t> on AutoMPG and  </a:t>
            </a:r>
            <a:r>
              <a:rPr b="1" lang="en"/>
              <a:t>0.0585</a:t>
            </a:r>
            <a:r>
              <a:rPr lang="en"/>
              <a:t> on Forest Fire (RMSE).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/>
              <a:t> Used Linear Regression, NN and Model Tree. MAE. Table1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r>
              <a:rPr lang="en"/>
              <a:t> used NN and got </a:t>
            </a:r>
            <a:r>
              <a:rPr b="1" lang="en"/>
              <a:t>0.171</a:t>
            </a:r>
            <a:r>
              <a:rPr lang="en"/>
              <a:t> of The normalized squared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Link</a:t>
            </a:r>
            <a:r>
              <a:rPr lang="en"/>
              <a:t> used Linear Regression and Model Tree on Servo and AutoMPG as continuous classification tasks. Table2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" y="3627249"/>
            <a:ext cx="4080826" cy="15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48000" y="3805475"/>
            <a:ext cx="4796000" cy="13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Servo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 used k </a:t>
            </a:r>
            <a:r>
              <a:rPr lang="en"/>
              <a:t>surrounding</a:t>
            </a:r>
            <a:r>
              <a:rPr lang="en"/>
              <a:t> neighbours (k-SN) on AutoMPG and Servo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975" y="1545351"/>
            <a:ext cx="4015600" cy="14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44900" y="3113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 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r>
              <a:rPr lang="en"/>
              <a:t> used NN for servo and got MAE=0.220±0.014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  </a:t>
            </a:r>
            <a:r>
              <a:rPr lang="en" u="sng">
                <a:solidFill>
                  <a:schemeClr val="hlink"/>
                </a:solidFill>
                <a:hlinkClick r:id="rId6"/>
              </a:rPr>
              <a:t>Link</a:t>
            </a:r>
            <a:r>
              <a:rPr lang="en"/>
              <a:t> used servo as in table below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400" y="3998650"/>
            <a:ext cx="4232174" cy="11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 got best MAE of </a:t>
            </a:r>
            <a:r>
              <a:rPr b="1" lang="en"/>
              <a:t>12.71</a:t>
            </a:r>
            <a:r>
              <a:rPr lang="en"/>
              <a:t> with SVM, and best RMSE of </a:t>
            </a:r>
            <a:r>
              <a:rPr b="1" lang="en"/>
              <a:t>64.47</a:t>
            </a:r>
            <a:r>
              <a:rPr lang="en"/>
              <a:t> with Naive Mean Predictor using only </a:t>
            </a:r>
            <a:r>
              <a:rPr b="1" lang="en"/>
              <a:t>temp, RH, wind and rain</a:t>
            </a:r>
            <a:r>
              <a:rPr lang="en"/>
              <a:t> as features of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/>
              <a:t> used hybrid model (SVM + Tree Models) and got RMSE of 0.0515 on ForestFire and RMSE of 0.0808 on AutoMPG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r>
              <a:rPr lang="en"/>
              <a:t> RMSE of </a:t>
            </a:r>
            <a:r>
              <a:rPr lang="en" sz="1050">
                <a:solidFill>
                  <a:schemeClr val="dk1"/>
                </a:solidFill>
              </a:rPr>
              <a:t>22.8958</a:t>
            </a:r>
            <a:r>
              <a:rPr lang="en" sz="1050">
                <a:solidFill>
                  <a:schemeClr val="dk1"/>
                </a:solidFill>
              </a:rPr>
              <a:t>5 on Forest Fire using OLS model. Violates with results of </a:t>
            </a:r>
            <a:r>
              <a:rPr lang="en" sz="1050" u="sng">
                <a:solidFill>
                  <a:schemeClr val="hlink"/>
                </a:solidFill>
                <a:hlinkClick r:id="rId6"/>
              </a:rPr>
              <a:t>link</a:t>
            </a:r>
            <a:r>
              <a:rPr lang="en" sz="1050">
                <a:solidFill>
                  <a:schemeClr val="dk1"/>
                </a:solidFill>
              </a:rPr>
              <a:t> (slide2, link4)</a:t>
            </a:r>
            <a:endParaRPr sz="105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Link</a:t>
            </a:r>
            <a:r>
              <a:rPr lang="en"/>
              <a:t> used </a:t>
            </a:r>
            <a:r>
              <a:rPr lang="en" sz="1200">
                <a:solidFill>
                  <a:schemeClr val="dk1"/>
                </a:solidFill>
              </a:rPr>
              <a:t>Geometric Semantic Genetic Programming (GS-GP) for Forest Fire and got MAE of 12.9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Link</a:t>
            </a:r>
            <a:r>
              <a:rPr lang="en" sz="1200">
                <a:solidFill>
                  <a:schemeClr val="dk1"/>
                </a:solidFill>
              </a:rPr>
              <a:t> used ForestFire, see Table1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9"/>
              </a:rPr>
              <a:t>Link</a:t>
            </a:r>
            <a:r>
              <a:rPr lang="en" sz="1200">
                <a:solidFill>
                  <a:schemeClr val="dk1"/>
                </a:solidFill>
              </a:rPr>
              <a:t> converted target values to their logs and calculated error </a:t>
            </a:r>
            <a:r>
              <a:rPr b="1" lang="en" sz="1200">
                <a:solidFill>
                  <a:schemeClr val="dk1"/>
                </a:solidFill>
              </a:rPr>
              <a:t>without</a:t>
            </a:r>
            <a:r>
              <a:rPr lang="en" sz="1200">
                <a:solidFill>
                  <a:schemeClr val="dk1"/>
                </a:solidFill>
              </a:rPr>
              <a:t> inverting them back. RMSE of 1.34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10"/>
              </a:rPr>
              <a:t>Link</a:t>
            </a:r>
            <a:r>
              <a:rPr lang="en" sz="1200">
                <a:solidFill>
                  <a:schemeClr val="dk1"/>
                </a:solidFill>
              </a:rPr>
              <a:t> NN for Forest Fire, RMSE of 16.4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 Fire &amp; Auto MPG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4251725"/>
            <a:ext cx="3593525" cy="8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results from other researches and pick relevant 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model training part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results and summarize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