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904D3D8-4BF7-4634-B62B-585FC6889441}">
  <a:tblStyle styleId="{3904D3D8-4BF7-4634-B62B-585FC688944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c676aa7362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c676aa7362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c676aa7362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c676aa7362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676aa7362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676aa7362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676aa7362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676aa7362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cca3ac94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cca3ac94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cca3ac947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cca3ac947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79f799281c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9f799281c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cce214090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cce214090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ccf7f18f7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ccf7f18f7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676aa736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676aa736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c676aa7362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676aa7362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c676aa73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c676aa73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c676aa7362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c676aa7362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79f799281c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79f799281c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c676aa7362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c676aa7362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c676aa7362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c676aa7362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676aa7362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676aa7362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2.png"/><Relationship Id="rId5" Type="http://schemas.openxmlformats.org/officeDocument/2006/relationships/image" Target="../media/image10.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arxiv.org/pdf/math/0406469.pdf" TargetMode="External"/><Relationship Id="rId4" Type="http://schemas.openxmlformats.org/officeDocument/2006/relationships/hyperlink" Target="http://www3.dsi.uminho.pt/pcortez/nsensitivity2.pdf" TargetMode="External"/><Relationship Id="rId5" Type="http://schemas.openxmlformats.org/officeDocument/2006/relationships/hyperlink" Target="https://www.mdpi.com/2073-8994/11/12/1480" TargetMode="External"/><Relationship Id="rId6" Type="http://schemas.openxmlformats.org/officeDocument/2006/relationships/hyperlink" Target="https://books.google.kz/books?hl=ru&amp;lr=&amp;id=TrqjBQAAQBAJ&amp;oi=fnd&amp;pg=PA236&amp;dq=auto+mpg+dataset&amp;ots=v3S6VM6R_k&amp;sig=vzlYSaCw7yaKZ5Qh9DLIRp9tXmI&amp;redir_esc=y#v=onepage&amp;q=auto%20mpg%20dataset&amp;f=false" TargetMode="External"/><Relationship Id="rId7" Type="http://schemas.openxmlformats.org/officeDocument/2006/relationships/hyperlink" Target="https://ieeexplore.ieee.org/document/7727265?section=abstract" TargetMode="External"/><Relationship Id="rId8" Type="http://schemas.openxmlformats.org/officeDocument/2006/relationships/hyperlink" Target="http://cs229.stanford.edu/proj2019aut/data/assignment_308832_raw/26582553.pd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png"/><Relationship Id="rId4" Type="http://schemas.openxmlformats.org/officeDocument/2006/relationships/image" Target="../media/image18.png"/><Relationship Id="rId5"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brownmath.com/swt/sources.htm#so_Bulmer1979" TargetMode="External"/><Relationship Id="rId4" Type="http://schemas.openxmlformats.org/officeDocument/2006/relationships/hyperlink" Target="https://archive.ics.uci.edu/ml/datasets/forest+fires" TargetMode="External"/><Relationship Id="rId5" Type="http://schemas.openxmlformats.org/officeDocument/2006/relationships/image" Target="../media/image4.png"/><Relationship Id="rId6" Type="http://schemas.openxmlformats.org/officeDocument/2006/relationships/image" Target="../media/image9.png"/><Relationship Id="rId7"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slide" Target="/ppt/slides/slide14.xml"/><Relationship Id="rId4" Type="http://schemas.openxmlformats.org/officeDocument/2006/relationships/slide" Target="/ppt/slides/slide14.xml"/><Relationship Id="rId5" Type="http://schemas.openxmlformats.org/officeDocument/2006/relationships/hyperlink" Target="https://www.geeksforgeeks.org/z-score-for-outlier-detection-python/" TargetMode="External"/><Relationship Id="rId6"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scikit-learn.org/stable/modules/generated/sklearn.neighbors.LocalOutlierFactor.html" TargetMode="External"/><Relationship Id="rId4" Type="http://schemas.openxmlformats.org/officeDocument/2006/relationships/hyperlink" Target="https://towardsdatascience.com/local-outlier-factor-lof-algorithm-for-outlier-identification-8efb887d9843" TargetMode="External"/><Relationship Id="rId5" Type="http://schemas.openxmlformats.org/officeDocument/2006/relationships/hyperlink" Target="https://scikit-learn.org/stable/modules/generated/sklearn.neighbors.LocalOutlierFactor.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scikit-learn.org/stable/auto_examples/neighbors/plot_lof_outlier_detection.html#:~:text=The%20Local%20Outlier%20Factor%20(LOF,lower%20density%20than%20their%20neighbors." TargetMode="Externa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archive.ics.uci.edu/ml/datasets/forest+fires" TargetMode="External"/><Relationship Id="rId4" Type="http://schemas.openxmlformats.org/officeDocument/2006/relationships/slide" Target="/ppt/slides/slide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scikit-learn.org/stable/modules/model_evaluation.html#r2-scor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slide" Target="/ppt/slides/slide16.xml"/><Relationship Id="rId4" Type="http://schemas.openxmlformats.org/officeDocument/2006/relationships/hyperlink" Target="http://www.fao.org/tempref/AG/Reserved/PPLPF/ftpOUT/Gianluca/stats/Regression%20Methods%20In%20Biostatistics%20-%20Linear,%20Logistic,%20Survival%20Models%20-%20Eric%20Vittinghoff%20Et%20Al%20(Springer,%202005).pdf" TargetMode="External"/><Relationship Id="rId5" Type="http://schemas.openxmlformats.org/officeDocument/2006/relationships/hyperlink" Target="https://www.ime.unicamp.br/~dias/Intoduction%20to%20Statistical%20Learning.pdf" TargetMode="External"/><Relationship Id="rId6" Type="http://schemas.openxmlformats.org/officeDocument/2006/relationships/hyperlink" Target="https://link.springer.com/article/10.1007/s11135-017-0584-6" TargetMode="External"/><Relationship Id="rId7" Type="http://schemas.openxmlformats.org/officeDocument/2006/relationships/hyperlink" Target="https://catalog.princeton.edu/catalog/10924134" TargetMode="External"/><Relationship Id="rId8" Type="http://schemas.openxmlformats.org/officeDocument/2006/relationships/hyperlink" Target="https://link.springer.com/article/10.1007/s11135-006-9018-6"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scikit-learn.org/stable/modules/generated/sklearn.svm.SVR.html#sklearn.svm.SVR" TargetMode="External"/><Relationship Id="rId4" Type="http://schemas.openxmlformats.org/officeDocument/2006/relationships/hyperlink" Target="https://archive.ics.uci.edu/ml/datasets/auto+mpg" TargetMode="External"/><Relationship Id="rId10" Type="http://schemas.openxmlformats.org/officeDocument/2006/relationships/image" Target="../media/image20.png"/><Relationship Id="rId9" Type="http://schemas.openxmlformats.org/officeDocument/2006/relationships/image" Target="../media/image13.png"/><Relationship Id="rId5" Type="http://schemas.openxmlformats.org/officeDocument/2006/relationships/slide" Target="/ppt/slides/slide18.xml"/><Relationship Id="rId6" Type="http://schemas.openxmlformats.org/officeDocument/2006/relationships/slide" Target="/ppt/slides/slide18.xml"/><Relationship Id="rId7" Type="http://schemas.openxmlformats.org/officeDocument/2006/relationships/hyperlink" Target="https://scikit-learn.org/stable/modules/generated/sklearn.model_selection.GridSearchCV.html" TargetMode="External"/><Relationship Id="rId8" Type="http://schemas.openxmlformats.org/officeDocument/2006/relationships/hyperlink" Target="https://scikit-learn.org/stable/modules/generated/sklearn.svm.NuSVR.html#sklearn.svm.NuSVR"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Summary</a:t>
            </a:r>
            <a:endParaRPr/>
          </a:p>
        </p:txBody>
      </p:sp>
      <p:sp>
        <p:nvSpPr>
          <p:cNvPr id="55" name="Google Shape;55;p13"/>
          <p:cNvSpPr txBox="1"/>
          <p:nvPr>
            <p:ph idx="1" type="subTitle"/>
          </p:nvPr>
        </p:nvSpPr>
        <p:spPr>
          <a:xfrm>
            <a:off x="311700" y="2834125"/>
            <a:ext cx="8520600" cy="1116000"/>
          </a:xfrm>
          <a:prstGeom prst="rect">
            <a:avLst/>
          </a:prstGeom>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lang="en"/>
              <a:t>Outliers</a:t>
            </a:r>
            <a:endParaRPr/>
          </a:p>
          <a:p>
            <a:pPr indent="0" lvl="0" marL="0" rtl="0" algn="ctr">
              <a:spcBef>
                <a:spcPts val="0"/>
              </a:spcBef>
              <a:spcAft>
                <a:spcPts val="0"/>
              </a:spcAft>
              <a:buNone/>
            </a:pPr>
            <a:r>
              <a:rPr lang="en"/>
              <a:t>Feature selection</a:t>
            </a:r>
            <a:endParaRPr/>
          </a:p>
          <a:p>
            <a:pPr indent="0" lvl="0" marL="0" rtl="0" algn="ctr">
              <a:spcBef>
                <a:spcPts val="0"/>
              </a:spcBef>
              <a:spcAft>
                <a:spcPts val="0"/>
              </a:spcAft>
              <a:buNone/>
            </a:pPr>
            <a:r>
              <a:rPr lang="en"/>
              <a:t>Model selection (a</a:t>
            </a:r>
            <a:r>
              <a:rPr lang="en"/>
              <a:t>ccuracy based)</a:t>
            </a:r>
            <a:endParaRPr/>
          </a:p>
          <a:p>
            <a:pPr indent="0" lvl="0" marL="0" rtl="0" algn="ctr">
              <a:spcBef>
                <a:spcPts val="0"/>
              </a:spcBef>
              <a:spcAft>
                <a:spcPts val="0"/>
              </a:spcAft>
              <a:buNone/>
            </a:pPr>
            <a:r>
              <a:rPr lang="en"/>
              <a:t>Results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selection. </a:t>
            </a:r>
            <a:r>
              <a:rPr lang="en"/>
              <a:t>MT</a:t>
            </a:r>
            <a:endParaRPr sz="1577">
              <a:solidFill>
                <a:srgbClr val="999999"/>
              </a:solidFill>
            </a:endParaRPr>
          </a:p>
        </p:txBody>
      </p:sp>
      <p:sp>
        <p:nvSpPr>
          <p:cNvPr id="119" name="Google Shape;11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Step 1. Parameter tuning, searching for best max_depth parameter</a:t>
            </a:r>
            <a:endParaRPr/>
          </a:p>
        </p:txBody>
      </p:sp>
      <p:pic>
        <p:nvPicPr>
          <p:cNvPr id="120" name="Google Shape;120;p22"/>
          <p:cNvPicPr preferRelativeResize="0"/>
          <p:nvPr/>
        </p:nvPicPr>
        <p:blipFill>
          <a:blip r:embed="rId3">
            <a:alphaModFix/>
          </a:blip>
          <a:stretch>
            <a:fillRect/>
          </a:stretch>
        </p:blipFill>
        <p:spPr>
          <a:xfrm>
            <a:off x="367175" y="2843000"/>
            <a:ext cx="8776823" cy="412421"/>
          </a:xfrm>
          <a:prstGeom prst="rect">
            <a:avLst/>
          </a:prstGeom>
          <a:noFill/>
          <a:ln>
            <a:noFill/>
          </a:ln>
        </p:spPr>
      </p:pic>
      <p:pic>
        <p:nvPicPr>
          <p:cNvPr id="121" name="Google Shape;121;p22"/>
          <p:cNvPicPr preferRelativeResize="0"/>
          <p:nvPr/>
        </p:nvPicPr>
        <p:blipFill>
          <a:blip r:embed="rId4">
            <a:alphaModFix/>
          </a:blip>
          <a:stretch>
            <a:fillRect/>
          </a:stretch>
        </p:blipFill>
        <p:spPr>
          <a:xfrm>
            <a:off x="4741763" y="1545788"/>
            <a:ext cx="4029075" cy="1076325"/>
          </a:xfrm>
          <a:prstGeom prst="rect">
            <a:avLst/>
          </a:prstGeom>
          <a:noFill/>
          <a:ln>
            <a:noFill/>
          </a:ln>
        </p:spPr>
      </p:pic>
      <p:pic>
        <p:nvPicPr>
          <p:cNvPr id="122" name="Google Shape;122;p22"/>
          <p:cNvPicPr preferRelativeResize="0"/>
          <p:nvPr/>
        </p:nvPicPr>
        <p:blipFill>
          <a:blip r:embed="rId5">
            <a:alphaModFix/>
          </a:blip>
          <a:stretch>
            <a:fillRect/>
          </a:stretch>
        </p:blipFill>
        <p:spPr>
          <a:xfrm>
            <a:off x="344588" y="4651275"/>
            <a:ext cx="8822000" cy="412425"/>
          </a:xfrm>
          <a:prstGeom prst="rect">
            <a:avLst/>
          </a:prstGeom>
          <a:noFill/>
          <a:ln>
            <a:noFill/>
          </a:ln>
        </p:spPr>
      </p:pic>
      <p:pic>
        <p:nvPicPr>
          <p:cNvPr id="123" name="Google Shape;123;p22"/>
          <p:cNvPicPr preferRelativeResize="0"/>
          <p:nvPr/>
        </p:nvPicPr>
        <p:blipFill>
          <a:blip r:embed="rId6">
            <a:alphaModFix/>
          </a:blip>
          <a:stretch>
            <a:fillRect/>
          </a:stretch>
        </p:blipFill>
        <p:spPr>
          <a:xfrm>
            <a:off x="385935" y="3255425"/>
            <a:ext cx="4328100" cy="1368285"/>
          </a:xfrm>
          <a:prstGeom prst="rect">
            <a:avLst/>
          </a:prstGeom>
          <a:noFill/>
          <a:ln>
            <a:noFill/>
          </a:ln>
        </p:spPr>
      </p:pic>
      <p:pic>
        <p:nvPicPr>
          <p:cNvPr id="124" name="Google Shape;124;p22"/>
          <p:cNvPicPr preferRelativeResize="0"/>
          <p:nvPr/>
        </p:nvPicPr>
        <p:blipFill>
          <a:blip r:embed="rId7">
            <a:alphaModFix/>
          </a:blip>
          <a:stretch>
            <a:fillRect/>
          </a:stretch>
        </p:blipFill>
        <p:spPr>
          <a:xfrm>
            <a:off x="344600" y="1560975"/>
            <a:ext cx="4328101" cy="1243706"/>
          </a:xfrm>
          <a:prstGeom prst="rect">
            <a:avLst/>
          </a:prstGeom>
          <a:noFill/>
          <a:ln>
            <a:noFill/>
          </a:ln>
        </p:spPr>
      </p:pic>
      <p:pic>
        <p:nvPicPr>
          <p:cNvPr id="125" name="Google Shape;125;p22"/>
          <p:cNvPicPr preferRelativeResize="0"/>
          <p:nvPr/>
        </p:nvPicPr>
        <p:blipFill>
          <a:blip r:embed="rId8">
            <a:alphaModFix/>
          </a:blip>
          <a:stretch>
            <a:fillRect/>
          </a:stretch>
        </p:blipFill>
        <p:spPr>
          <a:xfrm>
            <a:off x="5108450" y="3150225"/>
            <a:ext cx="2908175" cy="1651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selection. </a:t>
            </a:r>
            <a:r>
              <a:rPr lang="en"/>
              <a:t>MT</a:t>
            </a:r>
            <a:endParaRPr/>
          </a:p>
        </p:txBody>
      </p:sp>
      <p:sp>
        <p:nvSpPr>
          <p:cNvPr id="131" name="Google Shape;131;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 2. Searching best value for parameter min_samples_leaf</a:t>
            </a:r>
            <a:endParaRPr/>
          </a:p>
          <a:p>
            <a:pPr indent="0" lvl="0" marL="0" rtl="0" algn="l">
              <a:spcBef>
                <a:spcPts val="1200"/>
              </a:spcBef>
              <a:spcAft>
                <a:spcPts val="1200"/>
              </a:spcAft>
              <a:buNone/>
            </a:pPr>
            <a:r>
              <a:rPr lang="en"/>
              <a:t> </a:t>
            </a:r>
            <a:endParaRPr/>
          </a:p>
        </p:txBody>
      </p:sp>
      <p:pic>
        <p:nvPicPr>
          <p:cNvPr id="132" name="Google Shape;132;p23"/>
          <p:cNvPicPr preferRelativeResize="0"/>
          <p:nvPr/>
        </p:nvPicPr>
        <p:blipFill>
          <a:blip r:embed="rId3">
            <a:alphaModFix/>
          </a:blip>
          <a:stretch>
            <a:fillRect/>
          </a:stretch>
        </p:blipFill>
        <p:spPr>
          <a:xfrm>
            <a:off x="340822" y="1545800"/>
            <a:ext cx="4180224" cy="1334265"/>
          </a:xfrm>
          <a:prstGeom prst="rect">
            <a:avLst/>
          </a:prstGeom>
          <a:noFill/>
          <a:ln>
            <a:noFill/>
          </a:ln>
        </p:spPr>
      </p:pic>
      <p:pic>
        <p:nvPicPr>
          <p:cNvPr id="133" name="Google Shape;133;p23"/>
          <p:cNvPicPr preferRelativeResize="0"/>
          <p:nvPr/>
        </p:nvPicPr>
        <p:blipFill>
          <a:blip r:embed="rId4">
            <a:alphaModFix/>
          </a:blip>
          <a:stretch>
            <a:fillRect/>
          </a:stretch>
        </p:blipFill>
        <p:spPr>
          <a:xfrm>
            <a:off x="340825" y="2716775"/>
            <a:ext cx="8751262" cy="461250"/>
          </a:xfrm>
          <a:prstGeom prst="rect">
            <a:avLst/>
          </a:prstGeom>
          <a:noFill/>
          <a:ln>
            <a:noFill/>
          </a:ln>
        </p:spPr>
      </p:pic>
      <p:pic>
        <p:nvPicPr>
          <p:cNvPr id="134" name="Google Shape;134;p23"/>
          <p:cNvPicPr preferRelativeResize="0"/>
          <p:nvPr/>
        </p:nvPicPr>
        <p:blipFill>
          <a:blip r:embed="rId5">
            <a:alphaModFix/>
          </a:blip>
          <a:stretch>
            <a:fillRect/>
          </a:stretch>
        </p:blipFill>
        <p:spPr>
          <a:xfrm>
            <a:off x="340822" y="3081275"/>
            <a:ext cx="4282593" cy="1334275"/>
          </a:xfrm>
          <a:prstGeom prst="rect">
            <a:avLst/>
          </a:prstGeom>
          <a:noFill/>
          <a:ln>
            <a:noFill/>
          </a:ln>
        </p:spPr>
      </p:pic>
      <p:pic>
        <p:nvPicPr>
          <p:cNvPr id="135" name="Google Shape;135;p23"/>
          <p:cNvPicPr preferRelativeResize="0"/>
          <p:nvPr/>
        </p:nvPicPr>
        <p:blipFill>
          <a:blip r:embed="rId6">
            <a:alphaModFix/>
          </a:blip>
          <a:stretch>
            <a:fillRect/>
          </a:stretch>
        </p:blipFill>
        <p:spPr>
          <a:xfrm>
            <a:off x="311700" y="4415550"/>
            <a:ext cx="8637379" cy="461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idx="1" type="body"/>
          </p:nvPr>
        </p:nvSpPr>
        <p:spPr>
          <a:xfrm>
            <a:off x="311700" y="1152475"/>
            <a:ext cx="8520600" cy="4065000"/>
          </a:xfrm>
          <a:prstGeom prst="rect">
            <a:avLst/>
          </a:prstGeom>
        </p:spPr>
        <p:txBody>
          <a:bodyPr anchorCtr="0" anchor="t" bIns="91425" lIns="91425" spcFirstLastPara="1" rIns="91425" wrap="square" tIns="91425">
            <a:normAutofit fontScale="25000" lnSpcReduction="20000"/>
          </a:bodyPr>
          <a:lstStyle/>
          <a:p>
            <a:pPr indent="-298739" lvl="0" marL="457200" rtl="0" algn="l">
              <a:spcBef>
                <a:spcPts val="0"/>
              </a:spcBef>
              <a:spcAft>
                <a:spcPts val="0"/>
              </a:spcAft>
              <a:buClr>
                <a:srgbClr val="000000"/>
              </a:buClr>
              <a:buSzPct val="100000"/>
              <a:buChar char="●"/>
            </a:pPr>
            <a:r>
              <a:rPr lang="en" sz="4418">
                <a:solidFill>
                  <a:srgbClr val="000000"/>
                </a:solidFill>
              </a:rPr>
              <a:t>Step 1. Searching for the suitable network ( default hidden_layer_size = (100,) )</a:t>
            </a:r>
            <a:endParaRPr sz="4418">
              <a:solidFill>
                <a:srgbClr val="000000"/>
              </a:solidFill>
            </a:endParaRPr>
          </a:p>
          <a:p>
            <a:pPr indent="457200" lvl="0" marL="0" rtl="0" algn="l">
              <a:lnSpc>
                <a:spcPct val="135714"/>
              </a:lnSpc>
              <a:spcBef>
                <a:spcPts val="1200"/>
              </a:spcBef>
              <a:spcAft>
                <a:spcPts val="0"/>
              </a:spcAft>
              <a:buNone/>
            </a:pPr>
            <a:r>
              <a:rPr lang="en" sz="3668">
                <a:solidFill>
                  <a:srgbClr val="A31515"/>
                </a:solidFill>
                <a:highlight>
                  <a:srgbClr val="FFFFFE"/>
                </a:highlight>
                <a:latin typeface="Courier New"/>
                <a:ea typeface="Courier New"/>
                <a:cs typeface="Courier New"/>
                <a:sym typeface="Courier New"/>
              </a:rPr>
              <a:t>'activation'</a:t>
            </a:r>
            <a:r>
              <a:rPr lang="en" sz="3668">
                <a:solidFill>
                  <a:schemeClr val="dk1"/>
                </a:solidFill>
                <a:highlight>
                  <a:srgbClr val="FFFFFE"/>
                </a:highlight>
                <a:latin typeface="Courier New"/>
                <a:ea typeface="Courier New"/>
                <a:cs typeface="Courier New"/>
                <a:sym typeface="Courier New"/>
              </a:rPr>
              <a:t>: [</a:t>
            </a:r>
            <a:r>
              <a:rPr lang="en" sz="3668">
                <a:solidFill>
                  <a:srgbClr val="A31515"/>
                </a:solidFill>
                <a:highlight>
                  <a:srgbClr val="FFFFFE"/>
                </a:highlight>
                <a:latin typeface="Courier New"/>
                <a:ea typeface="Courier New"/>
                <a:cs typeface="Courier New"/>
                <a:sym typeface="Courier New"/>
              </a:rPr>
              <a:t>'logistic'</a:t>
            </a:r>
            <a:r>
              <a:rPr lang="en" sz="3668">
                <a:solidFill>
                  <a:schemeClr val="dk1"/>
                </a:solidFill>
                <a:highlight>
                  <a:srgbClr val="FFFFFE"/>
                </a:highlight>
                <a:latin typeface="Courier New"/>
                <a:ea typeface="Courier New"/>
                <a:cs typeface="Courier New"/>
                <a:sym typeface="Courier New"/>
              </a:rPr>
              <a:t>, </a:t>
            </a:r>
            <a:r>
              <a:rPr lang="en" sz="3668">
                <a:solidFill>
                  <a:srgbClr val="A31515"/>
                </a:solidFill>
                <a:highlight>
                  <a:srgbClr val="FFFFFE"/>
                </a:highlight>
                <a:latin typeface="Courier New"/>
                <a:ea typeface="Courier New"/>
                <a:cs typeface="Courier New"/>
                <a:sym typeface="Courier New"/>
              </a:rPr>
              <a:t>'tanh'</a:t>
            </a:r>
            <a:r>
              <a:rPr lang="en" sz="3668">
                <a:solidFill>
                  <a:schemeClr val="dk1"/>
                </a:solidFill>
                <a:highlight>
                  <a:srgbClr val="FFFFFE"/>
                </a:highlight>
                <a:latin typeface="Courier New"/>
                <a:ea typeface="Courier New"/>
                <a:cs typeface="Courier New"/>
                <a:sym typeface="Courier New"/>
              </a:rPr>
              <a:t>, </a:t>
            </a:r>
            <a:r>
              <a:rPr lang="en" sz="3668">
                <a:solidFill>
                  <a:srgbClr val="A31515"/>
                </a:solidFill>
                <a:highlight>
                  <a:srgbClr val="FFFFFE"/>
                </a:highlight>
                <a:latin typeface="Courier New"/>
                <a:ea typeface="Courier New"/>
                <a:cs typeface="Courier New"/>
                <a:sym typeface="Courier New"/>
              </a:rPr>
              <a:t>'relu'</a:t>
            </a:r>
            <a:r>
              <a:rPr lang="en" sz="3668">
                <a:solidFill>
                  <a:schemeClr val="dk1"/>
                </a:solidFill>
                <a:highlight>
                  <a:srgbClr val="FFFFFE"/>
                </a:highlight>
                <a:latin typeface="Courier New"/>
                <a:ea typeface="Courier New"/>
                <a:cs typeface="Courier New"/>
                <a:sym typeface="Courier New"/>
              </a:rPr>
              <a:t>], </a:t>
            </a:r>
            <a:r>
              <a:rPr lang="en" sz="3668">
                <a:solidFill>
                  <a:srgbClr val="A31515"/>
                </a:solidFill>
                <a:highlight>
                  <a:srgbClr val="FFFFFE"/>
                </a:highlight>
                <a:latin typeface="Courier New"/>
                <a:ea typeface="Courier New"/>
                <a:cs typeface="Courier New"/>
                <a:sym typeface="Courier New"/>
              </a:rPr>
              <a:t>'hidden_layer_sizes'</a:t>
            </a:r>
            <a:r>
              <a:rPr lang="en" sz="3668">
                <a:solidFill>
                  <a:schemeClr val="dk1"/>
                </a:solidFill>
                <a:highlight>
                  <a:srgbClr val="FFFFFE"/>
                </a:highlight>
                <a:latin typeface="Courier New"/>
                <a:ea typeface="Courier New"/>
                <a:cs typeface="Courier New"/>
                <a:sym typeface="Courier New"/>
              </a:rPr>
              <a:t>: [(</a:t>
            </a:r>
            <a:r>
              <a:rPr lang="en" sz="3668">
                <a:solidFill>
                  <a:srgbClr val="09885A"/>
                </a:solidFill>
                <a:highlight>
                  <a:srgbClr val="FFFFFE"/>
                </a:highlight>
                <a:latin typeface="Courier New"/>
                <a:ea typeface="Courier New"/>
                <a:cs typeface="Courier New"/>
                <a:sym typeface="Courier New"/>
              </a:rPr>
              <a:t>100</a:t>
            </a:r>
            <a:r>
              <a:rPr lang="en" sz="3668">
                <a:solidFill>
                  <a:schemeClr val="dk1"/>
                </a:solidFill>
                <a:highlight>
                  <a:srgbClr val="FFFFFE"/>
                </a:highlight>
                <a:latin typeface="Courier New"/>
                <a:ea typeface="Courier New"/>
                <a:cs typeface="Courier New"/>
                <a:sym typeface="Courier New"/>
              </a:rPr>
              <a:t>,), (</a:t>
            </a:r>
            <a:r>
              <a:rPr lang="en" sz="3668">
                <a:solidFill>
                  <a:srgbClr val="09885A"/>
                </a:solidFill>
                <a:highlight>
                  <a:srgbClr val="FFFFFE"/>
                </a:highlight>
                <a:latin typeface="Courier New"/>
                <a:ea typeface="Courier New"/>
                <a:cs typeface="Courier New"/>
                <a:sym typeface="Courier New"/>
              </a:rPr>
              <a:t>100</a:t>
            </a:r>
            <a:r>
              <a:rPr lang="en" sz="3668">
                <a:solidFill>
                  <a:schemeClr val="dk1"/>
                </a:solidFill>
                <a:highlight>
                  <a:srgbClr val="FFFFFE"/>
                </a:highlight>
                <a:latin typeface="Courier New"/>
                <a:ea typeface="Courier New"/>
                <a:cs typeface="Courier New"/>
                <a:sym typeface="Courier New"/>
              </a:rPr>
              <a:t>, </a:t>
            </a:r>
            <a:r>
              <a:rPr lang="en" sz="3668">
                <a:solidFill>
                  <a:srgbClr val="09885A"/>
                </a:solidFill>
                <a:highlight>
                  <a:srgbClr val="FFFFFE"/>
                </a:highlight>
                <a:latin typeface="Courier New"/>
                <a:ea typeface="Courier New"/>
                <a:cs typeface="Courier New"/>
                <a:sym typeface="Courier New"/>
              </a:rPr>
              <a:t>100</a:t>
            </a:r>
            <a:r>
              <a:rPr lang="en" sz="3668">
                <a:solidFill>
                  <a:schemeClr val="dk1"/>
                </a:solidFill>
                <a:highlight>
                  <a:srgbClr val="FFFFFE"/>
                </a:highlight>
                <a:latin typeface="Courier New"/>
                <a:ea typeface="Courier New"/>
                <a:cs typeface="Courier New"/>
                <a:sym typeface="Courier New"/>
              </a:rPr>
              <a:t>), (</a:t>
            </a:r>
            <a:r>
              <a:rPr lang="en" sz="3668">
                <a:solidFill>
                  <a:srgbClr val="09885A"/>
                </a:solidFill>
                <a:highlight>
                  <a:srgbClr val="FFFFFE"/>
                </a:highlight>
                <a:latin typeface="Courier New"/>
                <a:ea typeface="Courier New"/>
                <a:cs typeface="Courier New"/>
                <a:sym typeface="Courier New"/>
              </a:rPr>
              <a:t>100</a:t>
            </a:r>
            <a:r>
              <a:rPr lang="en" sz="3668">
                <a:solidFill>
                  <a:schemeClr val="dk1"/>
                </a:solidFill>
                <a:highlight>
                  <a:srgbClr val="FFFFFE"/>
                </a:highlight>
                <a:latin typeface="Courier New"/>
                <a:ea typeface="Courier New"/>
                <a:cs typeface="Courier New"/>
                <a:sym typeface="Courier New"/>
              </a:rPr>
              <a:t>, </a:t>
            </a:r>
            <a:r>
              <a:rPr lang="en" sz="3668">
                <a:solidFill>
                  <a:srgbClr val="09885A"/>
                </a:solidFill>
                <a:highlight>
                  <a:srgbClr val="FFFFFE"/>
                </a:highlight>
                <a:latin typeface="Courier New"/>
                <a:ea typeface="Courier New"/>
                <a:cs typeface="Courier New"/>
                <a:sym typeface="Courier New"/>
              </a:rPr>
              <a:t>100</a:t>
            </a:r>
            <a:r>
              <a:rPr lang="en" sz="3668">
                <a:solidFill>
                  <a:schemeClr val="dk1"/>
                </a:solidFill>
                <a:highlight>
                  <a:srgbClr val="FFFFFE"/>
                </a:highlight>
                <a:latin typeface="Courier New"/>
                <a:ea typeface="Courier New"/>
                <a:cs typeface="Courier New"/>
                <a:sym typeface="Courier New"/>
              </a:rPr>
              <a:t>, </a:t>
            </a:r>
            <a:r>
              <a:rPr lang="en" sz="3668">
                <a:solidFill>
                  <a:srgbClr val="09885A"/>
                </a:solidFill>
                <a:highlight>
                  <a:srgbClr val="FFFFFE"/>
                </a:highlight>
                <a:latin typeface="Courier New"/>
                <a:ea typeface="Courier New"/>
                <a:cs typeface="Courier New"/>
                <a:sym typeface="Courier New"/>
              </a:rPr>
              <a:t>100</a:t>
            </a:r>
            <a:r>
              <a:rPr lang="en" sz="3668">
                <a:solidFill>
                  <a:schemeClr val="dk1"/>
                </a:solidFill>
                <a:highlight>
                  <a:srgbClr val="FFFFFE"/>
                </a:highlight>
                <a:latin typeface="Courier New"/>
                <a:ea typeface="Courier New"/>
                <a:cs typeface="Courier New"/>
                <a:sym typeface="Courier New"/>
              </a:rPr>
              <a:t>), (</a:t>
            </a:r>
            <a:r>
              <a:rPr lang="en" sz="3668">
                <a:solidFill>
                  <a:srgbClr val="09885A"/>
                </a:solidFill>
                <a:highlight>
                  <a:srgbClr val="FFFFFE"/>
                </a:highlight>
                <a:latin typeface="Courier New"/>
                <a:ea typeface="Courier New"/>
                <a:cs typeface="Courier New"/>
                <a:sym typeface="Courier New"/>
              </a:rPr>
              <a:t>100</a:t>
            </a:r>
            <a:r>
              <a:rPr lang="en" sz="3668">
                <a:solidFill>
                  <a:schemeClr val="dk1"/>
                </a:solidFill>
                <a:highlight>
                  <a:srgbClr val="FFFFFE"/>
                </a:highlight>
                <a:latin typeface="Courier New"/>
                <a:ea typeface="Courier New"/>
                <a:cs typeface="Courier New"/>
                <a:sym typeface="Courier New"/>
              </a:rPr>
              <a:t>, </a:t>
            </a:r>
            <a:r>
              <a:rPr lang="en" sz="3668">
                <a:solidFill>
                  <a:srgbClr val="09885A"/>
                </a:solidFill>
                <a:highlight>
                  <a:srgbClr val="FFFFFE"/>
                </a:highlight>
                <a:latin typeface="Courier New"/>
                <a:ea typeface="Courier New"/>
                <a:cs typeface="Courier New"/>
                <a:sym typeface="Courier New"/>
              </a:rPr>
              <a:t>100</a:t>
            </a:r>
            <a:r>
              <a:rPr lang="en" sz="3668">
                <a:solidFill>
                  <a:schemeClr val="dk1"/>
                </a:solidFill>
                <a:highlight>
                  <a:srgbClr val="FFFFFE"/>
                </a:highlight>
                <a:latin typeface="Courier New"/>
                <a:ea typeface="Courier New"/>
                <a:cs typeface="Courier New"/>
                <a:sym typeface="Courier New"/>
              </a:rPr>
              <a:t>, </a:t>
            </a:r>
            <a:r>
              <a:rPr lang="en" sz="3668">
                <a:solidFill>
                  <a:srgbClr val="09885A"/>
                </a:solidFill>
                <a:highlight>
                  <a:srgbClr val="FFFFFE"/>
                </a:highlight>
                <a:latin typeface="Courier New"/>
                <a:ea typeface="Courier New"/>
                <a:cs typeface="Courier New"/>
                <a:sym typeface="Courier New"/>
              </a:rPr>
              <a:t>100</a:t>
            </a:r>
            <a:r>
              <a:rPr lang="en" sz="3668">
                <a:solidFill>
                  <a:schemeClr val="dk1"/>
                </a:solidFill>
                <a:highlight>
                  <a:srgbClr val="FFFFFE"/>
                </a:highlight>
                <a:latin typeface="Courier New"/>
                <a:ea typeface="Courier New"/>
                <a:cs typeface="Courier New"/>
                <a:sym typeface="Courier New"/>
              </a:rPr>
              <a:t>, </a:t>
            </a:r>
            <a:r>
              <a:rPr lang="en" sz="3600">
                <a:solidFill>
                  <a:srgbClr val="09885A"/>
                </a:solidFill>
                <a:highlight>
                  <a:srgbClr val="FFFFFE"/>
                </a:highlight>
                <a:latin typeface="Courier New"/>
                <a:ea typeface="Courier New"/>
                <a:cs typeface="Courier New"/>
                <a:sym typeface="Courier New"/>
              </a:rPr>
              <a:t>100</a:t>
            </a:r>
            <a:r>
              <a:rPr lang="en" sz="3600">
                <a:solidFill>
                  <a:schemeClr val="dk1"/>
                </a:solidFill>
                <a:highlight>
                  <a:srgbClr val="FFFFFE"/>
                </a:highlight>
                <a:latin typeface="Courier New"/>
                <a:ea typeface="Courier New"/>
                <a:cs typeface="Courier New"/>
                <a:sym typeface="Courier New"/>
              </a:rPr>
              <a:t>), (</a:t>
            </a:r>
            <a:r>
              <a:rPr lang="en" sz="3600">
                <a:solidFill>
                  <a:srgbClr val="09885A"/>
                </a:solidFill>
                <a:highlight>
                  <a:srgbClr val="FFFFFE"/>
                </a:highlight>
                <a:latin typeface="Courier New"/>
                <a:ea typeface="Courier New"/>
                <a:cs typeface="Courier New"/>
                <a:sym typeface="Courier New"/>
              </a:rPr>
              <a:t>100</a:t>
            </a:r>
            <a:r>
              <a:rPr lang="en" sz="3600">
                <a:solidFill>
                  <a:schemeClr val="dk1"/>
                </a:solidFill>
                <a:highlight>
                  <a:srgbClr val="FFFFFE"/>
                </a:highlight>
                <a:latin typeface="Courier New"/>
                <a:ea typeface="Courier New"/>
                <a:cs typeface="Courier New"/>
                <a:sym typeface="Courier New"/>
              </a:rPr>
              <a:t>, </a:t>
            </a:r>
            <a:r>
              <a:rPr lang="en" sz="3600">
                <a:solidFill>
                  <a:srgbClr val="09885A"/>
                </a:solidFill>
                <a:highlight>
                  <a:srgbClr val="FFFFFE"/>
                </a:highlight>
                <a:latin typeface="Courier New"/>
                <a:ea typeface="Courier New"/>
                <a:cs typeface="Courier New"/>
                <a:sym typeface="Courier New"/>
              </a:rPr>
              <a:t>100</a:t>
            </a:r>
            <a:r>
              <a:rPr lang="en" sz="3600">
                <a:solidFill>
                  <a:schemeClr val="dk1"/>
                </a:solidFill>
                <a:highlight>
                  <a:srgbClr val="FFFFFE"/>
                </a:highlight>
                <a:latin typeface="Courier New"/>
                <a:ea typeface="Courier New"/>
                <a:cs typeface="Courier New"/>
                <a:sym typeface="Courier New"/>
              </a:rPr>
              <a:t>, </a:t>
            </a:r>
            <a:r>
              <a:rPr lang="en" sz="3600">
                <a:solidFill>
                  <a:srgbClr val="09885A"/>
                </a:solidFill>
                <a:highlight>
                  <a:srgbClr val="FFFFFE"/>
                </a:highlight>
                <a:latin typeface="Courier New"/>
                <a:ea typeface="Courier New"/>
                <a:cs typeface="Courier New"/>
                <a:sym typeface="Courier New"/>
              </a:rPr>
              <a:t>100</a:t>
            </a:r>
            <a:r>
              <a:rPr lang="en" sz="3600">
                <a:solidFill>
                  <a:schemeClr val="dk1"/>
                </a:solidFill>
                <a:highlight>
                  <a:srgbClr val="FFFFFE"/>
                </a:highlight>
                <a:latin typeface="Courier New"/>
                <a:ea typeface="Courier New"/>
                <a:cs typeface="Courier New"/>
                <a:sym typeface="Courier New"/>
              </a:rPr>
              <a:t>, </a:t>
            </a:r>
            <a:r>
              <a:rPr lang="en" sz="3600">
                <a:solidFill>
                  <a:srgbClr val="09885A"/>
                </a:solidFill>
                <a:highlight>
                  <a:srgbClr val="FFFFFE"/>
                </a:highlight>
                <a:latin typeface="Courier New"/>
                <a:ea typeface="Courier New"/>
                <a:cs typeface="Courier New"/>
                <a:sym typeface="Courier New"/>
              </a:rPr>
              <a:t>100</a:t>
            </a:r>
            <a:r>
              <a:rPr lang="en" sz="3600">
                <a:solidFill>
                  <a:schemeClr val="dk1"/>
                </a:solidFill>
                <a:highlight>
                  <a:srgbClr val="FFFFFE"/>
                </a:highlight>
                <a:latin typeface="Courier New"/>
                <a:ea typeface="Courier New"/>
                <a:cs typeface="Courier New"/>
                <a:sym typeface="Courier New"/>
              </a:rPr>
              <a:t>, </a:t>
            </a:r>
            <a:r>
              <a:rPr lang="en" sz="3600">
                <a:solidFill>
                  <a:srgbClr val="09885A"/>
                </a:solidFill>
                <a:highlight>
                  <a:srgbClr val="FFFFFE"/>
                </a:highlight>
                <a:latin typeface="Courier New"/>
                <a:ea typeface="Courier New"/>
                <a:cs typeface="Courier New"/>
                <a:sym typeface="Courier New"/>
              </a:rPr>
              <a:t>100</a:t>
            </a:r>
            <a:r>
              <a:rPr lang="en" sz="3600">
                <a:solidFill>
                  <a:schemeClr val="dk1"/>
                </a:solidFill>
                <a:highlight>
                  <a:srgbClr val="FFFFFE"/>
                </a:highlight>
                <a:latin typeface="Courier New"/>
                <a:ea typeface="Courier New"/>
                <a:cs typeface="Courier New"/>
                <a:sym typeface="Courier New"/>
              </a:rPr>
              <a:t>)], </a:t>
            </a:r>
            <a:r>
              <a:rPr lang="en" sz="3600">
                <a:solidFill>
                  <a:srgbClr val="A31515"/>
                </a:solidFill>
                <a:highlight>
                  <a:srgbClr val="FFFFFE"/>
                </a:highlight>
                <a:latin typeface="Courier New"/>
                <a:ea typeface="Courier New"/>
                <a:cs typeface="Courier New"/>
                <a:sym typeface="Courier New"/>
              </a:rPr>
              <a:t>'learning_rate_init'</a:t>
            </a:r>
            <a:r>
              <a:rPr lang="en" sz="3600">
                <a:solidFill>
                  <a:schemeClr val="dk1"/>
                </a:solidFill>
                <a:highlight>
                  <a:srgbClr val="FFFFFE"/>
                </a:highlight>
                <a:latin typeface="Courier New"/>
                <a:ea typeface="Courier New"/>
                <a:cs typeface="Courier New"/>
                <a:sym typeface="Courier New"/>
              </a:rPr>
              <a:t>: np.logspace(</a:t>
            </a:r>
            <a:r>
              <a:rPr lang="en" sz="3600">
                <a:solidFill>
                  <a:srgbClr val="09885A"/>
                </a:solidFill>
                <a:highlight>
                  <a:srgbClr val="FFFFFE"/>
                </a:highlight>
                <a:latin typeface="Courier New"/>
                <a:ea typeface="Courier New"/>
                <a:cs typeface="Courier New"/>
                <a:sym typeface="Courier New"/>
              </a:rPr>
              <a:t>-4</a:t>
            </a:r>
            <a:r>
              <a:rPr lang="en" sz="3600">
                <a:solidFill>
                  <a:schemeClr val="dk1"/>
                </a:solidFill>
                <a:highlight>
                  <a:srgbClr val="FFFFFE"/>
                </a:highlight>
                <a:latin typeface="Courier New"/>
                <a:ea typeface="Courier New"/>
                <a:cs typeface="Courier New"/>
                <a:sym typeface="Courier New"/>
              </a:rPr>
              <a:t>,</a:t>
            </a:r>
            <a:r>
              <a:rPr lang="en" sz="3600">
                <a:solidFill>
                  <a:srgbClr val="09885A"/>
                </a:solidFill>
                <a:highlight>
                  <a:srgbClr val="FFFFFE"/>
                </a:highlight>
                <a:latin typeface="Courier New"/>
                <a:ea typeface="Courier New"/>
                <a:cs typeface="Courier New"/>
                <a:sym typeface="Courier New"/>
              </a:rPr>
              <a:t>-2</a:t>
            </a:r>
            <a:r>
              <a:rPr lang="en" sz="3600">
                <a:solidFill>
                  <a:schemeClr val="dk1"/>
                </a:solidFill>
                <a:highlight>
                  <a:srgbClr val="FFFFFE"/>
                </a:highlight>
                <a:latin typeface="Courier New"/>
                <a:ea typeface="Courier New"/>
                <a:cs typeface="Courier New"/>
                <a:sym typeface="Courier New"/>
              </a:rPr>
              <a:t>, </a:t>
            </a:r>
            <a:r>
              <a:rPr lang="en" sz="3600">
                <a:solidFill>
                  <a:srgbClr val="09885A"/>
                </a:solidFill>
                <a:highlight>
                  <a:srgbClr val="FFFFFE"/>
                </a:highlight>
                <a:latin typeface="Courier New"/>
                <a:ea typeface="Courier New"/>
                <a:cs typeface="Courier New"/>
                <a:sym typeface="Courier New"/>
              </a:rPr>
              <a:t>10</a:t>
            </a:r>
            <a:r>
              <a:rPr lang="en" sz="3600">
                <a:solidFill>
                  <a:schemeClr val="dk1"/>
                </a:solidFill>
                <a:highlight>
                  <a:srgbClr val="FFFFFE"/>
                </a:highlight>
                <a:latin typeface="Courier New"/>
                <a:ea typeface="Courier New"/>
                <a:cs typeface="Courier New"/>
                <a:sym typeface="Courier New"/>
              </a:rPr>
              <a:t>)</a:t>
            </a:r>
            <a:endParaRPr sz="3600">
              <a:solidFill>
                <a:schemeClr val="dk1"/>
              </a:solidFill>
              <a:highlight>
                <a:srgbClr val="FFFFFE"/>
              </a:highlight>
              <a:latin typeface="Courier New"/>
              <a:ea typeface="Courier New"/>
              <a:cs typeface="Courier New"/>
              <a:sym typeface="Courier New"/>
            </a:endParaRPr>
          </a:p>
          <a:p>
            <a:pPr indent="457200" lvl="0" marL="0" rtl="0" algn="l">
              <a:lnSpc>
                <a:spcPct val="135714"/>
              </a:lnSpc>
              <a:spcBef>
                <a:spcPts val="0"/>
              </a:spcBef>
              <a:spcAft>
                <a:spcPts val="0"/>
              </a:spcAft>
              <a:buNone/>
            </a:pPr>
            <a:r>
              <a:rPr b="1" lang="en" sz="3600">
                <a:solidFill>
                  <a:schemeClr val="dk1"/>
                </a:solidFill>
                <a:highlight>
                  <a:srgbClr val="FFFFFE"/>
                </a:highlight>
                <a:latin typeface="Courier New"/>
                <a:ea typeface="Courier New"/>
                <a:cs typeface="Courier New"/>
                <a:sym typeface="Courier New"/>
              </a:rPr>
              <a:t>Best </a:t>
            </a:r>
            <a:r>
              <a:rPr lang="en" sz="3600">
                <a:solidFill>
                  <a:schemeClr val="dk1"/>
                </a:solidFill>
                <a:highlight>
                  <a:srgbClr val="FFFFFE"/>
                </a:highlight>
                <a:latin typeface="Courier New"/>
                <a:ea typeface="Courier New"/>
                <a:cs typeface="Courier New"/>
                <a:sym typeface="Courier New"/>
              </a:rPr>
              <a:t>: </a:t>
            </a:r>
            <a:r>
              <a:rPr lang="en" sz="3600">
                <a:solidFill>
                  <a:schemeClr val="accent2"/>
                </a:solidFill>
                <a:highlight>
                  <a:srgbClr val="FFFFFF"/>
                </a:highlight>
                <a:latin typeface="Courier New"/>
                <a:ea typeface="Courier New"/>
                <a:cs typeface="Courier New"/>
                <a:sym typeface="Courier New"/>
              </a:rPr>
              <a:t>'activation': 'relu', 'hidden_layer_sizes': (100, 100, 100, 100), 'learning_rate_init': 0.01</a:t>
            </a:r>
            <a:endParaRPr sz="3600">
              <a:solidFill>
                <a:schemeClr val="accent2"/>
              </a:solidFill>
              <a:highlight>
                <a:srgbClr val="FFFFFF"/>
              </a:highlight>
              <a:latin typeface="Courier New"/>
              <a:ea typeface="Courier New"/>
              <a:cs typeface="Courier New"/>
              <a:sym typeface="Courier New"/>
            </a:endParaRPr>
          </a:p>
          <a:p>
            <a:pPr indent="457200" lvl="0" marL="0" rtl="0" algn="l">
              <a:lnSpc>
                <a:spcPct val="135714"/>
              </a:lnSpc>
              <a:spcBef>
                <a:spcPts val="0"/>
              </a:spcBef>
              <a:spcAft>
                <a:spcPts val="0"/>
              </a:spcAft>
              <a:buNone/>
            </a:pPr>
            <a:r>
              <a:rPr b="1" lang="en" sz="3600">
                <a:solidFill>
                  <a:schemeClr val="accent2"/>
                </a:solidFill>
                <a:highlight>
                  <a:srgbClr val="FFFFFF"/>
                </a:highlight>
                <a:latin typeface="Courier New"/>
                <a:ea typeface="Courier New"/>
                <a:cs typeface="Courier New"/>
                <a:sym typeface="Courier New"/>
              </a:rPr>
              <a:t>Mse :</a:t>
            </a:r>
            <a:r>
              <a:rPr lang="en" sz="3600">
                <a:solidFill>
                  <a:schemeClr val="accent2"/>
                </a:solidFill>
                <a:highlight>
                  <a:srgbClr val="FFFFFF"/>
                </a:highlight>
                <a:latin typeface="Courier New"/>
                <a:ea typeface="Courier New"/>
                <a:cs typeface="Courier New"/>
                <a:sym typeface="Courier New"/>
              </a:rPr>
              <a:t> 12.29140932778277</a:t>
            </a:r>
            <a:endParaRPr sz="3600">
              <a:solidFill>
                <a:schemeClr val="accent2"/>
              </a:solidFill>
              <a:highlight>
                <a:srgbClr val="FFFFFF"/>
              </a:highlight>
              <a:latin typeface="Courier New"/>
              <a:ea typeface="Courier New"/>
              <a:cs typeface="Courier New"/>
              <a:sym typeface="Courier New"/>
            </a:endParaRPr>
          </a:p>
          <a:p>
            <a:pPr indent="-285750" lvl="0" marL="457200" rtl="0" algn="l">
              <a:spcBef>
                <a:spcPts val="0"/>
              </a:spcBef>
              <a:spcAft>
                <a:spcPts val="0"/>
              </a:spcAft>
              <a:buSzPct val="100000"/>
              <a:buChar char="●"/>
            </a:pPr>
            <a:r>
              <a:rPr lang="en" sz="3600">
                <a:solidFill>
                  <a:schemeClr val="dk1"/>
                </a:solidFill>
                <a:highlight>
                  <a:srgbClr val="FFFFFE"/>
                </a:highlight>
              </a:rPr>
              <a:t>Step 2. </a:t>
            </a:r>
            <a:r>
              <a:rPr lang="en" sz="3600">
                <a:solidFill>
                  <a:schemeClr val="dk1"/>
                </a:solidFill>
              </a:rPr>
              <a:t>S</a:t>
            </a:r>
            <a:r>
              <a:rPr lang="en" sz="3600">
                <a:solidFill>
                  <a:schemeClr val="dk1"/>
                </a:solidFill>
                <a:highlight>
                  <a:srgbClr val="FFFFFE"/>
                </a:highlight>
              </a:rPr>
              <a:t>hifting range depending on best parameter found in prev. Step</a:t>
            </a:r>
            <a:endParaRPr sz="3600">
              <a:solidFill>
                <a:schemeClr val="dk1"/>
              </a:solidFill>
              <a:highlight>
                <a:srgbClr val="FFFFFE"/>
              </a:highlight>
            </a:endParaRPr>
          </a:p>
          <a:p>
            <a:pPr indent="457200" lvl="0" marL="0" rtl="0" algn="l">
              <a:lnSpc>
                <a:spcPct val="135714"/>
              </a:lnSpc>
              <a:spcBef>
                <a:spcPts val="1200"/>
              </a:spcBef>
              <a:spcAft>
                <a:spcPts val="0"/>
              </a:spcAft>
              <a:buNone/>
            </a:pPr>
            <a:r>
              <a:rPr lang="en" sz="3600">
                <a:solidFill>
                  <a:srgbClr val="A31515"/>
                </a:solidFill>
                <a:highlight>
                  <a:srgbClr val="FFFFFE"/>
                </a:highlight>
                <a:latin typeface="Courier New"/>
                <a:ea typeface="Courier New"/>
                <a:cs typeface="Courier New"/>
                <a:sym typeface="Courier New"/>
              </a:rPr>
              <a:t>'hidden_layer_sizes'</a:t>
            </a:r>
            <a:r>
              <a:rPr lang="en" sz="3600">
                <a:solidFill>
                  <a:schemeClr val="dk1"/>
                </a:solidFill>
                <a:highlight>
                  <a:srgbClr val="FFFFFE"/>
                </a:highlight>
                <a:latin typeface="Courier New"/>
                <a:ea typeface="Courier New"/>
                <a:cs typeface="Courier New"/>
                <a:sym typeface="Courier New"/>
              </a:rPr>
              <a:t>: [(</a:t>
            </a:r>
            <a:r>
              <a:rPr lang="en" sz="3600">
                <a:solidFill>
                  <a:srgbClr val="09885A"/>
                </a:solidFill>
                <a:highlight>
                  <a:srgbClr val="FFFFFE"/>
                </a:highlight>
                <a:latin typeface="Courier New"/>
                <a:ea typeface="Courier New"/>
                <a:cs typeface="Courier New"/>
                <a:sym typeface="Courier New"/>
              </a:rPr>
              <a:t>1</a:t>
            </a:r>
            <a:r>
              <a:rPr lang="en" sz="3600">
                <a:solidFill>
                  <a:schemeClr val="dk1"/>
                </a:solidFill>
                <a:highlight>
                  <a:srgbClr val="FFFFFE"/>
                </a:highlight>
                <a:latin typeface="Courier New"/>
                <a:ea typeface="Courier New"/>
                <a:cs typeface="Courier New"/>
                <a:sym typeface="Courier New"/>
              </a:rPr>
              <a:t>,</a:t>
            </a:r>
            <a:r>
              <a:rPr lang="en" sz="3600">
                <a:solidFill>
                  <a:srgbClr val="09885A"/>
                </a:solidFill>
                <a:highlight>
                  <a:srgbClr val="FFFFFE"/>
                </a:highlight>
                <a:latin typeface="Courier New"/>
                <a:ea typeface="Courier New"/>
                <a:cs typeface="Courier New"/>
                <a:sym typeface="Courier New"/>
              </a:rPr>
              <a:t>1</a:t>
            </a:r>
            <a:r>
              <a:rPr lang="en" sz="3600">
                <a:solidFill>
                  <a:schemeClr val="dk1"/>
                </a:solidFill>
                <a:highlight>
                  <a:srgbClr val="FFFFFE"/>
                </a:highlight>
                <a:latin typeface="Courier New"/>
                <a:ea typeface="Courier New"/>
                <a:cs typeface="Courier New"/>
                <a:sym typeface="Courier New"/>
              </a:rPr>
              <a:t>,</a:t>
            </a:r>
            <a:r>
              <a:rPr lang="en" sz="3600">
                <a:solidFill>
                  <a:srgbClr val="09885A"/>
                </a:solidFill>
                <a:highlight>
                  <a:srgbClr val="FFFFFE"/>
                </a:highlight>
                <a:latin typeface="Courier New"/>
                <a:ea typeface="Courier New"/>
                <a:cs typeface="Courier New"/>
                <a:sym typeface="Courier New"/>
              </a:rPr>
              <a:t>1</a:t>
            </a:r>
            <a:r>
              <a:rPr lang="en" sz="3600">
                <a:solidFill>
                  <a:schemeClr val="dk1"/>
                </a:solidFill>
                <a:highlight>
                  <a:srgbClr val="FFFFFE"/>
                </a:highlight>
                <a:latin typeface="Courier New"/>
                <a:ea typeface="Courier New"/>
                <a:cs typeface="Courier New"/>
                <a:sym typeface="Courier New"/>
              </a:rPr>
              <a:t>,</a:t>
            </a:r>
            <a:r>
              <a:rPr lang="en" sz="3600">
                <a:solidFill>
                  <a:srgbClr val="09885A"/>
                </a:solidFill>
                <a:highlight>
                  <a:srgbClr val="FFFFFE"/>
                </a:highlight>
                <a:latin typeface="Courier New"/>
                <a:ea typeface="Courier New"/>
                <a:cs typeface="Courier New"/>
                <a:sym typeface="Courier New"/>
              </a:rPr>
              <a:t>1</a:t>
            </a:r>
            <a:r>
              <a:rPr lang="en" sz="3600">
                <a:solidFill>
                  <a:schemeClr val="dk1"/>
                </a:solidFill>
                <a:highlight>
                  <a:srgbClr val="FFFFFE"/>
                </a:highlight>
                <a:latin typeface="Courier New"/>
                <a:ea typeface="Courier New"/>
                <a:cs typeface="Courier New"/>
                <a:sym typeface="Courier New"/>
              </a:rPr>
              <a:t>), (</a:t>
            </a:r>
            <a:r>
              <a:rPr lang="en" sz="3600">
                <a:solidFill>
                  <a:srgbClr val="09885A"/>
                </a:solidFill>
                <a:highlight>
                  <a:srgbClr val="FFFFFE"/>
                </a:highlight>
                <a:latin typeface="Courier New"/>
                <a:ea typeface="Courier New"/>
                <a:cs typeface="Courier New"/>
                <a:sym typeface="Courier New"/>
              </a:rPr>
              <a:t>10</a:t>
            </a:r>
            <a:r>
              <a:rPr lang="en" sz="3600">
                <a:solidFill>
                  <a:schemeClr val="dk1"/>
                </a:solidFill>
                <a:highlight>
                  <a:srgbClr val="FFFFFE"/>
                </a:highlight>
                <a:latin typeface="Courier New"/>
                <a:ea typeface="Courier New"/>
                <a:cs typeface="Courier New"/>
                <a:sym typeface="Courier New"/>
              </a:rPr>
              <a:t>,</a:t>
            </a:r>
            <a:r>
              <a:rPr lang="en" sz="3600">
                <a:solidFill>
                  <a:srgbClr val="09885A"/>
                </a:solidFill>
                <a:highlight>
                  <a:srgbClr val="FFFFFE"/>
                </a:highlight>
                <a:latin typeface="Courier New"/>
                <a:ea typeface="Courier New"/>
                <a:cs typeface="Courier New"/>
                <a:sym typeface="Courier New"/>
              </a:rPr>
              <a:t>10</a:t>
            </a:r>
            <a:r>
              <a:rPr lang="en" sz="3600">
                <a:solidFill>
                  <a:schemeClr val="dk1"/>
                </a:solidFill>
                <a:highlight>
                  <a:srgbClr val="FFFFFE"/>
                </a:highlight>
                <a:latin typeface="Courier New"/>
                <a:ea typeface="Courier New"/>
                <a:cs typeface="Courier New"/>
                <a:sym typeface="Courier New"/>
              </a:rPr>
              <a:t>,</a:t>
            </a:r>
            <a:r>
              <a:rPr lang="en" sz="3600">
                <a:solidFill>
                  <a:srgbClr val="09885A"/>
                </a:solidFill>
                <a:highlight>
                  <a:srgbClr val="FFFFFE"/>
                </a:highlight>
                <a:latin typeface="Courier New"/>
                <a:ea typeface="Courier New"/>
                <a:cs typeface="Courier New"/>
                <a:sym typeface="Courier New"/>
              </a:rPr>
              <a:t>10</a:t>
            </a:r>
            <a:r>
              <a:rPr lang="en" sz="3600">
                <a:solidFill>
                  <a:schemeClr val="dk1"/>
                </a:solidFill>
                <a:highlight>
                  <a:srgbClr val="FFFFFE"/>
                </a:highlight>
                <a:latin typeface="Courier New"/>
                <a:ea typeface="Courier New"/>
                <a:cs typeface="Courier New"/>
                <a:sym typeface="Courier New"/>
              </a:rPr>
              <a:t>,</a:t>
            </a:r>
            <a:r>
              <a:rPr lang="en" sz="3600">
                <a:solidFill>
                  <a:srgbClr val="09885A"/>
                </a:solidFill>
                <a:highlight>
                  <a:srgbClr val="FFFFFE"/>
                </a:highlight>
                <a:latin typeface="Courier New"/>
                <a:ea typeface="Courier New"/>
                <a:cs typeface="Courier New"/>
                <a:sym typeface="Courier New"/>
              </a:rPr>
              <a:t>10</a:t>
            </a:r>
            <a:r>
              <a:rPr lang="en" sz="3600">
                <a:solidFill>
                  <a:schemeClr val="dk1"/>
                </a:solidFill>
                <a:highlight>
                  <a:srgbClr val="FFFFFE"/>
                </a:highlight>
                <a:latin typeface="Courier New"/>
                <a:ea typeface="Courier New"/>
                <a:cs typeface="Courier New"/>
                <a:sym typeface="Courier New"/>
              </a:rPr>
              <a:t>), (</a:t>
            </a:r>
            <a:r>
              <a:rPr lang="en" sz="3600">
                <a:solidFill>
                  <a:srgbClr val="09885A"/>
                </a:solidFill>
                <a:highlight>
                  <a:srgbClr val="FFFFFE"/>
                </a:highlight>
                <a:latin typeface="Courier New"/>
                <a:ea typeface="Courier New"/>
                <a:cs typeface="Courier New"/>
                <a:sym typeface="Courier New"/>
              </a:rPr>
              <a:t>100</a:t>
            </a:r>
            <a:r>
              <a:rPr lang="en" sz="3600">
                <a:solidFill>
                  <a:schemeClr val="dk1"/>
                </a:solidFill>
                <a:highlight>
                  <a:srgbClr val="FFFFFE"/>
                </a:highlight>
                <a:latin typeface="Courier New"/>
                <a:ea typeface="Courier New"/>
                <a:cs typeface="Courier New"/>
                <a:sym typeface="Courier New"/>
              </a:rPr>
              <a:t>, </a:t>
            </a:r>
            <a:r>
              <a:rPr lang="en" sz="3600">
                <a:solidFill>
                  <a:srgbClr val="09885A"/>
                </a:solidFill>
                <a:highlight>
                  <a:srgbClr val="FFFFFE"/>
                </a:highlight>
                <a:latin typeface="Courier New"/>
                <a:ea typeface="Courier New"/>
                <a:cs typeface="Courier New"/>
                <a:sym typeface="Courier New"/>
              </a:rPr>
              <a:t>100</a:t>
            </a:r>
            <a:r>
              <a:rPr lang="en" sz="3600">
                <a:solidFill>
                  <a:schemeClr val="dk1"/>
                </a:solidFill>
                <a:highlight>
                  <a:srgbClr val="FFFFFE"/>
                </a:highlight>
                <a:latin typeface="Courier New"/>
                <a:ea typeface="Courier New"/>
                <a:cs typeface="Courier New"/>
                <a:sym typeface="Courier New"/>
              </a:rPr>
              <a:t>, </a:t>
            </a:r>
            <a:r>
              <a:rPr lang="en" sz="3600">
                <a:solidFill>
                  <a:srgbClr val="09885A"/>
                </a:solidFill>
                <a:highlight>
                  <a:srgbClr val="FFFFFE"/>
                </a:highlight>
                <a:latin typeface="Courier New"/>
                <a:ea typeface="Courier New"/>
                <a:cs typeface="Courier New"/>
                <a:sym typeface="Courier New"/>
              </a:rPr>
              <a:t>100</a:t>
            </a:r>
            <a:r>
              <a:rPr lang="en" sz="3600">
                <a:solidFill>
                  <a:schemeClr val="dk1"/>
                </a:solidFill>
                <a:highlight>
                  <a:srgbClr val="FFFFFE"/>
                </a:highlight>
                <a:latin typeface="Courier New"/>
                <a:ea typeface="Courier New"/>
                <a:cs typeface="Courier New"/>
                <a:sym typeface="Courier New"/>
              </a:rPr>
              <a:t>, </a:t>
            </a:r>
            <a:r>
              <a:rPr lang="en" sz="3600">
                <a:solidFill>
                  <a:srgbClr val="09885A"/>
                </a:solidFill>
                <a:highlight>
                  <a:srgbClr val="FFFFFE"/>
                </a:highlight>
                <a:latin typeface="Courier New"/>
                <a:ea typeface="Courier New"/>
                <a:cs typeface="Courier New"/>
                <a:sym typeface="Courier New"/>
              </a:rPr>
              <a:t>100</a:t>
            </a:r>
            <a:r>
              <a:rPr lang="en" sz="3600">
                <a:solidFill>
                  <a:schemeClr val="dk1"/>
                </a:solidFill>
                <a:highlight>
                  <a:srgbClr val="FFFFFE"/>
                </a:highlight>
                <a:latin typeface="Courier New"/>
                <a:ea typeface="Courier New"/>
                <a:cs typeface="Courier New"/>
                <a:sym typeface="Courier New"/>
              </a:rPr>
              <a:t>), (</a:t>
            </a:r>
            <a:r>
              <a:rPr lang="en" sz="3600">
                <a:solidFill>
                  <a:srgbClr val="09885A"/>
                </a:solidFill>
                <a:highlight>
                  <a:srgbClr val="FFFFFE"/>
                </a:highlight>
                <a:latin typeface="Courier New"/>
                <a:ea typeface="Courier New"/>
                <a:cs typeface="Courier New"/>
                <a:sym typeface="Courier New"/>
              </a:rPr>
              <a:t>200</a:t>
            </a:r>
            <a:r>
              <a:rPr lang="en" sz="3600">
                <a:solidFill>
                  <a:schemeClr val="dk1"/>
                </a:solidFill>
                <a:highlight>
                  <a:srgbClr val="FFFFFE"/>
                </a:highlight>
                <a:latin typeface="Courier New"/>
                <a:ea typeface="Courier New"/>
                <a:cs typeface="Courier New"/>
                <a:sym typeface="Courier New"/>
              </a:rPr>
              <a:t>,</a:t>
            </a:r>
            <a:r>
              <a:rPr lang="en" sz="3600">
                <a:solidFill>
                  <a:srgbClr val="09885A"/>
                </a:solidFill>
                <a:highlight>
                  <a:srgbClr val="FFFFFE"/>
                </a:highlight>
                <a:latin typeface="Courier New"/>
                <a:ea typeface="Courier New"/>
                <a:cs typeface="Courier New"/>
                <a:sym typeface="Courier New"/>
              </a:rPr>
              <a:t>200</a:t>
            </a:r>
            <a:r>
              <a:rPr lang="en" sz="3600">
                <a:solidFill>
                  <a:schemeClr val="dk1"/>
                </a:solidFill>
                <a:highlight>
                  <a:srgbClr val="FFFFFE"/>
                </a:highlight>
                <a:latin typeface="Courier New"/>
                <a:ea typeface="Courier New"/>
                <a:cs typeface="Courier New"/>
                <a:sym typeface="Courier New"/>
              </a:rPr>
              <a:t>,</a:t>
            </a:r>
            <a:r>
              <a:rPr lang="en" sz="3600">
                <a:solidFill>
                  <a:srgbClr val="09885A"/>
                </a:solidFill>
                <a:highlight>
                  <a:srgbClr val="FFFFFE"/>
                </a:highlight>
                <a:latin typeface="Courier New"/>
                <a:ea typeface="Courier New"/>
                <a:cs typeface="Courier New"/>
                <a:sym typeface="Courier New"/>
              </a:rPr>
              <a:t>200</a:t>
            </a:r>
            <a:r>
              <a:rPr lang="en" sz="3600">
                <a:solidFill>
                  <a:schemeClr val="dk1"/>
                </a:solidFill>
                <a:highlight>
                  <a:srgbClr val="FFFFFE"/>
                </a:highlight>
                <a:latin typeface="Courier New"/>
                <a:ea typeface="Courier New"/>
                <a:cs typeface="Courier New"/>
                <a:sym typeface="Courier New"/>
              </a:rPr>
              <a:t>,</a:t>
            </a:r>
            <a:r>
              <a:rPr lang="en" sz="3600">
                <a:solidFill>
                  <a:srgbClr val="09885A"/>
                </a:solidFill>
                <a:highlight>
                  <a:srgbClr val="FFFFFE"/>
                </a:highlight>
                <a:latin typeface="Courier New"/>
                <a:ea typeface="Courier New"/>
                <a:cs typeface="Courier New"/>
                <a:sym typeface="Courier New"/>
              </a:rPr>
              <a:t>200</a:t>
            </a:r>
            <a:r>
              <a:rPr lang="en" sz="3600">
                <a:solidFill>
                  <a:schemeClr val="dk1"/>
                </a:solidFill>
                <a:highlight>
                  <a:srgbClr val="FFFFFE"/>
                </a:highlight>
                <a:latin typeface="Courier New"/>
                <a:ea typeface="Courier New"/>
                <a:cs typeface="Courier New"/>
                <a:sym typeface="Courier New"/>
              </a:rPr>
              <a:t>)], </a:t>
            </a:r>
            <a:r>
              <a:rPr lang="en" sz="3600">
                <a:solidFill>
                  <a:srgbClr val="A31515"/>
                </a:solidFill>
                <a:highlight>
                  <a:srgbClr val="FFFFFE"/>
                </a:highlight>
                <a:latin typeface="Courier New"/>
                <a:ea typeface="Courier New"/>
                <a:cs typeface="Courier New"/>
                <a:sym typeface="Courier New"/>
              </a:rPr>
              <a:t>'learning_rate_init'</a:t>
            </a:r>
            <a:r>
              <a:rPr lang="en" sz="3600">
                <a:solidFill>
                  <a:schemeClr val="dk1"/>
                </a:solidFill>
                <a:highlight>
                  <a:srgbClr val="FFFFFE"/>
                </a:highlight>
                <a:latin typeface="Courier New"/>
                <a:ea typeface="Courier New"/>
                <a:cs typeface="Courier New"/>
                <a:sym typeface="Courier New"/>
              </a:rPr>
              <a:t>: np.logspace(</a:t>
            </a:r>
            <a:r>
              <a:rPr lang="en" sz="3600">
                <a:solidFill>
                  <a:srgbClr val="09885A"/>
                </a:solidFill>
                <a:highlight>
                  <a:srgbClr val="FFFFFE"/>
                </a:highlight>
                <a:latin typeface="Courier New"/>
                <a:ea typeface="Courier New"/>
                <a:cs typeface="Courier New"/>
                <a:sym typeface="Courier New"/>
              </a:rPr>
              <a:t>-4</a:t>
            </a:r>
            <a:r>
              <a:rPr lang="en" sz="3600">
                <a:solidFill>
                  <a:schemeClr val="dk1"/>
                </a:solidFill>
                <a:highlight>
                  <a:srgbClr val="FFFFFE"/>
                </a:highlight>
                <a:latin typeface="Courier New"/>
                <a:ea typeface="Courier New"/>
                <a:cs typeface="Courier New"/>
                <a:sym typeface="Courier New"/>
              </a:rPr>
              <a:t>,</a:t>
            </a:r>
            <a:r>
              <a:rPr lang="en" sz="3600">
                <a:solidFill>
                  <a:srgbClr val="09885A"/>
                </a:solidFill>
                <a:highlight>
                  <a:srgbClr val="FFFFFE"/>
                </a:highlight>
                <a:latin typeface="Courier New"/>
                <a:ea typeface="Courier New"/>
                <a:cs typeface="Courier New"/>
                <a:sym typeface="Courier New"/>
              </a:rPr>
              <a:t>-2</a:t>
            </a:r>
            <a:r>
              <a:rPr lang="en" sz="3600">
                <a:solidFill>
                  <a:schemeClr val="dk1"/>
                </a:solidFill>
                <a:highlight>
                  <a:srgbClr val="FFFFFE"/>
                </a:highlight>
                <a:latin typeface="Courier New"/>
                <a:ea typeface="Courier New"/>
                <a:cs typeface="Courier New"/>
                <a:sym typeface="Courier New"/>
              </a:rPr>
              <a:t>, </a:t>
            </a:r>
            <a:r>
              <a:rPr lang="en" sz="3600">
                <a:solidFill>
                  <a:srgbClr val="09885A"/>
                </a:solidFill>
                <a:highlight>
                  <a:srgbClr val="FFFFFE"/>
                </a:highlight>
                <a:latin typeface="Courier New"/>
                <a:ea typeface="Courier New"/>
                <a:cs typeface="Courier New"/>
                <a:sym typeface="Courier New"/>
              </a:rPr>
              <a:t>10</a:t>
            </a:r>
            <a:r>
              <a:rPr lang="en" sz="3600">
                <a:solidFill>
                  <a:schemeClr val="dk1"/>
                </a:solidFill>
                <a:highlight>
                  <a:srgbClr val="FFFFFE"/>
                </a:highlight>
                <a:latin typeface="Courier New"/>
                <a:ea typeface="Courier New"/>
                <a:cs typeface="Courier New"/>
                <a:sym typeface="Courier New"/>
              </a:rPr>
              <a:t>)</a:t>
            </a:r>
            <a:endParaRPr sz="3600">
              <a:solidFill>
                <a:srgbClr val="A31515"/>
              </a:solidFill>
              <a:highlight>
                <a:srgbClr val="FFFFFE"/>
              </a:highlight>
              <a:latin typeface="Courier New"/>
              <a:ea typeface="Courier New"/>
              <a:cs typeface="Courier New"/>
              <a:sym typeface="Courier New"/>
            </a:endParaRPr>
          </a:p>
          <a:p>
            <a:pPr indent="457200" lvl="0" marL="0" rtl="0" algn="l">
              <a:lnSpc>
                <a:spcPct val="135714"/>
              </a:lnSpc>
              <a:spcBef>
                <a:spcPts val="0"/>
              </a:spcBef>
              <a:spcAft>
                <a:spcPts val="0"/>
              </a:spcAft>
              <a:buNone/>
            </a:pPr>
            <a:r>
              <a:rPr b="1" lang="en" sz="3600">
                <a:solidFill>
                  <a:schemeClr val="dk1"/>
                </a:solidFill>
                <a:highlight>
                  <a:srgbClr val="FFFFFE"/>
                </a:highlight>
                <a:latin typeface="Courier New"/>
                <a:ea typeface="Courier New"/>
                <a:cs typeface="Courier New"/>
                <a:sym typeface="Courier New"/>
              </a:rPr>
              <a:t>Best </a:t>
            </a:r>
            <a:r>
              <a:rPr lang="en" sz="3600">
                <a:solidFill>
                  <a:schemeClr val="dk1"/>
                </a:solidFill>
                <a:highlight>
                  <a:srgbClr val="FFFFFE"/>
                </a:highlight>
                <a:latin typeface="Courier New"/>
                <a:ea typeface="Courier New"/>
                <a:cs typeface="Courier New"/>
                <a:sym typeface="Courier New"/>
              </a:rPr>
              <a:t>: </a:t>
            </a:r>
            <a:r>
              <a:rPr lang="en" sz="3600">
                <a:solidFill>
                  <a:schemeClr val="accent2"/>
                </a:solidFill>
                <a:highlight>
                  <a:srgbClr val="FFFFFF"/>
                </a:highlight>
                <a:latin typeface="Courier New"/>
                <a:ea typeface="Courier New"/>
                <a:cs typeface="Courier New"/>
                <a:sym typeface="Courier New"/>
              </a:rPr>
              <a:t>'hidden_layer_sizes': (100, 100, 100, 100), 'learning_rate_init': 0.00046415888336127773</a:t>
            </a:r>
            <a:endParaRPr sz="3600">
              <a:solidFill>
                <a:schemeClr val="accent2"/>
              </a:solidFill>
              <a:highlight>
                <a:srgbClr val="FFFFFF"/>
              </a:highlight>
              <a:latin typeface="Courier New"/>
              <a:ea typeface="Courier New"/>
              <a:cs typeface="Courier New"/>
              <a:sym typeface="Courier New"/>
            </a:endParaRPr>
          </a:p>
          <a:p>
            <a:pPr indent="457200" lvl="0" marL="0" rtl="0" algn="l">
              <a:lnSpc>
                <a:spcPct val="135714"/>
              </a:lnSpc>
              <a:spcBef>
                <a:spcPts val="0"/>
              </a:spcBef>
              <a:spcAft>
                <a:spcPts val="0"/>
              </a:spcAft>
              <a:buNone/>
            </a:pPr>
            <a:r>
              <a:rPr b="1" lang="en" sz="3600">
                <a:solidFill>
                  <a:schemeClr val="accent2"/>
                </a:solidFill>
                <a:highlight>
                  <a:srgbClr val="FFFFFF"/>
                </a:highlight>
                <a:latin typeface="Courier New"/>
                <a:ea typeface="Courier New"/>
                <a:cs typeface="Courier New"/>
                <a:sym typeface="Courier New"/>
              </a:rPr>
              <a:t>Mse : </a:t>
            </a:r>
            <a:r>
              <a:rPr lang="en" sz="3600">
                <a:solidFill>
                  <a:schemeClr val="accent2"/>
                </a:solidFill>
                <a:highlight>
                  <a:srgbClr val="FFFFFF"/>
                </a:highlight>
                <a:latin typeface="Courier New"/>
                <a:ea typeface="Courier New"/>
                <a:cs typeface="Courier New"/>
                <a:sym typeface="Courier New"/>
              </a:rPr>
              <a:t>8.178435941033133</a:t>
            </a:r>
            <a:endParaRPr sz="3600">
              <a:solidFill>
                <a:schemeClr val="accent2"/>
              </a:solidFill>
              <a:highlight>
                <a:srgbClr val="FFFFFF"/>
              </a:highlight>
              <a:latin typeface="Courier New"/>
              <a:ea typeface="Courier New"/>
              <a:cs typeface="Courier New"/>
              <a:sym typeface="Courier New"/>
            </a:endParaRPr>
          </a:p>
          <a:p>
            <a:pPr indent="-285750" lvl="0" marL="457200" rtl="0" algn="l">
              <a:spcBef>
                <a:spcPts val="0"/>
              </a:spcBef>
              <a:spcAft>
                <a:spcPts val="0"/>
              </a:spcAft>
              <a:buClr>
                <a:srgbClr val="000000"/>
              </a:buClr>
              <a:buSzPct val="100000"/>
              <a:buChar char="●"/>
            </a:pPr>
            <a:r>
              <a:rPr lang="en" sz="3600">
                <a:solidFill>
                  <a:srgbClr val="000000"/>
                </a:solidFill>
              </a:rPr>
              <a:t>Step 3. Repetition. </a:t>
            </a:r>
            <a:r>
              <a:rPr lang="en" sz="3600">
                <a:solidFill>
                  <a:schemeClr val="dk1"/>
                </a:solidFill>
              </a:rPr>
              <a:t>S</a:t>
            </a:r>
            <a:r>
              <a:rPr lang="en" sz="3600">
                <a:solidFill>
                  <a:schemeClr val="dk1"/>
                </a:solidFill>
                <a:highlight>
                  <a:srgbClr val="FFFFFE"/>
                </a:highlight>
              </a:rPr>
              <a:t>hifting range depending on best parameter found in prev. Step</a:t>
            </a:r>
            <a:endParaRPr sz="3600">
              <a:solidFill>
                <a:srgbClr val="000000"/>
              </a:solidFill>
            </a:endParaRPr>
          </a:p>
          <a:p>
            <a:pPr indent="0" lvl="0" marL="457200" rtl="0" algn="l">
              <a:spcBef>
                <a:spcPts val="1200"/>
              </a:spcBef>
              <a:spcAft>
                <a:spcPts val="0"/>
              </a:spcAft>
              <a:buNone/>
            </a:pPr>
            <a:r>
              <a:rPr lang="en" sz="3600">
                <a:solidFill>
                  <a:srgbClr val="A31515"/>
                </a:solidFill>
                <a:highlight>
                  <a:srgbClr val="FFFFFE"/>
                </a:highlight>
                <a:latin typeface="Courier New"/>
                <a:ea typeface="Courier New"/>
                <a:cs typeface="Courier New"/>
                <a:sym typeface="Courier New"/>
              </a:rPr>
              <a:t>'hidden_layer_sizes'</a:t>
            </a:r>
            <a:r>
              <a:rPr lang="en" sz="3600">
                <a:solidFill>
                  <a:schemeClr val="dk1"/>
                </a:solidFill>
                <a:highlight>
                  <a:srgbClr val="FFFFFE"/>
                </a:highlight>
                <a:latin typeface="Courier New"/>
                <a:ea typeface="Courier New"/>
                <a:cs typeface="Courier New"/>
                <a:sym typeface="Courier New"/>
              </a:rPr>
              <a:t>: [(</a:t>
            </a:r>
            <a:r>
              <a:rPr lang="en" sz="3600">
                <a:solidFill>
                  <a:srgbClr val="09885A"/>
                </a:solidFill>
                <a:highlight>
                  <a:srgbClr val="FFFFFE"/>
                </a:highlight>
                <a:latin typeface="Courier New"/>
                <a:ea typeface="Courier New"/>
                <a:cs typeface="Courier New"/>
                <a:sym typeface="Courier New"/>
              </a:rPr>
              <a:t>150</a:t>
            </a:r>
            <a:r>
              <a:rPr lang="en" sz="3600">
                <a:solidFill>
                  <a:schemeClr val="dk1"/>
                </a:solidFill>
                <a:highlight>
                  <a:srgbClr val="FFFFFE"/>
                </a:highlight>
                <a:latin typeface="Courier New"/>
                <a:ea typeface="Courier New"/>
                <a:cs typeface="Courier New"/>
                <a:sym typeface="Courier New"/>
              </a:rPr>
              <a:t>,</a:t>
            </a:r>
            <a:r>
              <a:rPr lang="en" sz="3600">
                <a:solidFill>
                  <a:srgbClr val="09885A"/>
                </a:solidFill>
                <a:highlight>
                  <a:srgbClr val="FFFFFE"/>
                </a:highlight>
                <a:latin typeface="Courier New"/>
                <a:ea typeface="Courier New"/>
                <a:cs typeface="Courier New"/>
                <a:sym typeface="Courier New"/>
              </a:rPr>
              <a:t>150</a:t>
            </a:r>
            <a:r>
              <a:rPr lang="en" sz="3600">
                <a:solidFill>
                  <a:schemeClr val="dk1"/>
                </a:solidFill>
                <a:highlight>
                  <a:srgbClr val="FFFFFE"/>
                </a:highlight>
                <a:latin typeface="Courier New"/>
                <a:ea typeface="Courier New"/>
                <a:cs typeface="Courier New"/>
                <a:sym typeface="Courier New"/>
              </a:rPr>
              <a:t>,</a:t>
            </a:r>
            <a:r>
              <a:rPr lang="en" sz="3600">
                <a:solidFill>
                  <a:srgbClr val="09885A"/>
                </a:solidFill>
                <a:highlight>
                  <a:srgbClr val="FFFFFE"/>
                </a:highlight>
                <a:latin typeface="Courier New"/>
                <a:ea typeface="Courier New"/>
                <a:cs typeface="Courier New"/>
                <a:sym typeface="Courier New"/>
              </a:rPr>
              <a:t>150</a:t>
            </a:r>
            <a:r>
              <a:rPr lang="en" sz="3600">
                <a:solidFill>
                  <a:schemeClr val="dk1"/>
                </a:solidFill>
                <a:highlight>
                  <a:srgbClr val="FFFFFE"/>
                </a:highlight>
                <a:latin typeface="Courier New"/>
                <a:ea typeface="Courier New"/>
                <a:cs typeface="Courier New"/>
                <a:sym typeface="Courier New"/>
              </a:rPr>
              <a:t>,</a:t>
            </a:r>
            <a:r>
              <a:rPr lang="en" sz="3600">
                <a:solidFill>
                  <a:srgbClr val="09885A"/>
                </a:solidFill>
                <a:highlight>
                  <a:srgbClr val="FFFFFE"/>
                </a:highlight>
                <a:latin typeface="Courier New"/>
                <a:ea typeface="Courier New"/>
                <a:cs typeface="Courier New"/>
                <a:sym typeface="Courier New"/>
              </a:rPr>
              <a:t>150</a:t>
            </a:r>
            <a:r>
              <a:rPr lang="en" sz="3600">
                <a:solidFill>
                  <a:schemeClr val="dk1"/>
                </a:solidFill>
                <a:highlight>
                  <a:srgbClr val="FFFFFE"/>
                </a:highlight>
                <a:latin typeface="Courier New"/>
                <a:ea typeface="Courier New"/>
                <a:cs typeface="Courier New"/>
                <a:sym typeface="Courier New"/>
              </a:rPr>
              <a:t>), (</a:t>
            </a:r>
            <a:r>
              <a:rPr lang="en" sz="3600">
                <a:solidFill>
                  <a:srgbClr val="09885A"/>
                </a:solidFill>
                <a:highlight>
                  <a:srgbClr val="FFFFFE"/>
                </a:highlight>
                <a:latin typeface="Courier New"/>
                <a:ea typeface="Courier New"/>
                <a:cs typeface="Courier New"/>
                <a:sym typeface="Courier New"/>
              </a:rPr>
              <a:t>100</a:t>
            </a:r>
            <a:r>
              <a:rPr lang="en" sz="3600">
                <a:solidFill>
                  <a:schemeClr val="dk1"/>
                </a:solidFill>
                <a:highlight>
                  <a:srgbClr val="FFFFFE"/>
                </a:highlight>
                <a:latin typeface="Courier New"/>
                <a:ea typeface="Courier New"/>
                <a:cs typeface="Courier New"/>
                <a:sym typeface="Courier New"/>
              </a:rPr>
              <a:t>, </a:t>
            </a:r>
            <a:r>
              <a:rPr lang="en" sz="3600">
                <a:solidFill>
                  <a:srgbClr val="09885A"/>
                </a:solidFill>
                <a:highlight>
                  <a:srgbClr val="FFFFFE"/>
                </a:highlight>
                <a:latin typeface="Courier New"/>
                <a:ea typeface="Courier New"/>
                <a:cs typeface="Courier New"/>
                <a:sym typeface="Courier New"/>
              </a:rPr>
              <a:t>100</a:t>
            </a:r>
            <a:r>
              <a:rPr lang="en" sz="3600">
                <a:solidFill>
                  <a:schemeClr val="dk1"/>
                </a:solidFill>
                <a:highlight>
                  <a:srgbClr val="FFFFFE"/>
                </a:highlight>
                <a:latin typeface="Courier New"/>
                <a:ea typeface="Courier New"/>
                <a:cs typeface="Courier New"/>
                <a:sym typeface="Courier New"/>
              </a:rPr>
              <a:t>, </a:t>
            </a:r>
            <a:r>
              <a:rPr lang="en" sz="3600">
                <a:solidFill>
                  <a:srgbClr val="09885A"/>
                </a:solidFill>
                <a:highlight>
                  <a:srgbClr val="FFFFFE"/>
                </a:highlight>
                <a:latin typeface="Courier New"/>
                <a:ea typeface="Courier New"/>
                <a:cs typeface="Courier New"/>
                <a:sym typeface="Courier New"/>
              </a:rPr>
              <a:t>100</a:t>
            </a:r>
            <a:r>
              <a:rPr lang="en" sz="3600">
                <a:solidFill>
                  <a:schemeClr val="dk1"/>
                </a:solidFill>
                <a:highlight>
                  <a:srgbClr val="FFFFFE"/>
                </a:highlight>
                <a:latin typeface="Courier New"/>
                <a:ea typeface="Courier New"/>
                <a:cs typeface="Courier New"/>
                <a:sym typeface="Courier New"/>
              </a:rPr>
              <a:t>, </a:t>
            </a:r>
            <a:r>
              <a:rPr lang="en" sz="3600">
                <a:solidFill>
                  <a:srgbClr val="09885A"/>
                </a:solidFill>
                <a:highlight>
                  <a:srgbClr val="FFFFFE"/>
                </a:highlight>
                <a:latin typeface="Courier New"/>
                <a:ea typeface="Courier New"/>
                <a:cs typeface="Courier New"/>
                <a:sym typeface="Courier New"/>
              </a:rPr>
              <a:t>100</a:t>
            </a:r>
            <a:r>
              <a:rPr lang="en" sz="3600">
                <a:solidFill>
                  <a:schemeClr val="dk1"/>
                </a:solidFill>
                <a:highlight>
                  <a:srgbClr val="FFFFFE"/>
                </a:highlight>
                <a:latin typeface="Courier New"/>
                <a:ea typeface="Courier New"/>
                <a:cs typeface="Courier New"/>
                <a:sym typeface="Courier New"/>
              </a:rPr>
              <a:t>), (</a:t>
            </a:r>
            <a:r>
              <a:rPr lang="en" sz="3600">
                <a:solidFill>
                  <a:srgbClr val="09885A"/>
                </a:solidFill>
                <a:highlight>
                  <a:srgbClr val="FFFFFE"/>
                </a:highlight>
                <a:latin typeface="Courier New"/>
                <a:ea typeface="Courier New"/>
                <a:cs typeface="Courier New"/>
                <a:sym typeface="Courier New"/>
              </a:rPr>
              <a:t>50</a:t>
            </a:r>
            <a:r>
              <a:rPr lang="en" sz="3600">
                <a:solidFill>
                  <a:schemeClr val="dk1"/>
                </a:solidFill>
                <a:highlight>
                  <a:srgbClr val="FFFFFE"/>
                </a:highlight>
                <a:latin typeface="Courier New"/>
                <a:ea typeface="Courier New"/>
                <a:cs typeface="Courier New"/>
                <a:sym typeface="Courier New"/>
              </a:rPr>
              <a:t>,</a:t>
            </a:r>
            <a:r>
              <a:rPr lang="en" sz="3600">
                <a:solidFill>
                  <a:srgbClr val="09885A"/>
                </a:solidFill>
                <a:highlight>
                  <a:srgbClr val="FFFFFE"/>
                </a:highlight>
                <a:latin typeface="Courier New"/>
                <a:ea typeface="Courier New"/>
                <a:cs typeface="Courier New"/>
                <a:sym typeface="Courier New"/>
              </a:rPr>
              <a:t>50</a:t>
            </a:r>
            <a:r>
              <a:rPr lang="en" sz="3600">
                <a:solidFill>
                  <a:schemeClr val="dk1"/>
                </a:solidFill>
                <a:highlight>
                  <a:srgbClr val="FFFFFE"/>
                </a:highlight>
                <a:latin typeface="Courier New"/>
                <a:ea typeface="Courier New"/>
                <a:cs typeface="Courier New"/>
                <a:sym typeface="Courier New"/>
              </a:rPr>
              <a:t>,</a:t>
            </a:r>
            <a:r>
              <a:rPr lang="en" sz="3600">
                <a:solidFill>
                  <a:srgbClr val="09885A"/>
                </a:solidFill>
                <a:highlight>
                  <a:srgbClr val="FFFFFE"/>
                </a:highlight>
                <a:latin typeface="Courier New"/>
                <a:ea typeface="Courier New"/>
                <a:cs typeface="Courier New"/>
                <a:sym typeface="Courier New"/>
              </a:rPr>
              <a:t>50</a:t>
            </a:r>
            <a:r>
              <a:rPr lang="en" sz="3600">
                <a:solidFill>
                  <a:schemeClr val="dk1"/>
                </a:solidFill>
                <a:highlight>
                  <a:srgbClr val="FFFFFE"/>
                </a:highlight>
                <a:latin typeface="Courier New"/>
                <a:ea typeface="Courier New"/>
                <a:cs typeface="Courier New"/>
                <a:sym typeface="Courier New"/>
              </a:rPr>
              <a:t>,</a:t>
            </a:r>
            <a:r>
              <a:rPr lang="en" sz="3600">
                <a:solidFill>
                  <a:srgbClr val="09885A"/>
                </a:solidFill>
                <a:highlight>
                  <a:srgbClr val="FFFFFE"/>
                </a:highlight>
                <a:latin typeface="Courier New"/>
                <a:ea typeface="Courier New"/>
                <a:cs typeface="Courier New"/>
                <a:sym typeface="Courier New"/>
              </a:rPr>
              <a:t>50</a:t>
            </a:r>
            <a:r>
              <a:rPr lang="en" sz="3600">
                <a:solidFill>
                  <a:schemeClr val="dk1"/>
                </a:solidFill>
                <a:highlight>
                  <a:srgbClr val="FFFFFE"/>
                </a:highlight>
                <a:latin typeface="Courier New"/>
                <a:ea typeface="Courier New"/>
                <a:cs typeface="Courier New"/>
                <a:sym typeface="Courier New"/>
              </a:rPr>
              <a:t>)], </a:t>
            </a:r>
            <a:r>
              <a:rPr lang="en" sz="3600">
                <a:solidFill>
                  <a:srgbClr val="A31515"/>
                </a:solidFill>
                <a:highlight>
                  <a:srgbClr val="FFFFFE"/>
                </a:highlight>
                <a:latin typeface="Courier New"/>
                <a:ea typeface="Courier New"/>
                <a:cs typeface="Courier New"/>
                <a:sym typeface="Courier New"/>
              </a:rPr>
              <a:t>'learning_rate_init'</a:t>
            </a:r>
            <a:r>
              <a:rPr lang="en" sz="3600">
                <a:solidFill>
                  <a:schemeClr val="dk1"/>
                </a:solidFill>
                <a:highlight>
                  <a:srgbClr val="FFFFFE"/>
                </a:highlight>
                <a:latin typeface="Courier New"/>
                <a:ea typeface="Courier New"/>
                <a:cs typeface="Courier New"/>
                <a:sym typeface="Courier New"/>
              </a:rPr>
              <a:t>: np.logspace(</a:t>
            </a:r>
            <a:r>
              <a:rPr lang="en" sz="3600">
                <a:solidFill>
                  <a:srgbClr val="09885A"/>
                </a:solidFill>
                <a:highlight>
                  <a:srgbClr val="FFFFFE"/>
                </a:highlight>
                <a:latin typeface="Courier New"/>
                <a:ea typeface="Courier New"/>
                <a:cs typeface="Courier New"/>
                <a:sym typeface="Courier New"/>
              </a:rPr>
              <a:t>-4</a:t>
            </a:r>
            <a:r>
              <a:rPr lang="en" sz="3600">
                <a:solidFill>
                  <a:schemeClr val="dk1"/>
                </a:solidFill>
                <a:highlight>
                  <a:srgbClr val="FFFFFE"/>
                </a:highlight>
                <a:latin typeface="Courier New"/>
                <a:ea typeface="Courier New"/>
                <a:cs typeface="Courier New"/>
                <a:sym typeface="Courier New"/>
              </a:rPr>
              <a:t>,</a:t>
            </a:r>
            <a:r>
              <a:rPr lang="en" sz="3600">
                <a:solidFill>
                  <a:srgbClr val="09885A"/>
                </a:solidFill>
                <a:highlight>
                  <a:srgbClr val="FFFFFE"/>
                </a:highlight>
                <a:latin typeface="Courier New"/>
                <a:ea typeface="Courier New"/>
                <a:cs typeface="Courier New"/>
                <a:sym typeface="Courier New"/>
              </a:rPr>
              <a:t>-2</a:t>
            </a:r>
            <a:r>
              <a:rPr lang="en" sz="3600">
                <a:solidFill>
                  <a:schemeClr val="dk1"/>
                </a:solidFill>
                <a:highlight>
                  <a:srgbClr val="FFFFFE"/>
                </a:highlight>
                <a:latin typeface="Courier New"/>
                <a:ea typeface="Courier New"/>
                <a:cs typeface="Courier New"/>
                <a:sym typeface="Courier New"/>
              </a:rPr>
              <a:t>, </a:t>
            </a:r>
            <a:r>
              <a:rPr lang="en" sz="3600">
                <a:solidFill>
                  <a:srgbClr val="09885A"/>
                </a:solidFill>
                <a:highlight>
                  <a:srgbClr val="FFFFFE"/>
                </a:highlight>
                <a:latin typeface="Courier New"/>
                <a:ea typeface="Courier New"/>
                <a:cs typeface="Courier New"/>
                <a:sym typeface="Courier New"/>
              </a:rPr>
              <a:t>10</a:t>
            </a:r>
            <a:r>
              <a:rPr lang="en" sz="3600">
                <a:solidFill>
                  <a:schemeClr val="dk1"/>
                </a:solidFill>
                <a:highlight>
                  <a:srgbClr val="FFFFFE"/>
                </a:highlight>
                <a:latin typeface="Courier New"/>
                <a:ea typeface="Courier New"/>
                <a:cs typeface="Courier New"/>
                <a:sym typeface="Courier New"/>
              </a:rPr>
              <a:t>)</a:t>
            </a:r>
            <a:endParaRPr sz="3600">
              <a:solidFill>
                <a:srgbClr val="A31515"/>
              </a:solidFill>
              <a:highlight>
                <a:srgbClr val="FFFFFE"/>
              </a:highlight>
              <a:latin typeface="Courier New"/>
              <a:ea typeface="Courier New"/>
              <a:cs typeface="Courier New"/>
              <a:sym typeface="Courier New"/>
            </a:endParaRPr>
          </a:p>
          <a:p>
            <a:pPr indent="457200" lvl="0" marL="0" rtl="0" algn="l">
              <a:lnSpc>
                <a:spcPct val="135714"/>
              </a:lnSpc>
              <a:spcBef>
                <a:spcPts val="1200"/>
              </a:spcBef>
              <a:spcAft>
                <a:spcPts val="0"/>
              </a:spcAft>
              <a:buNone/>
            </a:pPr>
            <a:r>
              <a:rPr b="1" lang="en" sz="3600">
                <a:solidFill>
                  <a:schemeClr val="dk1"/>
                </a:solidFill>
                <a:highlight>
                  <a:srgbClr val="FFFFFE"/>
                </a:highlight>
                <a:latin typeface="Courier New"/>
                <a:ea typeface="Courier New"/>
                <a:cs typeface="Courier New"/>
                <a:sym typeface="Courier New"/>
              </a:rPr>
              <a:t>Best </a:t>
            </a:r>
            <a:r>
              <a:rPr lang="en" sz="3600">
                <a:solidFill>
                  <a:schemeClr val="dk1"/>
                </a:solidFill>
                <a:highlight>
                  <a:srgbClr val="FFFFFE"/>
                </a:highlight>
                <a:latin typeface="Courier New"/>
                <a:ea typeface="Courier New"/>
                <a:cs typeface="Courier New"/>
                <a:sym typeface="Courier New"/>
              </a:rPr>
              <a:t>: </a:t>
            </a:r>
            <a:r>
              <a:rPr lang="en" sz="3600">
                <a:solidFill>
                  <a:schemeClr val="accent2"/>
                </a:solidFill>
                <a:highlight>
                  <a:srgbClr val="FFFFFF"/>
                </a:highlight>
                <a:latin typeface="Courier New"/>
                <a:ea typeface="Courier New"/>
                <a:cs typeface="Courier New"/>
                <a:sym typeface="Courier New"/>
              </a:rPr>
              <a:t>'hidden_layer_sizes': (100, 100, 100, 100), 'learning_rate_init': 0.002154434690031882</a:t>
            </a:r>
            <a:endParaRPr sz="3600">
              <a:solidFill>
                <a:schemeClr val="accent2"/>
              </a:solidFill>
              <a:highlight>
                <a:srgbClr val="FFFFFF"/>
              </a:highlight>
              <a:latin typeface="Courier New"/>
              <a:ea typeface="Courier New"/>
              <a:cs typeface="Courier New"/>
              <a:sym typeface="Courier New"/>
            </a:endParaRPr>
          </a:p>
          <a:p>
            <a:pPr indent="457200" lvl="0" marL="0" rtl="0" algn="l">
              <a:lnSpc>
                <a:spcPct val="135714"/>
              </a:lnSpc>
              <a:spcBef>
                <a:spcPts val="0"/>
              </a:spcBef>
              <a:spcAft>
                <a:spcPts val="0"/>
              </a:spcAft>
              <a:buNone/>
            </a:pPr>
            <a:r>
              <a:rPr b="1" lang="en" sz="3600">
                <a:solidFill>
                  <a:schemeClr val="accent2"/>
                </a:solidFill>
                <a:highlight>
                  <a:srgbClr val="FFFFFF"/>
                </a:highlight>
                <a:latin typeface="Courier New"/>
                <a:ea typeface="Courier New"/>
                <a:cs typeface="Courier New"/>
                <a:sym typeface="Courier New"/>
              </a:rPr>
              <a:t>Mse : </a:t>
            </a:r>
            <a:r>
              <a:rPr lang="en" sz="3600">
                <a:solidFill>
                  <a:schemeClr val="accent2"/>
                </a:solidFill>
                <a:highlight>
                  <a:srgbClr val="FFFFFF"/>
                </a:highlight>
                <a:latin typeface="Courier New"/>
                <a:ea typeface="Courier New"/>
                <a:cs typeface="Courier New"/>
                <a:sym typeface="Courier New"/>
              </a:rPr>
              <a:t>6.611754837102716</a:t>
            </a:r>
            <a:endParaRPr sz="3600">
              <a:solidFill>
                <a:schemeClr val="accent2"/>
              </a:solidFill>
              <a:highlight>
                <a:srgbClr val="FFFFFF"/>
              </a:highlight>
              <a:latin typeface="Courier New"/>
              <a:ea typeface="Courier New"/>
              <a:cs typeface="Courier New"/>
              <a:sym typeface="Courier New"/>
            </a:endParaRPr>
          </a:p>
          <a:p>
            <a:pPr indent="-285750" lvl="0" marL="457200" rtl="0" algn="l">
              <a:spcBef>
                <a:spcPts val="0"/>
              </a:spcBef>
              <a:spcAft>
                <a:spcPts val="0"/>
              </a:spcAft>
              <a:buClr>
                <a:srgbClr val="000000"/>
              </a:buClr>
              <a:buSzPct val="100000"/>
              <a:buChar char="●"/>
            </a:pPr>
            <a:r>
              <a:rPr lang="en" sz="3600">
                <a:solidFill>
                  <a:srgbClr val="000000"/>
                </a:solidFill>
              </a:rPr>
              <a:t>Step 4. Repetition. </a:t>
            </a:r>
            <a:r>
              <a:rPr lang="en" sz="3600">
                <a:solidFill>
                  <a:schemeClr val="dk1"/>
                </a:solidFill>
              </a:rPr>
              <a:t>S</a:t>
            </a:r>
            <a:r>
              <a:rPr lang="en" sz="3600">
                <a:solidFill>
                  <a:schemeClr val="dk1"/>
                </a:solidFill>
                <a:highlight>
                  <a:srgbClr val="FFFFFE"/>
                </a:highlight>
              </a:rPr>
              <a:t>hifting range depending on best parameter found in prev. Step</a:t>
            </a:r>
            <a:endParaRPr sz="3600">
              <a:solidFill>
                <a:srgbClr val="000000"/>
              </a:solidFill>
            </a:endParaRPr>
          </a:p>
          <a:p>
            <a:pPr indent="457200" lvl="0" marL="0" rtl="0" algn="l">
              <a:lnSpc>
                <a:spcPct val="135714"/>
              </a:lnSpc>
              <a:spcBef>
                <a:spcPts val="1200"/>
              </a:spcBef>
              <a:spcAft>
                <a:spcPts val="0"/>
              </a:spcAft>
              <a:buNone/>
            </a:pPr>
            <a:r>
              <a:rPr lang="en" sz="3600">
                <a:solidFill>
                  <a:srgbClr val="A31515"/>
                </a:solidFill>
                <a:highlight>
                  <a:srgbClr val="FFFFFE"/>
                </a:highlight>
                <a:latin typeface="Courier New"/>
                <a:ea typeface="Courier New"/>
                <a:cs typeface="Courier New"/>
                <a:sym typeface="Courier New"/>
              </a:rPr>
              <a:t>'hidden_layer_sizes'</a:t>
            </a:r>
            <a:r>
              <a:rPr lang="en" sz="3600">
                <a:solidFill>
                  <a:schemeClr val="dk1"/>
                </a:solidFill>
                <a:highlight>
                  <a:srgbClr val="FFFFFE"/>
                </a:highlight>
                <a:latin typeface="Courier New"/>
                <a:ea typeface="Courier New"/>
                <a:cs typeface="Courier New"/>
                <a:sym typeface="Courier New"/>
              </a:rPr>
              <a:t>: [(</a:t>
            </a:r>
            <a:r>
              <a:rPr lang="en" sz="3600">
                <a:solidFill>
                  <a:srgbClr val="09885A"/>
                </a:solidFill>
                <a:highlight>
                  <a:srgbClr val="FFFFFE"/>
                </a:highlight>
                <a:latin typeface="Courier New"/>
                <a:ea typeface="Courier New"/>
                <a:cs typeface="Courier New"/>
                <a:sym typeface="Courier New"/>
              </a:rPr>
              <a:t>75</a:t>
            </a:r>
            <a:r>
              <a:rPr lang="en" sz="3600">
                <a:solidFill>
                  <a:schemeClr val="dk1"/>
                </a:solidFill>
                <a:highlight>
                  <a:srgbClr val="FFFFFE"/>
                </a:highlight>
                <a:latin typeface="Courier New"/>
                <a:ea typeface="Courier New"/>
                <a:cs typeface="Courier New"/>
                <a:sym typeface="Courier New"/>
              </a:rPr>
              <a:t>,</a:t>
            </a:r>
            <a:r>
              <a:rPr lang="en" sz="3600">
                <a:solidFill>
                  <a:srgbClr val="09885A"/>
                </a:solidFill>
                <a:highlight>
                  <a:srgbClr val="FFFFFE"/>
                </a:highlight>
                <a:latin typeface="Courier New"/>
                <a:ea typeface="Courier New"/>
                <a:cs typeface="Courier New"/>
                <a:sym typeface="Courier New"/>
              </a:rPr>
              <a:t>750</a:t>
            </a:r>
            <a:r>
              <a:rPr lang="en" sz="3600">
                <a:solidFill>
                  <a:schemeClr val="dk1"/>
                </a:solidFill>
                <a:highlight>
                  <a:srgbClr val="FFFFFE"/>
                </a:highlight>
                <a:latin typeface="Courier New"/>
                <a:ea typeface="Courier New"/>
                <a:cs typeface="Courier New"/>
                <a:sym typeface="Courier New"/>
              </a:rPr>
              <a:t>,</a:t>
            </a:r>
            <a:r>
              <a:rPr lang="en" sz="3600">
                <a:solidFill>
                  <a:srgbClr val="09885A"/>
                </a:solidFill>
                <a:highlight>
                  <a:srgbClr val="FFFFFE"/>
                </a:highlight>
                <a:latin typeface="Courier New"/>
                <a:ea typeface="Courier New"/>
                <a:cs typeface="Courier New"/>
                <a:sym typeface="Courier New"/>
              </a:rPr>
              <a:t>75</a:t>
            </a:r>
            <a:r>
              <a:rPr lang="en" sz="3600">
                <a:solidFill>
                  <a:schemeClr val="dk1"/>
                </a:solidFill>
                <a:highlight>
                  <a:srgbClr val="FFFFFE"/>
                </a:highlight>
                <a:latin typeface="Courier New"/>
                <a:ea typeface="Courier New"/>
                <a:cs typeface="Courier New"/>
                <a:sym typeface="Courier New"/>
              </a:rPr>
              <a:t>,</a:t>
            </a:r>
            <a:r>
              <a:rPr lang="en" sz="3600">
                <a:solidFill>
                  <a:srgbClr val="09885A"/>
                </a:solidFill>
                <a:highlight>
                  <a:srgbClr val="FFFFFE"/>
                </a:highlight>
                <a:latin typeface="Courier New"/>
                <a:ea typeface="Courier New"/>
                <a:cs typeface="Courier New"/>
                <a:sym typeface="Courier New"/>
              </a:rPr>
              <a:t>75</a:t>
            </a:r>
            <a:r>
              <a:rPr lang="en" sz="3600">
                <a:solidFill>
                  <a:schemeClr val="dk1"/>
                </a:solidFill>
                <a:highlight>
                  <a:srgbClr val="FFFFFE"/>
                </a:highlight>
                <a:latin typeface="Courier New"/>
                <a:ea typeface="Courier New"/>
                <a:cs typeface="Courier New"/>
                <a:sym typeface="Courier New"/>
              </a:rPr>
              <a:t>), (</a:t>
            </a:r>
            <a:r>
              <a:rPr lang="en" sz="3600">
                <a:solidFill>
                  <a:srgbClr val="09885A"/>
                </a:solidFill>
                <a:highlight>
                  <a:srgbClr val="FFFFFE"/>
                </a:highlight>
                <a:latin typeface="Courier New"/>
                <a:ea typeface="Courier New"/>
                <a:cs typeface="Courier New"/>
                <a:sym typeface="Courier New"/>
              </a:rPr>
              <a:t>125</a:t>
            </a:r>
            <a:r>
              <a:rPr lang="en" sz="3600">
                <a:solidFill>
                  <a:schemeClr val="dk1"/>
                </a:solidFill>
                <a:highlight>
                  <a:srgbClr val="FFFFFE"/>
                </a:highlight>
                <a:latin typeface="Courier New"/>
                <a:ea typeface="Courier New"/>
                <a:cs typeface="Courier New"/>
                <a:sym typeface="Courier New"/>
              </a:rPr>
              <a:t>,</a:t>
            </a:r>
            <a:r>
              <a:rPr lang="en" sz="3600">
                <a:solidFill>
                  <a:srgbClr val="09885A"/>
                </a:solidFill>
                <a:highlight>
                  <a:srgbClr val="FFFFFE"/>
                </a:highlight>
                <a:latin typeface="Courier New"/>
                <a:ea typeface="Courier New"/>
                <a:cs typeface="Courier New"/>
                <a:sym typeface="Courier New"/>
              </a:rPr>
              <a:t>125</a:t>
            </a:r>
            <a:r>
              <a:rPr lang="en" sz="3600">
                <a:solidFill>
                  <a:schemeClr val="dk1"/>
                </a:solidFill>
                <a:highlight>
                  <a:srgbClr val="FFFFFE"/>
                </a:highlight>
                <a:latin typeface="Courier New"/>
                <a:ea typeface="Courier New"/>
                <a:cs typeface="Courier New"/>
                <a:sym typeface="Courier New"/>
              </a:rPr>
              <a:t>,</a:t>
            </a:r>
            <a:r>
              <a:rPr lang="en" sz="3600">
                <a:solidFill>
                  <a:srgbClr val="09885A"/>
                </a:solidFill>
                <a:highlight>
                  <a:srgbClr val="FFFFFE"/>
                </a:highlight>
                <a:latin typeface="Courier New"/>
                <a:ea typeface="Courier New"/>
                <a:cs typeface="Courier New"/>
                <a:sym typeface="Courier New"/>
              </a:rPr>
              <a:t>125</a:t>
            </a:r>
            <a:r>
              <a:rPr lang="en" sz="3600">
                <a:solidFill>
                  <a:schemeClr val="dk1"/>
                </a:solidFill>
                <a:highlight>
                  <a:srgbClr val="FFFFFE"/>
                </a:highlight>
                <a:latin typeface="Courier New"/>
                <a:ea typeface="Courier New"/>
                <a:cs typeface="Courier New"/>
                <a:sym typeface="Courier New"/>
              </a:rPr>
              <a:t>,</a:t>
            </a:r>
            <a:r>
              <a:rPr lang="en" sz="3600">
                <a:solidFill>
                  <a:srgbClr val="09885A"/>
                </a:solidFill>
                <a:highlight>
                  <a:srgbClr val="FFFFFE"/>
                </a:highlight>
                <a:latin typeface="Courier New"/>
                <a:ea typeface="Courier New"/>
                <a:cs typeface="Courier New"/>
                <a:sym typeface="Courier New"/>
              </a:rPr>
              <a:t>125</a:t>
            </a:r>
            <a:r>
              <a:rPr lang="en" sz="3600">
                <a:solidFill>
                  <a:schemeClr val="dk1"/>
                </a:solidFill>
                <a:highlight>
                  <a:srgbClr val="FFFFFE"/>
                </a:highlight>
                <a:latin typeface="Courier New"/>
                <a:ea typeface="Courier New"/>
                <a:cs typeface="Courier New"/>
                <a:sym typeface="Courier New"/>
              </a:rPr>
              <a:t>), (</a:t>
            </a:r>
            <a:r>
              <a:rPr lang="en" sz="3600">
                <a:solidFill>
                  <a:srgbClr val="09885A"/>
                </a:solidFill>
                <a:highlight>
                  <a:srgbClr val="FFFFFE"/>
                </a:highlight>
                <a:latin typeface="Courier New"/>
                <a:ea typeface="Courier New"/>
                <a:cs typeface="Courier New"/>
                <a:sym typeface="Courier New"/>
              </a:rPr>
              <a:t>100</a:t>
            </a:r>
            <a:r>
              <a:rPr lang="en" sz="3600">
                <a:solidFill>
                  <a:schemeClr val="dk1"/>
                </a:solidFill>
                <a:highlight>
                  <a:srgbClr val="FFFFFE"/>
                </a:highlight>
                <a:latin typeface="Courier New"/>
                <a:ea typeface="Courier New"/>
                <a:cs typeface="Courier New"/>
                <a:sym typeface="Courier New"/>
              </a:rPr>
              <a:t>, </a:t>
            </a:r>
            <a:r>
              <a:rPr lang="en" sz="3600">
                <a:solidFill>
                  <a:srgbClr val="09885A"/>
                </a:solidFill>
                <a:highlight>
                  <a:srgbClr val="FFFFFE"/>
                </a:highlight>
                <a:latin typeface="Courier New"/>
                <a:ea typeface="Courier New"/>
                <a:cs typeface="Courier New"/>
                <a:sym typeface="Courier New"/>
              </a:rPr>
              <a:t>100</a:t>
            </a:r>
            <a:r>
              <a:rPr lang="en" sz="3600">
                <a:solidFill>
                  <a:schemeClr val="dk1"/>
                </a:solidFill>
                <a:highlight>
                  <a:srgbClr val="FFFFFE"/>
                </a:highlight>
                <a:latin typeface="Courier New"/>
                <a:ea typeface="Courier New"/>
                <a:cs typeface="Courier New"/>
                <a:sym typeface="Courier New"/>
              </a:rPr>
              <a:t>, </a:t>
            </a:r>
            <a:r>
              <a:rPr lang="en" sz="3600">
                <a:solidFill>
                  <a:srgbClr val="09885A"/>
                </a:solidFill>
                <a:highlight>
                  <a:srgbClr val="FFFFFE"/>
                </a:highlight>
                <a:latin typeface="Courier New"/>
                <a:ea typeface="Courier New"/>
                <a:cs typeface="Courier New"/>
                <a:sym typeface="Courier New"/>
              </a:rPr>
              <a:t>100</a:t>
            </a:r>
            <a:r>
              <a:rPr lang="en" sz="3600">
                <a:solidFill>
                  <a:schemeClr val="dk1"/>
                </a:solidFill>
                <a:highlight>
                  <a:srgbClr val="FFFFFE"/>
                </a:highlight>
                <a:latin typeface="Courier New"/>
                <a:ea typeface="Courier New"/>
                <a:cs typeface="Courier New"/>
                <a:sym typeface="Courier New"/>
              </a:rPr>
              <a:t>, </a:t>
            </a:r>
            <a:r>
              <a:rPr lang="en" sz="3600">
                <a:solidFill>
                  <a:srgbClr val="09885A"/>
                </a:solidFill>
                <a:highlight>
                  <a:srgbClr val="FFFFFE"/>
                </a:highlight>
                <a:latin typeface="Courier New"/>
                <a:ea typeface="Courier New"/>
                <a:cs typeface="Courier New"/>
                <a:sym typeface="Courier New"/>
              </a:rPr>
              <a:t>100</a:t>
            </a:r>
            <a:r>
              <a:rPr lang="en" sz="3600">
                <a:solidFill>
                  <a:schemeClr val="dk1"/>
                </a:solidFill>
                <a:highlight>
                  <a:srgbClr val="FFFFFE"/>
                </a:highlight>
                <a:latin typeface="Courier New"/>
                <a:ea typeface="Courier New"/>
                <a:cs typeface="Courier New"/>
                <a:sym typeface="Courier New"/>
              </a:rPr>
              <a:t>)], </a:t>
            </a:r>
            <a:r>
              <a:rPr lang="en" sz="3600">
                <a:solidFill>
                  <a:srgbClr val="A31515"/>
                </a:solidFill>
                <a:highlight>
                  <a:srgbClr val="FFFFFE"/>
                </a:highlight>
                <a:latin typeface="Courier New"/>
                <a:ea typeface="Courier New"/>
                <a:cs typeface="Courier New"/>
                <a:sym typeface="Courier New"/>
              </a:rPr>
              <a:t>'learning_rate_init'</a:t>
            </a:r>
            <a:r>
              <a:rPr lang="en" sz="3600">
                <a:solidFill>
                  <a:schemeClr val="dk1"/>
                </a:solidFill>
                <a:highlight>
                  <a:srgbClr val="FFFFFE"/>
                </a:highlight>
                <a:latin typeface="Courier New"/>
                <a:ea typeface="Courier New"/>
                <a:cs typeface="Courier New"/>
                <a:sym typeface="Courier New"/>
              </a:rPr>
              <a:t>: np.logspace(</a:t>
            </a:r>
            <a:r>
              <a:rPr lang="en" sz="3600">
                <a:solidFill>
                  <a:srgbClr val="09885A"/>
                </a:solidFill>
                <a:highlight>
                  <a:srgbClr val="FFFFFE"/>
                </a:highlight>
                <a:latin typeface="Courier New"/>
                <a:ea typeface="Courier New"/>
                <a:cs typeface="Courier New"/>
                <a:sym typeface="Courier New"/>
              </a:rPr>
              <a:t>-4</a:t>
            </a:r>
            <a:r>
              <a:rPr lang="en" sz="3600">
                <a:solidFill>
                  <a:schemeClr val="dk1"/>
                </a:solidFill>
                <a:highlight>
                  <a:srgbClr val="FFFFFE"/>
                </a:highlight>
                <a:latin typeface="Courier New"/>
                <a:ea typeface="Courier New"/>
                <a:cs typeface="Courier New"/>
                <a:sym typeface="Courier New"/>
              </a:rPr>
              <a:t>,</a:t>
            </a:r>
            <a:r>
              <a:rPr lang="en" sz="3600">
                <a:solidFill>
                  <a:srgbClr val="09885A"/>
                </a:solidFill>
                <a:highlight>
                  <a:srgbClr val="FFFFFE"/>
                </a:highlight>
                <a:latin typeface="Courier New"/>
                <a:ea typeface="Courier New"/>
                <a:cs typeface="Courier New"/>
                <a:sym typeface="Courier New"/>
              </a:rPr>
              <a:t>-2</a:t>
            </a:r>
            <a:r>
              <a:rPr lang="en" sz="3600">
                <a:solidFill>
                  <a:schemeClr val="dk1"/>
                </a:solidFill>
                <a:highlight>
                  <a:srgbClr val="FFFFFE"/>
                </a:highlight>
                <a:latin typeface="Courier New"/>
                <a:ea typeface="Courier New"/>
                <a:cs typeface="Courier New"/>
                <a:sym typeface="Courier New"/>
              </a:rPr>
              <a:t>, </a:t>
            </a:r>
            <a:r>
              <a:rPr lang="en" sz="3600">
                <a:solidFill>
                  <a:srgbClr val="09885A"/>
                </a:solidFill>
                <a:highlight>
                  <a:srgbClr val="FFFFFE"/>
                </a:highlight>
                <a:latin typeface="Courier New"/>
                <a:ea typeface="Courier New"/>
                <a:cs typeface="Courier New"/>
                <a:sym typeface="Courier New"/>
              </a:rPr>
              <a:t>10</a:t>
            </a:r>
            <a:r>
              <a:rPr lang="en" sz="3600">
                <a:solidFill>
                  <a:schemeClr val="dk1"/>
                </a:solidFill>
                <a:highlight>
                  <a:srgbClr val="FFFFFE"/>
                </a:highlight>
                <a:latin typeface="Courier New"/>
                <a:ea typeface="Courier New"/>
                <a:cs typeface="Courier New"/>
                <a:sym typeface="Courier New"/>
              </a:rPr>
              <a:t>)</a:t>
            </a:r>
            <a:endParaRPr sz="3600">
              <a:solidFill>
                <a:srgbClr val="A31515"/>
              </a:solidFill>
              <a:highlight>
                <a:srgbClr val="FFFFFE"/>
              </a:highlight>
              <a:latin typeface="Courier New"/>
              <a:ea typeface="Courier New"/>
              <a:cs typeface="Courier New"/>
              <a:sym typeface="Courier New"/>
            </a:endParaRPr>
          </a:p>
          <a:p>
            <a:pPr indent="457200" lvl="0" marL="0" rtl="0" algn="l">
              <a:lnSpc>
                <a:spcPct val="135714"/>
              </a:lnSpc>
              <a:spcBef>
                <a:spcPts val="0"/>
              </a:spcBef>
              <a:spcAft>
                <a:spcPts val="0"/>
              </a:spcAft>
              <a:buNone/>
            </a:pPr>
            <a:r>
              <a:rPr b="1" lang="en" sz="3600">
                <a:solidFill>
                  <a:schemeClr val="dk1"/>
                </a:solidFill>
                <a:highlight>
                  <a:srgbClr val="FFFFFE"/>
                </a:highlight>
                <a:latin typeface="Courier New"/>
                <a:ea typeface="Courier New"/>
                <a:cs typeface="Courier New"/>
                <a:sym typeface="Courier New"/>
              </a:rPr>
              <a:t>Best </a:t>
            </a:r>
            <a:r>
              <a:rPr lang="en" sz="3600">
                <a:solidFill>
                  <a:schemeClr val="dk1"/>
                </a:solidFill>
                <a:highlight>
                  <a:srgbClr val="FFFFFE"/>
                </a:highlight>
                <a:latin typeface="Courier New"/>
                <a:ea typeface="Courier New"/>
                <a:cs typeface="Courier New"/>
                <a:sym typeface="Courier New"/>
              </a:rPr>
              <a:t>: </a:t>
            </a:r>
            <a:r>
              <a:rPr lang="en" sz="3600">
                <a:solidFill>
                  <a:schemeClr val="accent2"/>
                </a:solidFill>
                <a:highlight>
                  <a:srgbClr val="FFFFFF"/>
                </a:highlight>
                <a:latin typeface="Courier New"/>
                <a:ea typeface="Courier New"/>
                <a:cs typeface="Courier New"/>
                <a:sym typeface="Courier New"/>
              </a:rPr>
              <a:t>'hidden_layer_sizes': (75, 750, 75, 75), 'learning_rate_init': 0.003593813663804626</a:t>
            </a:r>
            <a:endParaRPr sz="3600">
              <a:solidFill>
                <a:schemeClr val="accent2"/>
              </a:solidFill>
              <a:highlight>
                <a:srgbClr val="FFFFFF"/>
              </a:highlight>
              <a:latin typeface="Courier New"/>
              <a:ea typeface="Courier New"/>
              <a:cs typeface="Courier New"/>
              <a:sym typeface="Courier New"/>
            </a:endParaRPr>
          </a:p>
          <a:p>
            <a:pPr indent="457200" lvl="0" marL="0" rtl="0" algn="l">
              <a:lnSpc>
                <a:spcPct val="135714"/>
              </a:lnSpc>
              <a:spcBef>
                <a:spcPts val="0"/>
              </a:spcBef>
              <a:spcAft>
                <a:spcPts val="0"/>
              </a:spcAft>
              <a:buNone/>
            </a:pPr>
            <a:r>
              <a:rPr b="1" lang="en" sz="3600">
                <a:solidFill>
                  <a:schemeClr val="accent2"/>
                </a:solidFill>
                <a:highlight>
                  <a:srgbClr val="FFFFFF"/>
                </a:highlight>
                <a:latin typeface="Courier New"/>
                <a:ea typeface="Courier New"/>
                <a:cs typeface="Courier New"/>
                <a:sym typeface="Courier New"/>
              </a:rPr>
              <a:t>Mse : </a:t>
            </a:r>
            <a:r>
              <a:rPr lang="en" sz="3600">
                <a:solidFill>
                  <a:schemeClr val="accent2"/>
                </a:solidFill>
                <a:highlight>
                  <a:srgbClr val="FFFFFF"/>
                </a:highlight>
                <a:latin typeface="Courier New"/>
                <a:ea typeface="Courier New"/>
                <a:cs typeface="Courier New"/>
                <a:sym typeface="Courier New"/>
              </a:rPr>
              <a:t>4.782631562000682</a:t>
            </a:r>
            <a:endParaRPr sz="3600">
              <a:solidFill>
                <a:schemeClr val="accent2"/>
              </a:solidFill>
              <a:highlight>
                <a:srgbClr val="FFFFFF"/>
              </a:highlight>
              <a:latin typeface="Courier New"/>
              <a:ea typeface="Courier New"/>
              <a:cs typeface="Courier New"/>
              <a:sym typeface="Courier New"/>
            </a:endParaRPr>
          </a:p>
          <a:p>
            <a:pPr indent="457200" lvl="0" marL="0" rtl="0" algn="l">
              <a:lnSpc>
                <a:spcPct val="135714"/>
              </a:lnSpc>
              <a:spcBef>
                <a:spcPts val="0"/>
              </a:spcBef>
              <a:spcAft>
                <a:spcPts val="0"/>
              </a:spcAft>
              <a:buClr>
                <a:schemeClr val="dk1"/>
              </a:buClr>
              <a:buSzPct val="29987"/>
              <a:buFont typeface="Arial"/>
              <a:buNone/>
            </a:pPr>
            <a:r>
              <a:t/>
            </a:r>
            <a:endParaRPr sz="3668">
              <a:solidFill>
                <a:schemeClr val="accent2"/>
              </a:solidFill>
              <a:highlight>
                <a:srgbClr val="FFFFFF"/>
              </a:highlight>
              <a:latin typeface="Courier New"/>
              <a:ea typeface="Courier New"/>
              <a:cs typeface="Courier New"/>
              <a:sym typeface="Courier New"/>
            </a:endParaRPr>
          </a:p>
          <a:p>
            <a:pPr indent="457200" lvl="0" marL="0" rtl="0" algn="l">
              <a:lnSpc>
                <a:spcPct val="135714"/>
              </a:lnSpc>
              <a:spcBef>
                <a:spcPts val="0"/>
              </a:spcBef>
              <a:spcAft>
                <a:spcPts val="0"/>
              </a:spcAft>
              <a:buNone/>
            </a:pPr>
            <a:r>
              <a:t/>
            </a:r>
            <a:endParaRPr sz="1050">
              <a:solidFill>
                <a:schemeClr val="dk1"/>
              </a:solidFill>
              <a:highlight>
                <a:srgbClr val="FFFFFE"/>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lnSpc>
                <a:spcPct val="135714"/>
              </a:lnSpc>
              <a:spcBef>
                <a:spcPts val="1200"/>
              </a:spcBef>
              <a:spcAft>
                <a:spcPts val="0"/>
              </a:spcAft>
              <a:buNone/>
            </a:pPr>
            <a:r>
              <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FFFFE"/>
              </a:highlight>
              <a:latin typeface="Courier New"/>
              <a:ea typeface="Courier New"/>
              <a:cs typeface="Courier New"/>
              <a:sym typeface="Courier New"/>
            </a:endParaRPr>
          </a:p>
          <a:p>
            <a:pPr indent="0" lvl="0" marL="457200" rtl="0" algn="l">
              <a:spcBef>
                <a:spcPts val="0"/>
              </a:spcBef>
              <a:spcAft>
                <a:spcPts val="1200"/>
              </a:spcAft>
              <a:buNone/>
            </a:pPr>
            <a:r>
              <a:t/>
            </a:r>
            <a:endParaRPr/>
          </a:p>
        </p:txBody>
      </p:sp>
      <p:sp>
        <p:nvSpPr>
          <p:cNvPr id="141" name="Google Shape;141;p24"/>
          <p:cNvSpPr txBox="1"/>
          <p:nvPr>
            <p:ph type="title"/>
          </p:nvPr>
        </p:nvSpPr>
        <p:spPr>
          <a:xfrm>
            <a:off x="311700" y="445025"/>
            <a:ext cx="8520600" cy="572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selection. </a:t>
            </a:r>
            <a:r>
              <a:rPr lang="en"/>
              <a:t>MLP</a:t>
            </a:r>
            <a:endParaRPr sz="1577">
              <a:solidFill>
                <a:srgbClr val="999999"/>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47" name="Google Shape;147;p25"/>
          <p:cNvSpPr txBox="1"/>
          <p:nvPr>
            <p:ph idx="1" type="body"/>
          </p:nvPr>
        </p:nvSpPr>
        <p:spPr>
          <a:xfrm>
            <a:off x="-246750" y="1113125"/>
            <a:ext cx="8520600" cy="3416400"/>
          </a:xfrm>
          <a:prstGeom prst="rect">
            <a:avLst/>
          </a:prstGeom>
        </p:spPr>
        <p:txBody>
          <a:bodyPr anchorCtr="0" anchor="t" bIns="91425" lIns="91425" spcFirstLastPara="1" rIns="91425" wrap="square" tIns="91425">
            <a:normAutofit/>
          </a:bodyPr>
          <a:lstStyle/>
          <a:p>
            <a:pPr indent="457200" lvl="0" marL="457200" rtl="0" algn="l">
              <a:spcBef>
                <a:spcPts val="0"/>
              </a:spcBef>
              <a:spcAft>
                <a:spcPts val="1200"/>
              </a:spcAft>
              <a:buNone/>
            </a:pPr>
            <a:r>
              <a:rPr lang="en" sz="900"/>
              <a:t>Cell f</a:t>
            </a:r>
            <a:r>
              <a:rPr lang="en" sz="900"/>
              <a:t>ormat:  Mean Squared Error &amp; Mean Absolute Error 													</a:t>
            </a:r>
            <a:endParaRPr sz="900"/>
          </a:p>
        </p:txBody>
      </p:sp>
      <p:graphicFrame>
        <p:nvGraphicFramePr>
          <p:cNvPr id="148" name="Google Shape;148;p25"/>
          <p:cNvGraphicFramePr/>
          <p:nvPr/>
        </p:nvGraphicFramePr>
        <p:xfrm>
          <a:off x="700275" y="1548525"/>
          <a:ext cx="3000000" cy="3000000"/>
        </p:xfrm>
        <a:graphic>
          <a:graphicData uri="http://schemas.openxmlformats.org/drawingml/2006/table">
            <a:tbl>
              <a:tblPr>
                <a:noFill/>
                <a:tableStyleId>{3904D3D8-4BF7-4634-B62B-585FC6889441}</a:tableStyleId>
              </a:tblPr>
              <a:tblGrid>
                <a:gridCol w="1850575"/>
                <a:gridCol w="1850575"/>
                <a:gridCol w="1850575"/>
                <a:gridCol w="1850575"/>
              </a:tblGrid>
              <a:tr h="634100">
                <a:tc>
                  <a:txBody>
                    <a:bodyPr/>
                    <a:lstStyle/>
                    <a:p>
                      <a:pPr indent="0" lvl="0" marL="0" rtl="0" algn="l">
                        <a:spcBef>
                          <a:spcPts val="0"/>
                        </a:spcBef>
                        <a:spcAft>
                          <a:spcPts val="0"/>
                        </a:spcAft>
                        <a:buNone/>
                      </a:pPr>
                      <a:r>
                        <a:rPr lang="en"/>
                        <a:t>                 Datasets </a:t>
                      </a:r>
                      <a:endParaRPr/>
                    </a:p>
                    <a:p>
                      <a:pPr indent="0" lvl="0" marL="0" rtl="0" algn="l">
                        <a:spcBef>
                          <a:spcPts val="0"/>
                        </a:spcBef>
                        <a:spcAft>
                          <a:spcPts val="0"/>
                        </a:spcAft>
                        <a:buNone/>
                      </a:pPr>
                      <a:r>
                        <a:rPr lang="en"/>
                        <a:t>Models</a:t>
                      </a:r>
                      <a:endParaRPr/>
                    </a:p>
                  </a:txBody>
                  <a:tcPr marT="91425" marB="91425" marR="91425" marL="91425"/>
                </a:tc>
                <a:tc>
                  <a:txBody>
                    <a:bodyPr/>
                    <a:lstStyle/>
                    <a:p>
                      <a:pPr indent="0" lvl="0" marL="0" rtl="0" algn="l">
                        <a:spcBef>
                          <a:spcPts val="0"/>
                        </a:spcBef>
                        <a:spcAft>
                          <a:spcPts val="0"/>
                        </a:spcAft>
                        <a:buNone/>
                      </a:pPr>
                      <a:r>
                        <a:rPr lang="en"/>
                        <a:t>Servo</a:t>
                      </a:r>
                      <a:r>
                        <a:rPr lang="en" sz="1100">
                          <a:solidFill>
                            <a:srgbClr val="666666"/>
                          </a:solidFill>
                        </a:rPr>
                        <a:t>(easy)</a:t>
                      </a:r>
                      <a:endParaRPr sz="1100">
                        <a:solidFill>
                          <a:srgbClr val="666666"/>
                        </a:solidFill>
                      </a:endParaRPr>
                    </a:p>
                  </a:txBody>
                  <a:tcPr marT="91425" marB="91425" marR="91425" marL="91425"/>
                </a:tc>
                <a:tc>
                  <a:txBody>
                    <a:bodyPr/>
                    <a:lstStyle/>
                    <a:p>
                      <a:pPr indent="0" lvl="0" marL="0" rtl="0" algn="l">
                        <a:spcBef>
                          <a:spcPts val="0"/>
                        </a:spcBef>
                        <a:spcAft>
                          <a:spcPts val="0"/>
                        </a:spcAft>
                        <a:buNone/>
                      </a:pPr>
                      <a:r>
                        <a:rPr lang="en"/>
                        <a:t>Auto MPG</a:t>
                      </a:r>
                      <a:r>
                        <a:rPr lang="en" sz="1100">
                          <a:solidFill>
                            <a:srgbClr val="666666"/>
                          </a:solidFill>
                        </a:rPr>
                        <a:t>(medium)</a:t>
                      </a:r>
                      <a:endParaRPr sz="1100">
                        <a:solidFill>
                          <a:srgbClr val="666666"/>
                        </a:solidFill>
                      </a:endParaRPr>
                    </a:p>
                  </a:txBody>
                  <a:tcPr marT="91425" marB="91425" marR="91425" marL="91425"/>
                </a:tc>
                <a:tc>
                  <a:txBody>
                    <a:bodyPr/>
                    <a:lstStyle/>
                    <a:p>
                      <a:pPr indent="0" lvl="0" marL="0" rtl="0" algn="l">
                        <a:spcBef>
                          <a:spcPts val="0"/>
                        </a:spcBef>
                        <a:spcAft>
                          <a:spcPts val="0"/>
                        </a:spcAft>
                        <a:buNone/>
                      </a:pPr>
                      <a:r>
                        <a:rPr lang="en"/>
                        <a:t>Forest Fire</a:t>
                      </a:r>
                      <a:r>
                        <a:rPr lang="en" sz="1100">
                          <a:solidFill>
                            <a:srgbClr val="666666"/>
                          </a:solidFill>
                        </a:rPr>
                        <a:t>(hard)</a:t>
                      </a:r>
                      <a:endParaRPr sz="1100">
                        <a:solidFill>
                          <a:srgbClr val="666666"/>
                        </a:solidFill>
                      </a:endParaRPr>
                    </a:p>
                  </a:txBody>
                  <a:tcPr marT="91425" marB="91425" marR="91425" marL="91425"/>
                </a:tc>
              </a:tr>
              <a:tr h="634100">
                <a:tc>
                  <a:txBody>
                    <a:bodyPr/>
                    <a:lstStyle/>
                    <a:p>
                      <a:pPr indent="0" lvl="0" marL="0" rtl="0" algn="l">
                        <a:spcBef>
                          <a:spcPts val="0"/>
                        </a:spcBef>
                        <a:spcAft>
                          <a:spcPts val="0"/>
                        </a:spcAft>
                        <a:buNone/>
                      </a:pPr>
                      <a:r>
                        <a:rPr lang="en"/>
                        <a:t>MLP</a:t>
                      </a:r>
                      <a:endParaRPr/>
                    </a:p>
                  </a:txBody>
                  <a:tcPr marT="91425" marB="91425" marR="91425" marL="91425"/>
                </a:tc>
                <a:tc>
                  <a:txBody>
                    <a:bodyPr/>
                    <a:lstStyle/>
                    <a:p>
                      <a:pPr indent="0" lvl="0" marL="0" rtl="0" algn="l">
                        <a:spcBef>
                          <a:spcPts val="0"/>
                        </a:spcBef>
                        <a:spcAft>
                          <a:spcPts val="0"/>
                        </a:spcAft>
                        <a:buNone/>
                      </a:pPr>
                      <a:r>
                        <a:rPr lang="en" sz="1200"/>
                        <a:t>0.020 &amp; 0.084</a:t>
                      </a:r>
                      <a:endParaRPr sz="1200"/>
                    </a:p>
                  </a:txBody>
                  <a:tcPr marT="91425" marB="91425" marR="91425" marL="91425"/>
                </a:tc>
                <a:tc>
                  <a:txBody>
                    <a:bodyPr/>
                    <a:lstStyle/>
                    <a:p>
                      <a:pPr indent="0" lvl="0" marL="0" rtl="0" algn="l">
                        <a:spcBef>
                          <a:spcPts val="0"/>
                        </a:spcBef>
                        <a:spcAft>
                          <a:spcPts val="0"/>
                        </a:spcAft>
                        <a:buNone/>
                      </a:pPr>
                      <a:r>
                        <a:rPr lang="en" sz="1200"/>
                        <a:t>6.903 &amp; 1.954</a:t>
                      </a:r>
                      <a:endParaRPr sz="1200"/>
                    </a:p>
                  </a:txBody>
                  <a:tcPr marT="91425" marB="91425" marR="91425" marL="91425"/>
                </a:tc>
                <a:tc>
                  <a:txBody>
                    <a:bodyPr/>
                    <a:lstStyle/>
                    <a:p>
                      <a:pPr indent="0" lvl="0" marL="0" rtl="0" algn="l">
                        <a:spcBef>
                          <a:spcPts val="0"/>
                        </a:spcBef>
                        <a:spcAft>
                          <a:spcPts val="0"/>
                        </a:spcAft>
                        <a:buNone/>
                      </a:pPr>
                      <a:r>
                        <a:rPr lang="en" sz="1200"/>
                        <a:t>109.158 &amp; 6.503 </a:t>
                      </a:r>
                      <a:endParaRPr sz="1000"/>
                    </a:p>
                  </a:txBody>
                  <a:tcPr marT="91425" marB="91425" marR="91425" marL="91425"/>
                </a:tc>
              </a:tr>
              <a:tr h="634100">
                <a:tc>
                  <a:txBody>
                    <a:bodyPr/>
                    <a:lstStyle/>
                    <a:p>
                      <a:pPr indent="0" lvl="0" marL="0" rtl="0" algn="l">
                        <a:spcBef>
                          <a:spcPts val="0"/>
                        </a:spcBef>
                        <a:spcAft>
                          <a:spcPts val="0"/>
                        </a:spcAft>
                        <a:buNone/>
                      </a:pPr>
                      <a:r>
                        <a:rPr lang="en"/>
                        <a:t>MT</a:t>
                      </a:r>
                      <a:endParaRPr/>
                    </a:p>
                  </a:txBody>
                  <a:tcPr marT="91425" marB="91425" marR="91425" marL="91425"/>
                </a:tc>
                <a:tc>
                  <a:txBody>
                    <a:bodyPr/>
                    <a:lstStyle/>
                    <a:p>
                      <a:pPr indent="0" lvl="0" marL="0" rtl="0" algn="l">
                        <a:spcBef>
                          <a:spcPts val="0"/>
                        </a:spcBef>
                        <a:spcAft>
                          <a:spcPts val="0"/>
                        </a:spcAft>
                        <a:buNone/>
                      </a:pPr>
                      <a:r>
                        <a:rPr lang="en" sz="1200"/>
                        <a:t>0.146 &amp; 0.205</a:t>
                      </a:r>
                      <a:endParaRPr sz="1200"/>
                    </a:p>
                  </a:txBody>
                  <a:tcPr marT="91425" marB="91425" marR="91425" marL="91425"/>
                </a:tc>
                <a:tc>
                  <a:txBody>
                    <a:bodyPr/>
                    <a:lstStyle/>
                    <a:p>
                      <a:pPr indent="0" lvl="0" marL="0" rtl="0" algn="l">
                        <a:spcBef>
                          <a:spcPts val="0"/>
                        </a:spcBef>
                        <a:spcAft>
                          <a:spcPts val="0"/>
                        </a:spcAft>
                        <a:buNone/>
                      </a:pPr>
                      <a:r>
                        <a:rPr lang="en" sz="1200"/>
                        <a:t>7.75 &amp; 1.99</a:t>
                      </a:r>
                      <a:endParaRPr sz="1200"/>
                    </a:p>
                  </a:txBody>
                  <a:tcPr marT="91425" marB="91425" marR="91425" marL="91425"/>
                </a:tc>
                <a:tc>
                  <a:txBody>
                    <a:bodyPr/>
                    <a:lstStyle/>
                    <a:p>
                      <a:pPr indent="0" lvl="0" marL="0" rtl="0" algn="l">
                        <a:spcBef>
                          <a:spcPts val="0"/>
                        </a:spcBef>
                        <a:spcAft>
                          <a:spcPts val="0"/>
                        </a:spcAft>
                        <a:buNone/>
                      </a:pPr>
                      <a:r>
                        <a:rPr lang="en" sz="1200"/>
                        <a:t>140.46 &amp; 7.43</a:t>
                      </a:r>
                      <a:endParaRPr sz="1200"/>
                    </a:p>
                  </a:txBody>
                  <a:tcPr marT="91425" marB="91425" marR="91425" marL="91425"/>
                </a:tc>
              </a:tr>
              <a:tr h="634100">
                <a:tc>
                  <a:txBody>
                    <a:bodyPr/>
                    <a:lstStyle/>
                    <a:p>
                      <a:pPr indent="0" lvl="0" marL="0" rtl="0" algn="l">
                        <a:spcBef>
                          <a:spcPts val="0"/>
                        </a:spcBef>
                        <a:spcAft>
                          <a:spcPts val="0"/>
                        </a:spcAft>
                        <a:buNone/>
                      </a:pPr>
                      <a:r>
                        <a:rPr lang="en"/>
                        <a:t>SVR</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200">
                          <a:solidFill>
                            <a:schemeClr val="accent2"/>
                          </a:solidFill>
                          <a:highlight>
                            <a:srgbClr val="FFFFFF"/>
                          </a:highlight>
                        </a:rPr>
                        <a:t>0.131 &amp; 0.227</a:t>
                      </a:r>
                      <a:endParaRPr sz="12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accent2"/>
                          </a:solidFill>
                          <a:highlight>
                            <a:schemeClr val="lt1"/>
                          </a:highlight>
                        </a:rPr>
                        <a:t>6.24</a:t>
                      </a:r>
                      <a:r>
                        <a:rPr lang="en" sz="1200">
                          <a:solidFill>
                            <a:schemeClr val="accent2"/>
                          </a:solidFill>
                          <a:highlight>
                            <a:srgbClr val="FFFFFF"/>
                          </a:highlight>
                        </a:rPr>
                        <a:t> &amp; 1.82</a:t>
                      </a:r>
                      <a:endParaRPr sz="12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accent2"/>
                          </a:solidFill>
                          <a:highlight>
                            <a:srgbClr val="FFFFFF"/>
                          </a:highlight>
                        </a:rPr>
                        <a:t>104.38</a:t>
                      </a:r>
                      <a:r>
                        <a:rPr lang="en" sz="1200">
                          <a:solidFill>
                            <a:schemeClr val="accent2"/>
                          </a:solidFill>
                          <a:highlight>
                            <a:srgbClr val="FFFFFF"/>
                          </a:highlight>
                        </a:rPr>
                        <a:t> &amp; 5.147</a:t>
                      </a:r>
                      <a:endParaRPr sz="1200"/>
                    </a:p>
                  </a:txBody>
                  <a:tcPr marT="91425" marB="91425" marR="91425" marL="91425">
                    <a:lnB cap="flat" cmpd="sng" w="9525">
                      <a:solidFill>
                        <a:srgbClr val="9E9E9E"/>
                      </a:solidFill>
                      <a:prstDash val="solid"/>
                      <a:round/>
                      <a:headEnd len="sm" w="sm" type="none"/>
                      <a:tailEnd len="sm" w="sm" type="none"/>
                    </a:lnB>
                  </a:tcPr>
                </a:tc>
              </a:tr>
              <a:tr h="634100">
                <a:tc>
                  <a:txBody>
                    <a:bodyPr/>
                    <a:lstStyle/>
                    <a:p>
                      <a:pPr indent="0" lvl="0" marL="0" rtl="0" algn="l">
                        <a:spcBef>
                          <a:spcPts val="0"/>
                        </a:spcBef>
                        <a:spcAft>
                          <a:spcPts val="0"/>
                        </a:spcAft>
                        <a:buNone/>
                      </a:pPr>
                      <a:r>
                        <a:rPr lang="en"/>
                        <a:t>References (MSE &amp; MAE)</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200">
                          <a:solidFill>
                            <a:srgbClr val="212121"/>
                          </a:solidFill>
                          <a:highlight>
                            <a:srgbClr val="FFFFFF"/>
                          </a:highlight>
                        </a:rPr>
                        <a:t> </a:t>
                      </a:r>
                      <a:r>
                        <a:rPr lang="en" sz="1200" u="sng">
                          <a:solidFill>
                            <a:srgbClr val="0097A7"/>
                          </a:solidFill>
                          <a:highlight>
                            <a:srgbClr val="FFFFFF"/>
                          </a:highlight>
                          <a:hlinkClick r:id="rId3">
                            <a:extLst>
                              <a:ext uri="{A12FA001-AC4F-418D-AE19-62706E023703}">
                                <ahyp:hlinkClr val="tx"/>
                              </a:ext>
                            </a:extLst>
                          </a:hlinkClick>
                        </a:rPr>
                        <a:t>0.800</a:t>
                      </a:r>
                      <a:r>
                        <a:rPr lang="en" sz="1200">
                          <a:solidFill>
                            <a:srgbClr val="212121"/>
                          </a:solidFill>
                          <a:highlight>
                            <a:srgbClr val="FFFFFF"/>
                          </a:highlight>
                        </a:rPr>
                        <a:t> &amp; </a:t>
                      </a:r>
                      <a:r>
                        <a:rPr lang="en" sz="1200" u="sng">
                          <a:solidFill>
                            <a:srgbClr val="0097A7"/>
                          </a:solidFill>
                          <a:highlight>
                            <a:srgbClr val="FFFFFF"/>
                          </a:highlight>
                          <a:hlinkClick r:id="rId4">
                            <a:extLst>
                              <a:ext uri="{A12FA001-AC4F-418D-AE19-62706E023703}">
                                <ahyp:hlinkClr val="tx"/>
                              </a:ext>
                            </a:extLst>
                          </a:hlinkClick>
                        </a:rPr>
                        <a:t>0.220</a:t>
                      </a:r>
                      <a:endParaRPr sz="1200">
                        <a:solidFill>
                          <a:srgbClr val="212121"/>
                        </a:solidFill>
                        <a:highlight>
                          <a:srgbClr val="FFFFFF"/>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u="sng">
                          <a:solidFill>
                            <a:srgbClr val="0097A7"/>
                          </a:solidFill>
                          <a:highlight>
                            <a:srgbClr val="FFFFFF"/>
                          </a:highlight>
                          <a:hlinkClick r:id="rId5">
                            <a:extLst>
                              <a:ext uri="{A12FA001-AC4F-418D-AE19-62706E023703}">
                                <ahyp:hlinkClr val="tx"/>
                              </a:ext>
                            </a:extLst>
                          </a:hlinkClick>
                        </a:rPr>
                        <a:t>3.730</a:t>
                      </a:r>
                      <a:r>
                        <a:rPr lang="en" sz="1200">
                          <a:solidFill>
                            <a:srgbClr val="212121"/>
                          </a:solidFill>
                          <a:highlight>
                            <a:srgbClr val="FFFFFF"/>
                          </a:highlight>
                        </a:rPr>
                        <a:t> &amp; </a:t>
                      </a:r>
                      <a:r>
                        <a:rPr lang="en" sz="1200" u="sng">
                          <a:solidFill>
                            <a:srgbClr val="0097A7"/>
                          </a:solidFill>
                          <a:highlight>
                            <a:srgbClr val="FFFFFF"/>
                          </a:highlight>
                          <a:hlinkClick r:id="rId6">
                            <a:extLst>
                              <a:ext uri="{A12FA001-AC4F-418D-AE19-62706E023703}">
                                <ahyp:hlinkClr val="tx"/>
                              </a:ext>
                            </a:extLst>
                          </a:hlinkClick>
                        </a:rPr>
                        <a:t>2.020</a:t>
                      </a:r>
                      <a:endParaRPr sz="1200">
                        <a:solidFill>
                          <a:srgbClr val="212121"/>
                        </a:solidFill>
                        <a:highlight>
                          <a:srgbClr val="FFFFFF"/>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u="sng">
                          <a:solidFill>
                            <a:srgbClr val="0097A7"/>
                          </a:solidFill>
                          <a:highlight>
                            <a:srgbClr val="FFFFFF"/>
                          </a:highlight>
                          <a:hlinkClick r:id="rId7">
                            <a:extLst>
                              <a:ext uri="{A12FA001-AC4F-418D-AE19-62706E023703}">
                                <ahyp:hlinkClr val="tx"/>
                              </a:ext>
                            </a:extLst>
                          </a:hlinkClick>
                        </a:rPr>
                        <a:t>16.400</a:t>
                      </a:r>
                      <a:r>
                        <a:rPr lang="en" sz="1200">
                          <a:solidFill>
                            <a:srgbClr val="212121"/>
                          </a:solidFill>
                          <a:highlight>
                            <a:srgbClr val="FFFFFF"/>
                          </a:highlight>
                        </a:rPr>
                        <a:t> &amp; </a:t>
                      </a:r>
                      <a:r>
                        <a:rPr lang="en" sz="1200" u="sng">
                          <a:solidFill>
                            <a:srgbClr val="0097A7"/>
                          </a:solidFill>
                          <a:highlight>
                            <a:srgbClr val="FFFFFF"/>
                          </a:highlight>
                          <a:hlinkClick r:id="rId8">
                            <a:extLst>
                              <a:ext uri="{A12FA001-AC4F-418D-AE19-62706E023703}">
                                <ahyp:hlinkClr val="tx"/>
                              </a:ext>
                            </a:extLst>
                          </a:hlinkClick>
                        </a:rPr>
                        <a:t>6.334</a:t>
                      </a:r>
                      <a:endParaRPr sz="1200">
                        <a:solidFill>
                          <a:srgbClr val="212121"/>
                        </a:solidFill>
                        <a:highlight>
                          <a:srgbClr val="FFFFFF"/>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cxnSp>
        <p:nvCxnSpPr>
          <p:cNvPr id="149" name="Google Shape;149;p25"/>
          <p:cNvCxnSpPr/>
          <p:nvPr/>
        </p:nvCxnSpPr>
        <p:spPr>
          <a:xfrm>
            <a:off x="700275" y="1548525"/>
            <a:ext cx="1854900" cy="627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Appendix I. Applying z-score on datasets </a:t>
            </a:r>
            <a:endParaRPr/>
          </a:p>
        </p:txBody>
      </p:sp>
      <p:graphicFrame>
        <p:nvGraphicFramePr>
          <p:cNvPr id="155" name="Google Shape;155;p26"/>
          <p:cNvGraphicFramePr/>
          <p:nvPr/>
        </p:nvGraphicFramePr>
        <p:xfrm>
          <a:off x="952500" y="1809750"/>
          <a:ext cx="3000000" cy="3000000"/>
        </p:xfrm>
        <a:graphic>
          <a:graphicData uri="http://schemas.openxmlformats.org/drawingml/2006/table">
            <a:tbl>
              <a:tblPr>
                <a:noFill/>
                <a:tableStyleId>{3904D3D8-4BF7-4634-B62B-585FC6889441}</a:tableStyleId>
              </a:tblPr>
              <a:tblGrid>
                <a:gridCol w="1809750"/>
                <a:gridCol w="1809750"/>
                <a:gridCol w="1809750"/>
                <a:gridCol w="1809750"/>
              </a:tblGrid>
              <a:tr h="381000">
                <a:tc>
                  <a:txBody>
                    <a:bodyPr/>
                    <a:lstStyle/>
                    <a:p>
                      <a:pPr indent="0" lvl="0" marL="0" rtl="0" algn="l">
                        <a:spcBef>
                          <a:spcPts val="0"/>
                        </a:spcBef>
                        <a:spcAft>
                          <a:spcPts val="0"/>
                        </a:spcAft>
                        <a:buNone/>
                      </a:pPr>
                      <a:r>
                        <a:rPr lang="en"/>
                        <a:t>Results\ Dataset</a:t>
                      </a:r>
                      <a:endParaRPr/>
                    </a:p>
                  </a:txBody>
                  <a:tcPr marT="91425" marB="91425" marR="91425" marL="91425"/>
                </a:tc>
                <a:tc>
                  <a:txBody>
                    <a:bodyPr/>
                    <a:lstStyle/>
                    <a:p>
                      <a:pPr indent="0" lvl="0" marL="0" rtl="0" algn="l">
                        <a:spcBef>
                          <a:spcPts val="0"/>
                        </a:spcBef>
                        <a:spcAft>
                          <a:spcPts val="0"/>
                        </a:spcAft>
                        <a:buNone/>
                      </a:pPr>
                      <a:r>
                        <a:rPr lang="en"/>
                        <a:t>Servo</a:t>
                      </a:r>
                      <a:endParaRPr/>
                    </a:p>
                  </a:txBody>
                  <a:tcPr marT="91425" marB="91425" marR="91425" marL="91425"/>
                </a:tc>
                <a:tc>
                  <a:txBody>
                    <a:bodyPr/>
                    <a:lstStyle/>
                    <a:p>
                      <a:pPr indent="0" lvl="0" marL="0" rtl="0" algn="l">
                        <a:spcBef>
                          <a:spcPts val="0"/>
                        </a:spcBef>
                        <a:spcAft>
                          <a:spcPts val="0"/>
                        </a:spcAft>
                        <a:buNone/>
                      </a:pPr>
                      <a:r>
                        <a:rPr lang="en"/>
                        <a:t>Auto MPG</a:t>
                      </a:r>
                      <a:endParaRPr/>
                    </a:p>
                  </a:txBody>
                  <a:tcPr marT="91425" marB="91425" marR="91425" marL="91425"/>
                </a:tc>
                <a:tc>
                  <a:txBody>
                    <a:bodyPr/>
                    <a:lstStyle/>
                    <a:p>
                      <a:pPr indent="0" lvl="0" marL="0" rtl="0" algn="l">
                        <a:spcBef>
                          <a:spcPts val="0"/>
                        </a:spcBef>
                        <a:spcAft>
                          <a:spcPts val="0"/>
                        </a:spcAft>
                        <a:buNone/>
                      </a:pPr>
                      <a:r>
                        <a:rPr lang="en"/>
                        <a:t>Forest Fire</a:t>
                      </a:r>
                      <a:endParaRPr/>
                    </a:p>
                  </a:txBody>
                  <a:tcPr marT="91425" marB="91425" marR="91425" marL="91425"/>
                </a:tc>
              </a:tr>
              <a:tr h="381000">
                <a:tc>
                  <a:txBody>
                    <a:bodyPr/>
                    <a:lstStyle/>
                    <a:p>
                      <a:pPr indent="0" lvl="0" marL="0" rtl="0" algn="l">
                        <a:spcBef>
                          <a:spcPts val="0"/>
                        </a:spcBef>
                        <a:spcAft>
                          <a:spcPts val="0"/>
                        </a:spcAft>
                        <a:buNone/>
                      </a:pPr>
                      <a:r>
                        <a:rPr lang="en"/>
                        <a:t>Number of instances removed</a:t>
                      </a:r>
                      <a:endParaRPr/>
                    </a:p>
                  </a:txBody>
                  <a:tcPr marT="91425" marB="91425" marR="91425" marL="91425"/>
                </a:tc>
                <a:tc>
                  <a:txBody>
                    <a:bodyPr/>
                    <a:lstStyle/>
                    <a:p>
                      <a:pPr indent="0" lvl="0" marL="0" rtl="0" algn="l">
                        <a:spcBef>
                          <a:spcPts val="0"/>
                        </a:spcBef>
                        <a:spcAft>
                          <a:spcPts val="0"/>
                        </a:spcAft>
                        <a:buNone/>
                      </a:pPr>
                      <a:r>
                        <a:rPr lang="en"/>
                        <a:t>2 out of 167</a:t>
                      </a:r>
                      <a:endParaRPr/>
                    </a:p>
                  </a:txBody>
                  <a:tcPr marT="91425" marB="91425" marR="91425" marL="91425"/>
                </a:tc>
                <a:tc>
                  <a:txBody>
                    <a:bodyPr/>
                    <a:lstStyle/>
                    <a:p>
                      <a:pPr indent="0" lvl="0" marL="0" rtl="0" algn="l">
                        <a:spcBef>
                          <a:spcPts val="0"/>
                        </a:spcBef>
                        <a:spcAft>
                          <a:spcPts val="0"/>
                        </a:spcAft>
                        <a:buNone/>
                      </a:pPr>
                      <a:r>
                        <a:rPr lang="en"/>
                        <a:t>13 out of 398</a:t>
                      </a:r>
                      <a:endParaRPr/>
                    </a:p>
                  </a:txBody>
                  <a:tcPr marT="91425" marB="91425" marR="91425" marL="91425"/>
                </a:tc>
                <a:tc>
                  <a:txBody>
                    <a:bodyPr/>
                    <a:lstStyle/>
                    <a:p>
                      <a:pPr indent="0" lvl="0" marL="0" rtl="0" algn="l">
                        <a:spcBef>
                          <a:spcPts val="0"/>
                        </a:spcBef>
                        <a:spcAft>
                          <a:spcPts val="0"/>
                        </a:spcAft>
                        <a:buNone/>
                      </a:pPr>
                      <a:r>
                        <a:rPr lang="en"/>
                        <a:t>31 out of 517</a:t>
                      </a:r>
                      <a:endParaRPr/>
                    </a:p>
                  </a:txBody>
                  <a:tcPr marT="91425" marB="91425" marR="91425" marL="91425"/>
                </a:tc>
              </a:tr>
              <a:tr h="381000">
                <a:tc>
                  <a:txBody>
                    <a:bodyPr/>
                    <a:lstStyle/>
                    <a:p>
                      <a:pPr indent="0" lvl="0" marL="0" rtl="0" algn="l">
                        <a:spcBef>
                          <a:spcPts val="0"/>
                        </a:spcBef>
                        <a:spcAft>
                          <a:spcPts val="0"/>
                        </a:spcAft>
                        <a:buNone/>
                      </a:pPr>
                      <a:r>
                        <a:rPr lang="en"/>
                        <a:t>Effect on final MSE (MLP, MT, SVR)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156" name="Google Shape;156;p26"/>
          <p:cNvGraphicFramePr/>
          <p:nvPr/>
        </p:nvGraphicFramePr>
        <p:xfrm>
          <a:off x="2762250" y="2815525"/>
          <a:ext cx="3000000" cy="3000000"/>
        </p:xfrm>
        <a:graphic>
          <a:graphicData uri="http://schemas.openxmlformats.org/drawingml/2006/table">
            <a:tbl>
              <a:tblPr>
                <a:noFill/>
                <a:tableStyleId>{3904D3D8-4BF7-4634-B62B-585FC6889441}</a:tableStyleId>
              </a:tblPr>
              <a:tblGrid>
                <a:gridCol w="603250"/>
                <a:gridCol w="603250"/>
                <a:gridCol w="603250"/>
              </a:tblGrid>
              <a:tr h="6095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900"/>
                        <a:t>0.125</a:t>
                      </a:r>
                      <a:endParaRPr sz="900"/>
                    </a:p>
                    <a:p>
                      <a:pPr indent="0" lvl="0" marL="0" rtl="0" algn="l">
                        <a:spcBef>
                          <a:spcPts val="0"/>
                        </a:spcBef>
                        <a:spcAft>
                          <a:spcPts val="0"/>
                        </a:spcAft>
                        <a:buNone/>
                      </a:pPr>
                      <a:r>
                        <a:rPr lang="en" sz="900"/>
                        <a:t>0.453</a:t>
                      </a:r>
                      <a:endParaRPr sz="900"/>
                    </a:p>
                    <a:p>
                      <a:pPr indent="0" lvl="0" marL="0" rtl="0" algn="l">
                        <a:spcBef>
                          <a:spcPts val="0"/>
                        </a:spcBef>
                        <a:spcAft>
                          <a:spcPts val="0"/>
                        </a:spcAft>
                        <a:buNone/>
                      </a:pPr>
                      <a:r>
                        <a:rPr lang="en" sz="900"/>
                        <a:t>-72.4%</a:t>
                      </a:r>
                      <a:endParaRPr sz="900"/>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bl>
          </a:graphicData>
        </a:graphic>
      </p:graphicFrame>
      <p:graphicFrame>
        <p:nvGraphicFramePr>
          <p:cNvPr id="157" name="Google Shape;157;p26"/>
          <p:cNvGraphicFramePr/>
          <p:nvPr/>
        </p:nvGraphicFramePr>
        <p:xfrm>
          <a:off x="4572000" y="2815525"/>
          <a:ext cx="3000000" cy="3000000"/>
        </p:xfrm>
        <a:graphic>
          <a:graphicData uri="http://schemas.openxmlformats.org/drawingml/2006/table">
            <a:tbl>
              <a:tblPr>
                <a:noFill/>
                <a:tableStyleId>{3904D3D8-4BF7-4634-B62B-585FC6889441}</a:tableStyleId>
              </a:tblPr>
              <a:tblGrid>
                <a:gridCol w="644300"/>
                <a:gridCol w="603250"/>
                <a:gridCol w="562200"/>
              </a:tblGrid>
              <a:tr h="6095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900"/>
                        <a:t>7.71</a:t>
                      </a:r>
                      <a:endParaRPr sz="900"/>
                    </a:p>
                    <a:p>
                      <a:pPr indent="0" lvl="0" marL="0" rtl="0" algn="l">
                        <a:spcBef>
                          <a:spcPts val="0"/>
                        </a:spcBef>
                        <a:spcAft>
                          <a:spcPts val="0"/>
                        </a:spcAft>
                        <a:buNone/>
                      </a:pPr>
                      <a:r>
                        <a:rPr lang="en" sz="900"/>
                        <a:t>8.72</a:t>
                      </a:r>
                      <a:endParaRPr sz="900"/>
                    </a:p>
                    <a:p>
                      <a:pPr indent="0" lvl="0" marL="0" rtl="0" algn="l">
                        <a:spcBef>
                          <a:spcPts val="0"/>
                        </a:spcBef>
                        <a:spcAft>
                          <a:spcPts val="0"/>
                        </a:spcAft>
                        <a:buNone/>
                      </a:pPr>
                      <a:r>
                        <a:rPr lang="en" sz="900"/>
                        <a:t>-11.58%</a:t>
                      </a:r>
                      <a:endParaRPr sz="900"/>
                    </a:p>
                  </a:txBody>
                  <a:tcPr marT="91425" marB="91425" marR="91425" marL="91425"/>
                </a:tc>
                <a:tc>
                  <a:txBody>
                    <a:bodyPr/>
                    <a:lstStyle/>
                    <a:p>
                      <a:pPr indent="0" lvl="0" marL="0" rtl="0" algn="l">
                        <a:spcBef>
                          <a:spcPts val="0"/>
                        </a:spcBef>
                        <a:spcAft>
                          <a:spcPts val="0"/>
                        </a:spcAft>
                        <a:buNone/>
                      </a:pPr>
                      <a:r>
                        <a:rPr lang="en"/>
                        <a:t>+2.6</a:t>
                      </a:r>
                      <a:endParaRPr/>
                    </a:p>
                  </a:txBody>
                  <a:tcPr marT="91425" marB="91425" marR="91425" marL="91425"/>
                </a:tc>
              </a:tr>
            </a:tbl>
          </a:graphicData>
        </a:graphic>
      </p:graphicFrame>
      <p:graphicFrame>
        <p:nvGraphicFramePr>
          <p:cNvPr id="158" name="Google Shape;158;p26"/>
          <p:cNvGraphicFramePr/>
          <p:nvPr/>
        </p:nvGraphicFramePr>
        <p:xfrm>
          <a:off x="6381750" y="2815525"/>
          <a:ext cx="3000000" cy="3000000"/>
        </p:xfrm>
        <a:graphic>
          <a:graphicData uri="http://schemas.openxmlformats.org/drawingml/2006/table">
            <a:tbl>
              <a:tblPr>
                <a:noFill/>
                <a:tableStyleId>{3904D3D8-4BF7-4634-B62B-585FC6889441}</a:tableStyleId>
              </a:tblPr>
              <a:tblGrid>
                <a:gridCol w="603250"/>
                <a:gridCol w="603250"/>
                <a:gridCol w="603250"/>
              </a:tblGrid>
              <a:tr h="6095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900"/>
                        <a:t>5489</a:t>
                      </a:r>
                      <a:endParaRPr sz="900"/>
                    </a:p>
                    <a:p>
                      <a:pPr indent="0" lvl="0" marL="0" rtl="0" algn="l">
                        <a:spcBef>
                          <a:spcPts val="0"/>
                        </a:spcBef>
                        <a:spcAft>
                          <a:spcPts val="0"/>
                        </a:spcAft>
                        <a:buNone/>
                      </a:pPr>
                      <a:r>
                        <a:rPr lang="en" sz="900"/>
                        <a:t>137.5</a:t>
                      </a:r>
                      <a:endParaRPr sz="900"/>
                    </a:p>
                    <a:p>
                      <a:pPr indent="0" lvl="0" marL="0" rtl="0" algn="l">
                        <a:spcBef>
                          <a:spcPts val="0"/>
                        </a:spcBef>
                        <a:spcAft>
                          <a:spcPts val="0"/>
                        </a:spcAft>
                        <a:buNone/>
                      </a:pPr>
                      <a:r>
                        <a:rPr lang="en" sz="900"/>
                        <a:t>-97.5%</a:t>
                      </a:r>
                      <a:endParaRPr sz="900"/>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Appendix II. Local Outlier Factor</a:t>
            </a:r>
            <a:endParaRPr/>
          </a:p>
        </p:txBody>
      </p:sp>
      <p:graphicFrame>
        <p:nvGraphicFramePr>
          <p:cNvPr id="164" name="Google Shape;164;p27"/>
          <p:cNvGraphicFramePr/>
          <p:nvPr/>
        </p:nvGraphicFramePr>
        <p:xfrm>
          <a:off x="952500" y="1809750"/>
          <a:ext cx="3000000" cy="3000000"/>
        </p:xfrm>
        <a:graphic>
          <a:graphicData uri="http://schemas.openxmlformats.org/drawingml/2006/table">
            <a:tbl>
              <a:tblPr>
                <a:noFill/>
                <a:tableStyleId>{3904D3D8-4BF7-4634-B62B-585FC6889441}</a:tableStyleId>
              </a:tblPr>
              <a:tblGrid>
                <a:gridCol w="1809750"/>
                <a:gridCol w="1809750"/>
                <a:gridCol w="1809750"/>
                <a:gridCol w="1809750"/>
              </a:tblGrid>
              <a:tr h="381000">
                <a:tc>
                  <a:txBody>
                    <a:bodyPr/>
                    <a:lstStyle/>
                    <a:p>
                      <a:pPr indent="0" lvl="0" marL="0" rtl="0" algn="l">
                        <a:spcBef>
                          <a:spcPts val="0"/>
                        </a:spcBef>
                        <a:spcAft>
                          <a:spcPts val="0"/>
                        </a:spcAft>
                        <a:buNone/>
                      </a:pPr>
                      <a:r>
                        <a:rPr lang="en"/>
                        <a:t>Results\ Dataset</a:t>
                      </a:r>
                      <a:endParaRPr/>
                    </a:p>
                  </a:txBody>
                  <a:tcPr marT="91425" marB="91425" marR="91425" marL="91425"/>
                </a:tc>
                <a:tc>
                  <a:txBody>
                    <a:bodyPr/>
                    <a:lstStyle/>
                    <a:p>
                      <a:pPr indent="0" lvl="0" marL="0" rtl="0" algn="l">
                        <a:spcBef>
                          <a:spcPts val="0"/>
                        </a:spcBef>
                        <a:spcAft>
                          <a:spcPts val="0"/>
                        </a:spcAft>
                        <a:buNone/>
                      </a:pPr>
                      <a:r>
                        <a:rPr lang="en"/>
                        <a:t>Servo</a:t>
                      </a:r>
                      <a:endParaRPr/>
                    </a:p>
                  </a:txBody>
                  <a:tcPr marT="91425" marB="91425" marR="91425" marL="91425"/>
                </a:tc>
                <a:tc>
                  <a:txBody>
                    <a:bodyPr/>
                    <a:lstStyle/>
                    <a:p>
                      <a:pPr indent="0" lvl="0" marL="0" rtl="0" algn="l">
                        <a:spcBef>
                          <a:spcPts val="0"/>
                        </a:spcBef>
                        <a:spcAft>
                          <a:spcPts val="0"/>
                        </a:spcAft>
                        <a:buNone/>
                      </a:pPr>
                      <a:r>
                        <a:rPr lang="en"/>
                        <a:t>Auto MPG</a:t>
                      </a:r>
                      <a:endParaRPr/>
                    </a:p>
                  </a:txBody>
                  <a:tcPr marT="91425" marB="91425" marR="91425" marL="91425"/>
                </a:tc>
                <a:tc>
                  <a:txBody>
                    <a:bodyPr/>
                    <a:lstStyle/>
                    <a:p>
                      <a:pPr indent="0" lvl="0" marL="0" rtl="0" algn="l">
                        <a:spcBef>
                          <a:spcPts val="0"/>
                        </a:spcBef>
                        <a:spcAft>
                          <a:spcPts val="0"/>
                        </a:spcAft>
                        <a:buNone/>
                      </a:pPr>
                      <a:r>
                        <a:rPr lang="en"/>
                        <a:t>Forest Fire</a:t>
                      </a:r>
                      <a:endParaRPr/>
                    </a:p>
                  </a:txBody>
                  <a:tcPr marT="91425" marB="91425" marR="91425" marL="91425"/>
                </a:tc>
              </a:tr>
              <a:tr h="381000">
                <a:tc>
                  <a:txBody>
                    <a:bodyPr/>
                    <a:lstStyle/>
                    <a:p>
                      <a:pPr indent="0" lvl="0" marL="0" rtl="0" algn="l">
                        <a:spcBef>
                          <a:spcPts val="0"/>
                        </a:spcBef>
                        <a:spcAft>
                          <a:spcPts val="0"/>
                        </a:spcAft>
                        <a:buNone/>
                      </a:pPr>
                      <a:r>
                        <a:rPr lang="en"/>
                        <a:t>Number of instances removed</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13 out of 165</a:t>
                      </a:r>
                      <a:endParaRPr/>
                    </a:p>
                  </a:txBody>
                  <a:tcPr marT="91425" marB="91425" marR="91425" marL="91425"/>
                </a:tc>
                <a:tc>
                  <a:txBody>
                    <a:bodyPr/>
                    <a:lstStyle/>
                    <a:p>
                      <a:pPr indent="0" lvl="0" marL="0" rtl="0" algn="l">
                        <a:spcBef>
                          <a:spcPts val="0"/>
                        </a:spcBef>
                        <a:spcAft>
                          <a:spcPts val="0"/>
                        </a:spcAft>
                        <a:buNone/>
                      </a:pPr>
                      <a:r>
                        <a:rPr lang="en"/>
                        <a:t>20 out of 387</a:t>
                      </a:r>
                      <a:endParaRPr/>
                    </a:p>
                  </a:txBody>
                  <a:tcPr marT="91425" marB="91425" marR="91425" marL="91425"/>
                </a:tc>
                <a:tc>
                  <a:txBody>
                    <a:bodyPr/>
                    <a:lstStyle/>
                    <a:p>
                      <a:pPr indent="0" lvl="0" marL="0" rtl="0" algn="l">
                        <a:spcBef>
                          <a:spcPts val="0"/>
                        </a:spcBef>
                        <a:spcAft>
                          <a:spcPts val="0"/>
                        </a:spcAft>
                        <a:buNone/>
                      </a:pPr>
                      <a:r>
                        <a:rPr lang="en"/>
                        <a:t>18 out of 486</a:t>
                      </a:r>
                      <a:endParaRPr/>
                    </a:p>
                  </a:txBody>
                  <a:tcPr marT="91425" marB="91425" marR="91425" marL="91425"/>
                </a:tc>
              </a:tr>
              <a:tr h="381000">
                <a:tc>
                  <a:txBody>
                    <a:bodyPr/>
                    <a:lstStyle/>
                    <a:p>
                      <a:pPr indent="0" lvl="0" marL="0" rtl="0" algn="l">
                        <a:spcBef>
                          <a:spcPts val="0"/>
                        </a:spcBef>
                        <a:spcAft>
                          <a:spcPts val="0"/>
                        </a:spcAft>
                        <a:buNone/>
                      </a:pPr>
                      <a:r>
                        <a:rPr lang="en"/>
                        <a:t>Effect on final MSE (MLP, MT, SVR)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165" name="Google Shape;165;p27"/>
          <p:cNvGraphicFramePr/>
          <p:nvPr/>
        </p:nvGraphicFramePr>
        <p:xfrm>
          <a:off x="2762250" y="2815525"/>
          <a:ext cx="3000000" cy="3000000"/>
        </p:xfrm>
        <a:graphic>
          <a:graphicData uri="http://schemas.openxmlformats.org/drawingml/2006/table">
            <a:tbl>
              <a:tblPr>
                <a:noFill/>
                <a:tableStyleId>{3904D3D8-4BF7-4634-B62B-585FC6889441}</a:tableStyleId>
              </a:tblPr>
              <a:tblGrid>
                <a:gridCol w="603250"/>
                <a:gridCol w="603250"/>
                <a:gridCol w="603250"/>
              </a:tblGrid>
              <a:tr h="6095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+13</a:t>
                      </a:r>
                      <a:endParaRPr/>
                    </a:p>
                  </a:txBody>
                  <a:tcPr marT="91425" marB="91425" marR="91425" marL="91425"/>
                </a:tc>
              </a:tr>
            </a:tbl>
          </a:graphicData>
        </a:graphic>
      </p:graphicFrame>
      <p:graphicFrame>
        <p:nvGraphicFramePr>
          <p:cNvPr id="166" name="Google Shape;166;p27"/>
          <p:cNvGraphicFramePr/>
          <p:nvPr/>
        </p:nvGraphicFramePr>
        <p:xfrm>
          <a:off x="4572000" y="2815525"/>
          <a:ext cx="3000000" cy="3000000"/>
        </p:xfrm>
        <a:graphic>
          <a:graphicData uri="http://schemas.openxmlformats.org/drawingml/2006/table">
            <a:tbl>
              <a:tblPr>
                <a:noFill/>
                <a:tableStyleId>{3904D3D8-4BF7-4634-B62B-585FC6889441}</a:tableStyleId>
              </a:tblPr>
              <a:tblGrid>
                <a:gridCol w="644300"/>
                <a:gridCol w="603250"/>
                <a:gridCol w="562200"/>
              </a:tblGrid>
              <a:tr h="6095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-13</a:t>
                      </a:r>
                      <a:endParaRPr/>
                    </a:p>
                  </a:txBody>
                  <a:tcPr marT="91425" marB="91425" marR="91425" marL="91425"/>
                </a:tc>
              </a:tr>
            </a:tbl>
          </a:graphicData>
        </a:graphic>
      </p:graphicFrame>
      <p:graphicFrame>
        <p:nvGraphicFramePr>
          <p:cNvPr id="167" name="Google Shape;167;p27"/>
          <p:cNvGraphicFramePr/>
          <p:nvPr/>
        </p:nvGraphicFramePr>
        <p:xfrm>
          <a:off x="6381750" y="2815525"/>
          <a:ext cx="3000000" cy="3000000"/>
        </p:xfrm>
        <a:graphic>
          <a:graphicData uri="http://schemas.openxmlformats.org/drawingml/2006/table">
            <a:tbl>
              <a:tblPr>
                <a:noFill/>
                <a:tableStyleId>{3904D3D8-4BF7-4634-B62B-585FC6889441}</a:tableStyleId>
              </a:tblPr>
              <a:tblGrid>
                <a:gridCol w="603250"/>
                <a:gridCol w="603250"/>
                <a:gridCol w="603250"/>
              </a:tblGrid>
              <a:tr h="6095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-78</a:t>
                      </a:r>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Appendix III. Collinearity is observed </a:t>
            </a:r>
            <a:r>
              <a:rPr b="1" lang="en"/>
              <a:t>only</a:t>
            </a:r>
            <a:r>
              <a:rPr lang="en"/>
              <a:t> in Auto MPG:</a:t>
            </a:r>
            <a:endParaRPr/>
          </a:p>
        </p:txBody>
      </p:sp>
      <p:sp>
        <p:nvSpPr>
          <p:cNvPr id="173" name="Google Shape;173;p28"/>
          <p:cNvSpPr txBox="1"/>
          <p:nvPr/>
        </p:nvSpPr>
        <p:spPr>
          <a:xfrm>
            <a:off x="624825" y="1017725"/>
            <a:ext cx="155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With all features</a:t>
            </a:r>
            <a:endParaRPr/>
          </a:p>
        </p:txBody>
      </p:sp>
      <p:sp>
        <p:nvSpPr>
          <p:cNvPr id="174" name="Google Shape;174;p28"/>
          <p:cNvSpPr txBox="1"/>
          <p:nvPr/>
        </p:nvSpPr>
        <p:spPr>
          <a:xfrm>
            <a:off x="3048825" y="1017725"/>
            <a:ext cx="264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With </a:t>
            </a:r>
            <a:r>
              <a:rPr i="1" lang="en"/>
              <a:t>displacement</a:t>
            </a:r>
            <a:r>
              <a:rPr lang="en"/>
              <a:t> removed</a:t>
            </a:r>
            <a:endParaRPr/>
          </a:p>
        </p:txBody>
      </p:sp>
      <p:sp>
        <p:nvSpPr>
          <p:cNvPr id="175" name="Google Shape;175;p28"/>
          <p:cNvSpPr txBox="1"/>
          <p:nvPr/>
        </p:nvSpPr>
        <p:spPr>
          <a:xfrm>
            <a:off x="6097700" y="1017725"/>
            <a:ext cx="264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With </a:t>
            </a:r>
            <a:r>
              <a:rPr i="1" lang="en"/>
              <a:t>horsepower</a:t>
            </a:r>
            <a:r>
              <a:rPr lang="en"/>
              <a:t> removed</a:t>
            </a:r>
            <a:endParaRPr/>
          </a:p>
        </p:txBody>
      </p:sp>
      <p:pic>
        <p:nvPicPr>
          <p:cNvPr id="176" name="Google Shape;176;p28"/>
          <p:cNvPicPr preferRelativeResize="0"/>
          <p:nvPr/>
        </p:nvPicPr>
        <p:blipFill>
          <a:blip r:embed="rId3">
            <a:alphaModFix/>
          </a:blip>
          <a:stretch>
            <a:fillRect/>
          </a:stretch>
        </p:blipFill>
        <p:spPr>
          <a:xfrm>
            <a:off x="152400" y="1417925"/>
            <a:ext cx="2744025" cy="2868000"/>
          </a:xfrm>
          <a:prstGeom prst="rect">
            <a:avLst/>
          </a:prstGeom>
          <a:noFill/>
          <a:ln>
            <a:noFill/>
          </a:ln>
        </p:spPr>
      </p:pic>
      <p:pic>
        <p:nvPicPr>
          <p:cNvPr id="177" name="Google Shape;177;p28"/>
          <p:cNvPicPr preferRelativeResize="0"/>
          <p:nvPr/>
        </p:nvPicPr>
        <p:blipFill>
          <a:blip r:embed="rId4">
            <a:alphaModFix/>
          </a:blip>
          <a:stretch>
            <a:fillRect/>
          </a:stretch>
        </p:blipFill>
        <p:spPr>
          <a:xfrm>
            <a:off x="3048825" y="1417925"/>
            <a:ext cx="2896475" cy="2493562"/>
          </a:xfrm>
          <a:prstGeom prst="rect">
            <a:avLst/>
          </a:prstGeom>
          <a:noFill/>
          <a:ln>
            <a:noFill/>
          </a:ln>
        </p:spPr>
      </p:pic>
      <p:pic>
        <p:nvPicPr>
          <p:cNvPr id="178" name="Google Shape;178;p28"/>
          <p:cNvPicPr preferRelativeResize="0"/>
          <p:nvPr/>
        </p:nvPicPr>
        <p:blipFill>
          <a:blip r:embed="rId5">
            <a:alphaModFix/>
          </a:blip>
          <a:stretch>
            <a:fillRect/>
          </a:stretch>
        </p:blipFill>
        <p:spPr>
          <a:xfrm>
            <a:off x="6097700" y="1421600"/>
            <a:ext cx="2893900" cy="2187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Appendix III. Effect of reducing number of features on Auto MPG</a:t>
            </a:r>
            <a:endParaRPr/>
          </a:p>
        </p:txBody>
      </p:sp>
      <p:graphicFrame>
        <p:nvGraphicFramePr>
          <p:cNvPr id="184" name="Google Shape;184;p29"/>
          <p:cNvGraphicFramePr/>
          <p:nvPr/>
        </p:nvGraphicFramePr>
        <p:xfrm>
          <a:off x="952500" y="2000250"/>
          <a:ext cx="3000000" cy="3000000"/>
        </p:xfrm>
        <a:graphic>
          <a:graphicData uri="http://schemas.openxmlformats.org/drawingml/2006/table">
            <a:tbl>
              <a:tblPr>
                <a:noFill/>
                <a:tableStyleId>{3904D3D8-4BF7-4634-B62B-585FC6889441}</a:tableStyleId>
              </a:tblPr>
              <a:tblGrid>
                <a:gridCol w="1809750"/>
                <a:gridCol w="1809750"/>
                <a:gridCol w="1809750"/>
                <a:gridCol w="180975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MLP</a:t>
                      </a:r>
                      <a:endParaRPr/>
                    </a:p>
                  </a:txBody>
                  <a:tcPr marT="91425" marB="91425" marR="91425" marL="91425"/>
                </a:tc>
                <a:tc>
                  <a:txBody>
                    <a:bodyPr/>
                    <a:lstStyle/>
                    <a:p>
                      <a:pPr indent="0" lvl="0" marL="0" rtl="0" algn="l">
                        <a:spcBef>
                          <a:spcPts val="0"/>
                        </a:spcBef>
                        <a:spcAft>
                          <a:spcPts val="0"/>
                        </a:spcAft>
                        <a:buNone/>
                      </a:pPr>
                      <a:r>
                        <a:rPr lang="en"/>
                        <a:t>MT</a:t>
                      </a:r>
                      <a:endParaRPr/>
                    </a:p>
                  </a:txBody>
                  <a:tcPr marT="91425" marB="91425" marR="91425" marL="91425"/>
                </a:tc>
                <a:tc>
                  <a:txBody>
                    <a:bodyPr/>
                    <a:lstStyle/>
                    <a:p>
                      <a:pPr indent="0" lvl="0" marL="0" rtl="0" algn="l">
                        <a:spcBef>
                          <a:spcPts val="0"/>
                        </a:spcBef>
                        <a:spcAft>
                          <a:spcPts val="0"/>
                        </a:spcAft>
                        <a:buNone/>
                      </a:pPr>
                      <a:r>
                        <a:rPr lang="en"/>
                        <a:t>SVR</a:t>
                      </a:r>
                      <a:endParaRPr/>
                    </a:p>
                  </a:txBody>
                  <a:tcPr marT="91425" marB="91425" marR="91425" marL="91425"/>
                </a:tc>
              </a:tr>
              <a:tr h="381000">
                <a:tc>
                  <a:txBody>
                    <a:bodyPr/>
                    <a:lstStyle/>
                    <a:p>
                      <a:pPr indent="0" lvl="0" marL="0" rtl="0" algn="l">
                        <a:spcBef>
                          <a:spcPts val="0"/>
                        </a:spcBef>
                        <a:spcAft>
                          <a:spcPts val="0"/>
                        </a:spcAft>
                        <a:buNone/>
                      </a:pPr>
                      <a:r>
                        <a:rPr lang="en"/>
                        <a:t>O</a:t>
                      </a:r>
                      <a:r>
                        <a:rPr lang="en"/>
                        <a:t>n MSE</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+1.17%</a:t>
                      </a:r>
                      <a:endParaRPr/>
                    </a:p>
                  </a:txBody>
                  <a:tcPr marT="91425" marB="91425" marR="91425" marL="91425"/>
                </a:tc>
              </a:tr>
              <a:tr h="381000">
                <a:tc>
                  <a:txBody>
                    <a:bodyPr/>
                    <a:lstStyle/>
                    <a:p>
                      <a:pPr indent="0" lvl="0" marL="0" rtl="0" algn="l">
                        <a:spcBef>
                          <a:spcPts val="0"/>
                        </a:spcBef>
                        <a:spcAft>
                          <a:spcPts val="0"/>
                        </a:spcAft>
                        <a:buNone/>
                      </a:pPr>
                      <a:r>
                        <a:rPr lang="en"/>
                        <a:t>On SOC</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-26%</a:t>
                      </a:r>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Appendix IV. SVR model selection</a:t>
            </a:r>
            <a:endParaRPr/>
          </a:p>
        </p:txBody>
      </p:sp>
      <p:sp>
        <p:nvSpPr>
          <p:cNvPr id="190" name="Google Shape;190;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0" rtl="0" algn="l">
              <a:lnSpc>
                <a:spcPct val="130000"/>
              </a:lnSpc>
              <a:spcBef>
                <a:spcPts val="0"/>
              </a:spcBef>
              <a:spcAft>
                <a:spcPts val="0"/>
              </a:spcAft>
              <a:buClr>
                <a:schemeClr val="dk1"/>
              </a:buClr>
              <a:buSzPts val="1100"/>
              <a:buFont typeface="Arial"/>
              <a:buNone/>
            </a:pPr>
            <a:r>
              <a:rPr lang="en" sz="1200">
                <a:solidFill>
                  <a:schemeClr val="dk1"/>
                </a:solidFill>
                <a:latin typeface="Cambria"/>
                <a:ea typeface="Cambria"/>
                <a:cs typeface="Cambria"/>
                <a:sym typeface="Cambria"/>
              </a:rPr>
              <a:t>If skewness = 0, the data are perfectly symmetrical. But a skewness of exactly zero is quite unlikely for real-world data, so </a:t>
            </a:r>
            <a:r>
              <a:rPr b="1" lang="en" sz="1200">
                <a:solidFill>
                  <a:srgbClr val="000088"/>
                </a:solidFill>
                <a:latin typeface="Cambria"/>
                <a:ea typeface="Cambria"/>
                <a:cs typeface="Cambria"/>
                <a:sym typeface="Cambria"/>
              </a:rPr>
              <a:t>how can you interpret the skewness number</a:t>
            </a:r>
            <a:r>
              <a:rPr lang="en" sz="1200">
                <a:solidFill>
                  <a:schemeClr val="dk1"/>
                </a:solidFill>
                <a:latin typeface="Cambria"/>
                <a:ea typeface="Cambria"/>
                <a:cs typeface="Cambria"/>
                <a:sym typeface="Cambria"/>
              </a:rPr>
              <a:t>? </a:t>
            </a:r>
            <a:r>
              <a:rPr lang="en" sz="1200" u="sng">
                <a:solidFill>
                  <a:srgbClr val="0000DD"/>
                </a:solidFill>
                <a:latin typeface="Cambria"/>
                <a:ea typeface="Cambria"/>
                <a:cs typeface="Cambria"/>
                <a:sym typeface="Cambria"/>
                <a:hlinkClick r:id="rId3">
                  <a:extLst>
                    <a:ext uri="{A12FA001-AC4F-418D-AE19-62706E023703}">
                      <ahyp:hlinkClr val="tx"/>
                    </a:ext>
                  </a:extLst>
                </a:hlinkClick>
              </a:rPr>
              <a:t>Bulmer (1979)</a:t>
            </a:r>
            <a:r>
              <a:rPr lang="en" sz="1200">
                <a:solidFill>
                  <a:schemeClr val="dk1"/>
                </a:solidFill>
                <a:latin typeface="Cambria"/>
                <a:ea typeface="Cambria"/>
                <a:cs typeface="Cambria"/>
                <a:sym typeface="Cambria"/>
              </a:rPr>
              <a:t> — a classic — suggests this rule of thumb:</a:t>
            </a:r>
            <a:endParaRPr sz="1200">
              <a:solidFill>
                <a:schemeClr val="dk1"/>
              </a:solidFill>
              <a:latin typeface="Cambria"/>
              <a:ea typeface="Cambria"/>
              <a:cs typeface="Cambria"/>
              <a:sym typeface="Cambria"/>
            </a:endParaRPr>
          </a:p>
          <a:p>
            <a:pPr indent="-304800" lvl="0" marL="1016000" rtl="0" algn="l">
              <a:lnSpc>
                <a:spcPct val="130000"/>
              </a:lnSpc>
              <a:spcBef>
                <a:spcPts val="0"/>
              </a:spcBef>
              <a:spcAft>
                <a:spcPts val="0"/>
              </a:spcAft>
              <a:buClr>
                <a:schemeClr val="dk1"/>
              </a:buClr>
              <a:buSzPts val="1200"/>
              <a:buFont typeface="Cambria"/>
              <a:buChar char="●"/>
            </a:pPr>
            <a:r>
              <a:rPr lang="en" sz="1200">
                <a:solidFill>
                  <a:schemeClr val="dk1"/>
                </a:solidFill>
                <a:latin typeface="Cambria"/>
                <a:ea typeface="Cambria"/>
                <a:cs typeface="Cambria"/>
                <a:sym typeface="Cambria"/>
              </a:rPr>
              <a:t>If skewness is less than −1 or greater than +1, the distribution is </a:t>
            </a:r>
            <a:r>
              <a:rPr b="1" lang="en" sz="1200">
                <a:solidFill>
                  <a:srgbClr val="000088"/>
                </a:solidFill>
                <a:latin typeface="Cambria"/>
                <a:ea typeface="Cambria"/>
                <a:cs typeface="Cambria"/>
                <a:sym typeface="Cambria"/>
              </a:rPr>
              <a:t>highly skewed</a:t>
            </a:r>
            <a:r>
              <a:rPr lang="en" sz="1200">
                <a:solidFill>
                  <a:schemeClr val="dk1"/>
                </a:solidFill>
                <a:latin typeface="Cambria"/>
                <a:ea typeface="Cambria"/>
                <a:cs typeface="Cambria"/>
                <a:sym typeface="Cambria"/>
              </a:rPr>
              <a:t>.</a:t>
            </a:r>
            <a:endParaRPr sz="1200">
              <a:solidFill>
                <a:schemeClr val="dk1"/>
              </a:solidFill>
              <a:latin typeface="Cambria"/>
              <a:ea typeface="Cambria"/>
              <a:cs typeface="Cambria"/>
              <a:sym typeface="Cambria"/>
            </a:endParaRPr>
          </a:p>
          <a:p>
            <a:pPr indent="-304800" lvl="0" marL="1016000" rtl="0" algn="l">
              <a:lnSpc>
                <a:spcPct val="130000"/>
              </a:lnSpc>
              <a:spcBef>
                <a:spcPts val="0"/>
              </a:spcBef>
              <a:spcAft>
                <a:spcPts val="0"/>
              </a:spcAft>
              <a:buClr>
                <a:schemeClr val="dk1"/>
              </a:buClr>
              <a:buSzPts val="1200"/>
              <a:buFont typeface="Cambria"/>
              <a:buChar char="●"/>
            </a:pPr>
            <a:r>
              <a:rPr lang="en" sz="1200">
                <a:solidFill>
                  <a:schemeClr val="dk1"/>
                </a:solidFill>
                <a:latin typeface="Cambria"/>
                <a:ea typeface="Cambria"/>
                <a:cs typeface="Cambria"/>
                <a:sym typeface="Cambria"/>
              </a:rPr>
              <a:t>If skewness is between −1 and −½ or between +½ and +1, the distribution is </a:t>
            </a:r>
            <a:r>
              <a:rPr b="1" lang="en" sz="1200">
                <a:solidFill>
                  <a:srgbClr val="000088"/>
                </a:solidFill>
                <a:latin typeface="Cambria"/>
                <a:ea typeface="Cambria"/>
                <a:cs typeface="Cambria"/>
                <a:sym typeface="Cambria"/>
              </a:rPr>
              <a:t>moderately skewed</a:t>
            </a:r>
            <a:r>
              <a:rPr lang="en" sz="1200">
                <a:solidFill>
                  <a:schemeClr val="dk1"/>
                </a:solidFill>
                <a:latin typeface="Cambria"/>
                <a:ea typeface="Cambria"/>
                <a:cs typeface="Cambria"/>
                <a:sym typeface="Cambria"/>
              </a:rPr>
              <a:t>.</a:t>
            </a:r>
            <a:endParaRPr sz="1200">
              <a:solidFill>
                <a:schemeClr val="dk1"/>
              </a:solidFill>
              <a:latin typeface="Cambria"/>
              <a:ea typeface="Cambria"/>
              <a:cs typeface="Cambria"/>
              <a:sym typeface="Cambria"/>
            </a:endParaRPr>
          </a:p>
          <a:p>
            <a:pPr indent="-304800" lvl="0" marL="1016000" rtl="0" algn="l">
              <a:lnSpc>
                <a:spcPct val="130000"/>
              </a:lnSpc>
              <a:spcBef>
                <a:spcPts val="0"/>
              </a:spcBef>
              <a:spcAft>
                <a:spcPts val="0"/>
              </a:spcAft>
              <a:buClr>
                <a:schemeClr val="dk1"/>
              </a:buClr>
              <a:buSzPts val="1200"/>
              <a:buFont typeface="Cambria"/>
              <a:buChar char="●"/>
            </a:pPr>
            <a:r>
              <a:rPr lang="en" sz="1200">
                <a:solidFill>
                  <a:schemeClr val="dk1"/>
                </a:solidFill>
                <a:latin typeface="Cambria"/>
                <a:ea typeface="Cambria"/>
                <a:cs typeface="Cambria"/>
                <a:sym typeface="Cambria"/>
              </a:rPr>
              <a:t>If skewness is between −½ and +½, the distribution is </a:t>
            </a:r>
            <a:r>
              <a:rPr b="1" lang="en" sz="1200">
                <a:solidFill>
                  <a:srgbClr val="000088"/>
                </a:solidFill>
                <a:latin typeface="Cambria"/>
                <a:ea typeface="Cambria"/>
                <a:cs typeface="Cambria"/>
                <a:sym typeface="Cambria"/>
              </a:rPr>
              <a:t>approximately symmetric</a:t>
            </a:r>
            <a:r>
              <a:rPr lang="en" sz="1200">
                <a:solidFill>
                  <a:schemeClr val="dk1"/>
                </a:solidFill>
                <a:latin typeface="Cambria"/>
                <a:ea typeface="Cambria"/>
                <a:cs typeface="Cambria"/>
                <a:sym typeface="Cambria"/>
              </a:rPr>
              <a:t>.</a:t>
            </a:r>
            <a:endParaRPr sz="1200">
              <a:solidFill>
                <a:schemeClr val="dk1"/>
              </a:solidFill>
              <a:latin typeface="Cambria"/>
              <a:ea typeface="Cambria"/>
              <a:cs typeface="Cambria"/>
              <a:sym typeface="Cambria"/>
            </a:endParaRPr>
          </a:p>
          <a:p>
            <a:pPr indent="0" lvl="0" marL="50800" marR="203200" rtl="0" algn="l">
              <a:lnSpc>
                <a:spcPct val="170000"/>
              </a:lnSpc>
              <a:spcBef>
                <a:spcPts val="1200"/>
              </a:spcBef>
              <a:spcAft>
                <a:spcPts val="0"/>
              </a:spcAft>
              <a:buNone/>
            </a:pPr>
            <a:r>
              <a:t/>
            </a:r>
            <a:endParaRPr b="1" sz="1050">
              <a:solidFill>
                <a:schemeClr val="dk1"/>
              </a:solidFill>
              <a:highlight>
                <a:srgbClr val="FFFFFF"/>
              </a:highlight>
            </a:endParaRPr>
          </a:p>
          <a:p>
            <a:pPr indent="0" lvl="0" marL="50800" marR="203200" rtl="0" algn="l">
              <a:lnSpc>
                <a:spcPct val="170000"/>
              </a:lnSpc>
              <a:spcBef>
                <a:spcPts val="1200"/>
              </a:spcBef>
              <a:spcAft>
                <a:spcPts val="0"/>
              </a:spcAft>
              <a:buNone/>
            </a:pPr>
            <a:r>
              <a:rPr b="1" lang="en" sz="1050">
                <a:solidFill>
                  <a:schemeClr val="dk1"/>
                </a:solidFill>
                <a:highlight>
                  <a:srgbClr val="FFFFFF"/>
                </a:highlight>
              </a:rPr>
              <a:t>                                                                                                                                                                                                                 </a:t>
            </a:r>
            <a:r>
              <a:rPr b="1" lang="en" sz="1050">
                <a:solidFill>
                  <a:schemeClr val="dk1"/>
                </a:solidFill>
                <a:highlight>
                  <a:srgbClr val="FFFFFF"/>
                </a:highlight>
              </a:rPr>
              <a:t>Feature columns:- 'FFMC', 'ISI', &amp; 'rain', ‘area’ have higher kurtosis value. i,e have outliers.</a:t>
            </a:r>
            <a:endParaRPr b="1" sz="1050">
              <a:solidFill>
                <a:schemeClr val="dk1"/>
              </a:solidFill>
              <a:highlight>
                <a:srgbClr val="FFFFFF"/>
              </a:highlight>
            </a:endParaRPr>
          </a:p>
          <a:p>
            <a:pPr indent="0" lvl="0" marL="0" rtl="0" algn="l">
              <a:lnSpc>
                <a:spcPct val="130000"/>
              </a:lnSpc>
              <a:spcBef>
                <a:spcPts val="900"/>
              </a:spcBef>
              <a:spcAft>
                <a:spcPts val="0"/>
              </a:spcAft>
              <a:buNone/>
            </a:pPr>
            <a:r>
              <a:t/>
            </a:r>
            <a:endParaRPr sz="1200">
              <a:solidFill>
                <a:schemeClr val="dk1"/>
              </a:solidFill>
              <a:latin typeface="Cambria"/>
              <a:ea typeface="Cambria"/>
              <a:cs typeface="Cambria"/>
              <a:sym typeface="Cambria"/>
            </a:endParaRPr>
          </a:p>
          <a:p>
            <a:pPr indent="0" lvl="0" marL="0" rtl="0" algn="l">
              <a:spcBef>
                <a:spcPts val="0"/>
              </a:spcBef>
              <a:spcAft>
                <a:spcPts val="1200"/>
              </a:spcAft>
              <a:buNone/>
            </a:pPr>
            <a:r>
              <a:t/>
            </a:r>
            <a:endParaRPr/>
          </a:p>
        </p:txBody>
      </p:sp>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Outliers. </a:t>
            </a:r>
            <a:r>
              <a:rPr lang="en"/>
              <a:t>Detecting outliers </a:t>
            </a:r>
            <a:r>
              <a:rPr lang="en" sz="1800">
                <a:solidFill>
                  <a:srgbClr val="666666"/>
                </a:solidFill>
              </a:rPr>
              <a:t>(e.g. Forest Fire </a:t>
            </a:r>
            <a:r>
              <a:rPr lang="en" sz="1800" u="sng">
                <a:solidFill>
                  <a:schemeClr val="accent5"/>
                </a:solidFill>
                <a:hlinkClick r:id="rId4">
                  <a:extLst>
                    <a:ext uri="{A12FA001-AC4F-418D-AE19-62706E023703}">
                      <ahyp:hlinkClr val="tx"/>
                    </a:ext>
                  </a:extLst>
                </a:hlinkClick>
              </a:rPr>
              <a:t>[7]</a:t>
            </a:r>
            <a:r>
              <a:rPr lang="en" sz="1800">
                <a:solidFill>
                  <a:srgbClr val="666666"/>
                </a:solidFill>
              </a:rPr>
              <a:t>)</a:t>
            </a:r>
            <a:endParaRPr sz="1800">
              <a:solidFill>
                <a:srgbClr val="666666"/>
              </a:solidFill>
            </a:endParaRPr>
          </a:p>
        </p:txBody>
      </p:sp>
      <p:pic>
        <p:nvPicPr>
          <p:cNvPr id="62" name="Google Shape;62;p14"/>
          <p:cNvPicPr preferRelativeResize="0"/>
          <p:nvPr/>
        </p:nvPicPr>
        <p:blipFill>
          <a:blip r:embed="rId5">
            <a:alphaModFix/>
          </a:blip>
          <a:stretch>
            <a:fillRect/>
          </a:stretch>
        </p:blipFill>
        <p:spPr>
          <a:xfrm>
            <a:off x="104475" y="3423375"/>
            <a:ext cx="4596976" cy="1720125"/>
          </a:xfrm>
          <a:prstGeom prst="rect">
            <a:avLst/>
          </a:prstGeom>
          <a:noFill/>
          <a:ln>
            <a:noFill/>
          </a:ln>
        </p:spPr>
      </p:pic>
      <p:pic>
        <p:nvPicPr>
          <p:cNvPr id="63" name="Google Shape;63;p14"/>
          <p:cNvPicPr preferRelativeResize="0"/>
          <p:nvPr/>
        </p:nvPicPr>
        <p:blipFill>
          <a:blip r:embed="rId6">
            <a:alphaModFix/>
          </a:blip>
          <a:stretch>
            <a:fillRect/>
          </a:stretch>
        </p:blipFill>
        <p:spPr>
          <a:xfrm>
            <a:off x="4642325" y="3423375"/>
            <a:ext cx="4189975" cy="1720125"/>
          </a:xfrm>
          <a:prstGeom prst="rect">
            <a:avLst/>
          </a:prstGeom>
          <a:noFill/>
          <a:ln>
            <a:noFill/>
          </a:ln>
        </p:spPr>
      </p:pic>
      <p:pic>
        <p:nvPicPr>
          <p:cNvPr id="64" name="Google Shape;64;p14"/>
          <p:cNvPicPr preferRelativeResize="0"/>
          <p:nvPr/>
        </p:nvPicPr>
        <p:blipFill>
          <a:blip r:embed="rId7">
            <a:alphaModFix/>
          </a:blip>
          <a:stretch>
            <a:fillRect/>
          </a:stretch>
        </p:blipFill>
        <p:spPr>
          <a:xfrm>
            <a:off x="0" y="2488424"/>
            <a:ext cx="9144000" cy="7445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Outliers. Step1: </a:t>
            </a:r>
            <a:r>
              <a:rPr lang="en"/>
              <a:t>Z-score method. </a:t>
            </a:r>
            <a:r>
              <a:rPr lang="en" sz="1800" u="sng">
                <a:solidFill>
                  <a:schemeClr val="hlink"/>
                </a:solidFill>
                <a:hlinkClick action="ppaction://hlinksldjump" r:id="rId3"/>
              </a:rPr>
              <a:t>s</a:t>
            </a:r>
            <a:r>
              <a:rPr lang="en" sz="1800" u="sng">
                <a:solidFill>
                  <a:schemeClr val="hlink"/>
                </a:solidFill>
                <a:hlinkClick action="ppaction://hlinksldjump" r:id="rId4"/>
              </a:rPr>
              <a:t>ee Appendix I</a:t>
            </a:r>
            <a:endParaRPr sz="1800"/>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300">
                <a:solidFill>
                  <a:srgbClr val="40424E"/>
                </a:solidFill>
                <a:highlight>
                  <a:srgbClr val="FFFFFF"/>
                </a:highlight>
              </a:rPr>
              <a:t>Z score is an important concept in statistics. Z score is also called standard score. This score helps to understand if a data value is greater or smaller than mean and how far away it is from the mean. More specifically, Z score tells how many standard deviations away a data point is from the mean.</a:t>
            </a:r>
            <a:endParaRPr sz="1300">
              <a:solidFill>
                <a:srgbClr val="40424E"/>
              </a:solidFill>
              <a:highlight>
                <a:srgbClr val="FFFFFF"/>
              </a:highlight>
            </a:endParaRPr>
          </a:p>
          <a:p>
            <a:pPr indent="0" lvl="0" marL="228600" marR="228600" rtl="0" algn="l">
              <a:spcBef>
                <a:spcPts val="800"/>
              </a:spcBef>
              <a:spcAft>
                <a:spcPts val="0"/>
              </a:spcAft>
              <a:buClr>
                <a:schemeClr val="dk1"/>
              </a:buClr>
              <a:buSzPts val="1100"/>
              <a:buFont typeface="Arial"/>
              <a:buNone/>
            </a:pPr>
            <a:r>
              <a:rPr b="1" i="1" lang="en" sz="1300">
                <a:solidFill>
                  <a:srgbClr val="40424E"/>
                </a:solidFill>
              </a:rPr>
              <a:t>Z score = (x -mean) / std. deviation</a:t>
            </a:r>
            <a:endParaRPr b="1" i="1" sz="1300">
              <a:solidFill>
                <a:srgbClr val="40424E"/>
              </a:solidFill>
            </a:endParaRPr>
          </a:p>
          <a:p>
            <a:pPr indent="0" lvl="0" marL="0" rtl="0" algn="l">
              <a:spcBef>
                <a:spcPts val="2600"/>
              </a:spcBef>
              <a:spcAft>
                <a:spcPts val="0"/>
              </a:spcAft>
              <a:buClr>
                <a:schemeClr val="dk1"/>
              </a:buClr>
              <a:buSzPts val="1100"/>
              <a:buFont typeface="Arial"/>
              <a:buNone/>
            </a:pPr>
            <a:r>
              <a:rPr lang="en" sz="1300">
                <a:solidFill>
                  <a:srgbClr val="40424E"/>
                </a:solidFill>
                <a:highlight>
                  <a:srgbClr val="FFFFFF"/>
                </a:highlight>
              </a:rPr>
              <a:t>A normal distribution is shown below and it is estimated that</a:t>
            </a:r>
            <a:endParaRPr sz="1300">
              <a:solidFill>
                <a:srgbClr val="40424E"/>
              </a:solidFill>
              <a:highlight>
                <a:srgbClr val="FFFFFF"/>
              </a:highlight>
            </a:endParaRPr>
          </a:p>
          <a:p>
            <a:pPr indent="0" lvl="0" marL="0" rtl="0" algn="l">
              <a:spcBef>
                <a:spcPts val="800"/>
              </a:spcBef>
              <a:spcAft>
                <a:spcPts val="0"/>
              </a:spcAft>
              <a:buClr>
                <a:schemeClr val="dk1"/>
              </a:buClr>
              <a:buSzPts val="1100"/>
              <a:buFont typeface="Arial"/>
              <a:buNone/>
            </a:pPr>
            <a:r>
              <a:rPr lang="en" sz="1300">
                <a:solidFill>
                  <a:srgbClr val="40424E"/>
                </a:solidFill>
                <a:highlight>
                  <a:srgbClr val="FFFFFF"/>
                </a:highlight>
              </a:rPr>
              <a:t>68% of the data points lie between +/- 1 standard deviation.</a:t>
            </a:r>
            <a:endParaRPr sz="1300">
              <a:solidFill>
                <a:srgbClr val="40424E"/>
              </a:solidFill>
              <a:highlight>
                <a:srgbClr val="FFFFFF"/>
              </a:highlight>
            </a:endParaRPr>
          </a:p>
          <a:p>
            <a:pPr indent="0" lvl="0" marL="0" rtl="0" algn="l">
              <a:spcBef>
                <a:spcPts val="800"/>
              </a:spcBef>
              <a:spcAft>
                <a:spcPts val="0"/>
              </a:spcAft>
              <a:buClr>
                <a:schemeClr val="dk1"/>
              </a:buClr>
              <a:buSzPts val="1100"/>
              <a:buFont typeface="Arial"/>
              <a:buNone/>
            </a:pPr>
            <a:r>
              <a:rPr lang="en" sz="1300">
                <a:solidFill>
                  <a:srgbClr val="40424E"/>
                </a:solidFill>
                <a:highlight>
                  <a:srgbClr val="FFFFFF"/>
                </a:highlight>
              </a:rPr>
              <a:t>95% of the data points lie between +/- 2 standard deviation</a:t>
            </a:r>
            <a:endParaRPr sz="1300">
              <a:solidFill>
                <a:srgbClr val="40424E"/>
              </a:solidFill>
              <a:highlight>
                <a:srgbClr val="FFFFFF"/>
              </a:highlight>
            </a:endParaRPr>
          </a:p>
          <a:p>
            <a:pPr indent="0" lvl="0" marL="0" rtl="0" algn="l">
              <a:spcBef>
                <a:spcPts val="800"/>
              </a:spcBef>
              <a:spcAft>
                <a:spcPts val="0"/>
              </a:spcAft>
              <a:buClr>
                <a:schemeClr val="dk1"/>
              </a:buClr>
              <a:buSzPts val="1100"/>
              <a:buFont typeface="Arial"/>
              <a:buNone/>
            </a:pPr>
            <a:r>
              <a:rPr lang="en" sz="1300">
                <a:solidFill>
                  <a:srgbClr val="40424E"/>
                </a:solidFill>
                <a:highlight>
                  <a:srgbClr val="FFFFFF"/>
                </a:highlight>
              </a:rPr>
              <a:t>99.7% of the data points lie between +/- 3 standard deviation </a:t>
            </a:r>
            <a:endParaRPr sz="1300">
              <a:solidFill>
                <a:srgbClr val="40424E"/>
              </a:solidFill>
              <a:highlight>
                <a:srgbClr val="FFFFFF"/>
              </a:highlight>
            </a:endParaRPr>
          </a:p>
          <a:p>
            <a:pPr indent="0" lvl="0" marL="0" rtl="0" algn="l">
              <a:spcBef>
                <a:spcPts val="800"/>
              </a:spcBef>
              <a:spcAft>
                <a:spcPts val="1200"/>
              </a:spcAft>
              <a:buNone/>
            </a:pPr>
            <a:r>
              <a:rPr lang="en" sz="1300">
                <a:solidFill>
                  <a:srgbClr val="40424E"/>
                </a:solidFill>
                <a:highlight>
                  <a:srgbClr val="FFFFFF"/>
                </a:highlight>
              </a:rPr>
              <a:t>If the z score of a data point is </a:t>
            </a:r>
            <a:r>
              <a:rPr b="1" lang="en" sz="1300">
                <a:solidFill>
                  <a:srgbClr val="40424E"/>
                </a:solidFill>
                <a:highlight>
                  <a:srgbClr val="FFFFFF"/>
                </a:highlight>
              </a:rPr>
              <a:t>more than 3,</a:t>
            </a:r>
            <a:r>
              <a:rPr lang="en" sz="1300">
                <a:solidFill>
                  <a:srgbClr val="40424E"/>
                </a:solidFill>
                <a:highlight>
                  <a:srgbClr val="FFFFFF"/>
                </a:highlight>
              </a:rPr>
              <a:t> it indicates that the data point is quite different from the other data points. Such a data point can be an outlier. </a:t>
            </a:r>
            <a:r>
              <a:rPr lang="en" sz="1300" u="sng">
                <a:solidFill>
                  <a:schemeClr val="accent5"/>
                </a:solidFill>
                <a:highlight>
                  <a:srgbClr val="FFFFFF"/>
                </a:highlight>
                <a:hlinkClick r:id="rId5">
                  <a:extLst>
                    <a:ext uri="{A12FA001-AC4F-418D-AE19-62706E023703}">
                      <ahyp:hlinkClr val="tx"/>
                    </a:ext>
                  </a:extLst>
                </a:hlinkClick>
              </a:rPr>
              <a:t>[4]</a:t>
            </a:r>
            <a:endParaRPr/>
          </a:p>
        </p:txBody>
      </p:sp>
      <p:pic>
        <p:nvPicPr>
          <p:cNvPr id="71" name="Google Shape;71;p15"/>
          <p:cNvPicPr preferRelativeResize="0"/>
          <p:nvPr/>
        </p:nvPicPr>
        <p:blipFill>
          <a:blip r:embed="rId6">
            <a:alphaModFix/>
          </a:blip>
          <a:stretch>
            <a:fillRect/>
          </a:stretch>
        </p:blipFill>
        <p:spPr>
          <a:xfrm>
            <a:off x="5273474" y="2139775"/>
            <a:ext cx="3870526" cy="1617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Outliers. Step2: </a:t>
            </a:r>
            <a:r>
              <a:rPr lang="en"/>
              <a:t>Local Outlier Factor </a:t>
            </a:r>
            <a:r>
              <a:rPr lang="en" sz="1800">
                <a:solidFill>
                  <a:srgbClr val="666666"/>
                </a:solidFill>
              </a:rPr>
              <a:t>(LOF) </a:t>
            </a:r>
            <a:r>
              <a:rPr lang="en" sz="1800" u="sng">
                <a:solidFill>
                  <a:schemeClr val="hlink"/>
                </a:solidFill>
                <a:hlinkClick r:id="rId3"/>
              </a:rPr>
              <a:t>[1]</a:t>
            </a:r>
            <a:r>
              <a:rPr lang="en" sz="1800">
                <a:solidFill>
                  <a:srgbClr val="666666"/>
                </a:solidFill>
              </a:rPr>
              <a:t>  </a:t>
            </a:r>
            <a:endParaRPr sz="1800">
              <a:solidFill>
                <a:srgbClr val="666666"/>
              </a:solidFill>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212529"/>
              </a:buClr>
              <a:buSzPts val="1200"/>
              <a:buFont typeface="Roboto"/>
              <a:buChar char="●"/>
            </a:pPr>
            <a:r>
              <a:rPr lang="en" sz="1200">
                <a:solidFill>
                  <a:srgbClr val="212529"/>
                </a:solidFill>
                <a:highlight>
                  <a:srgbClr val="FFFFFF"/>
                </a:highlight>
                <a:latin typeface="Roboto"/>
                <a:ea typeface="Roboto"/>
                <a:cs typeface="Roboto"/>
                <a:sym typeface="Roboto"/>
              </a:rPr>
              <a:t>The anomaly score of each sample is called Local Outlier Factor. It measures the local deviation of density of a given sample with respect to its neighbors.[1]</a:t>
            </a:r>
            <a:endParaRPr sz="1200">
              <a:solidFill>
                <a:srgbClr val="212529"/>
              </a:solidFill>
              <a:highlight>
                <a:srgbClr val="FFFFFF"/>
              </a:highlight>
              <a:latin typeface="Roboto"/>
              <a:ea typeface="Roboto"/>
              <a:cs typeface="Roboto"/>
              <a:sym typeface="Roboto"/>
            </a:endParaRPr>
          </a:p>
          <a:p>
            <a:pPr indent="0" lvl="0" marL="457200" rtl="0" algn="l">
              <a:spcBef>
                <a:spcPts val="1200"/>
              </a:spcBef>
              <a:spcAft>
                <a:spcPts val="0"/>
              </a:spcAft>
              <a:buNone/>
            </a:pPr>
            <a:r>
              <a:t/>
            </a:r>
            <a:endParaRPr sz="1200">
              <a:solidFill>
                <a:srgbClr val="212529"/>
              </a:solidFill>
              <a:highlight>
                <a:srgbClr val="FFFFFF"/>
              </a:highlight>
              <a:latin typeface="Roboto"/>
              <a:ea typeface="Roboto"/>
              <a:cs typeface="Roboto"/>
              <a:sym typeface="Roboto"/>
            </a:endParaRPr>
          </a:p>
          <a:p>
            <a:pPr indent="-304800" lvl="0" marL="457200" rtl="0" algn="l">
              <a:spcBef>
                <a:spcPts val="1200"/>
              </a:spcBef>
              <a:spcAft>
                <a:spcPts val="0"/>
              </a:spcAft>
              <a:buClr>
                <a:srgbClr val="212529"/>
              </a:buClr>
              <a:buSzPts val="1200"/>
              <a:buFont typeface="Roboto"/>
              <a:buChar char="●"/>
            </a:pPr>
            <a:r>
              <a:rPr b="1" lang="en" sz="1200">
                <a:solidFill>
                  <a:srgbClr val="212529"/>
                </a:solidFill>
                <a:highlight>
                  <a:srgbClr val="FFFFFF"/>
                </a:highlight>
                <a:latin typeface="Roboto"/>
                <a:ea typeface="Roboto"/>
                <a:cs typeface="Roboto"/>
                <a:sym typeface="Roboto"/>
              </a:rPr>
              <a:t>Advantage</a:t>
            </a:r>
            <a:endParaRPr b="1" sz="1200">
              <a:solidFill>
                <a:srgbClr val="212529"/>
              </a:solidFill>
              <a:highlight>
                <a:srgbClr val="FFFFFF"/>
              </a:highlight>
              <a:latin typeface="Roboto"/>
              <a:ea typeface="Roboto"/>
              <a:cs typeface="Roboto"/>
              <a:sym typeface="Roboto"/>
            </a:endParaRPr>
          </a:p>
          <a:p>
            <a:pPr indent="-304800" lvl="1" marL="914400" rtl="0" algn="l">
              <a:spcBef>
                <a:spcPts val="0"/>
              </a:spcBef>
              <a:spcAft>
                <a:spcPts val="0"/>
              </a:spcAft>
              <a:buClr>
                <a:srgbClr val="212529"/>
              </a:buClr>
              <a:buSzPts val="1200"/>
              <a:buFont typeface="Roboto"/>
              <a:buChar char="○"/>
            </a:pPr>
            <a:r>
              <a:rPr lang="en" sz="1200">
                <a:solidFill>
                  <a:srgbClr val="292929"/>
                </a:solidFill>
                <a:highlight>
                  <a:srgbClr val="FFFFFF"/>
                </a:highlight>
                <a:latin typeface="Roboto"/>
                <a:ea typeface="Roboto"/>
                <a:cs typeface="Roboto"/>
                <a:sym typeface="Roboto"/>
              </a:rPr>
              <a:t>A point will be considered as an outlier if it is at a small distance to the extremely dense cluster. The global approach may not consider that point as an outlier. But the LOF can effectively identify the local outliers.</a:t>
            </a:r>
            <a:endParaRPr sz="1200">
              <a:solidFill>
                <a:srgbClr val="292929"/>
              </a:solidFill>
              <a:highlight>
                <a:srgbClr val="FFFFFF"/>
              </a:highlight>
              <a:latin typeface="Roboto"/>
              <a:ea typeface="Roboto"/>
              <a:cs typeface="Roboto"/>
              <a:sym typeface="Roboto"/>
            </a:endParaRPr>
          </a:p>
          <a:p>
            <a:pPr indent="-304800" lvl="0" marL="457200" rtl="0" algn="l">
              <a:spcBef>
                <a:spcPts val="0"/>
              </a:spcBef>
              <a:spcAft>
                <a:spcPts val="0"/>
              </a:spcAft>
              <a:buClr>
                <a:srgbClr val="292929"/>
              </a:buClr>
              <a:buSzPts val="1200"/>
              <a:buFont typeface="Roboto"/>
              <a:buChar char="●"/>
            </a:pPr>
            <a:r>
              <a:rPr b="1" lang="en" sz="1200">
                <a:solidFill>
                  <a:srgbClr val="292929"/>
                </a:solidFill>
                <a:highlight>
                  <a:srgbClr val="FFFFFF"/>
                </a:highlight>
                <a:latin typeface="Roboto"/>
                <a:ea typeface="Roboto"/>
                <a:cs typeface="Roboto"/>
                <a:sym typeface="Roboto"/>
              </a:rPr>
              <a:t>Disadvantage</a:t>
            </a:r>
            <a:endParaRPr b="1" sz="1200">
              <a:solidFill>
                <a:srgbClr val="292929"/>
              </a:solidFill>
              <a:highlight>
                <a:srgbClr val="FFFFFF"/>
              </a:highlight>
              <a:latin typeface="Roboto"/>
              <a:ea typeface="Roboto"/>
              <a:cs typeface="Roboto"/>
              <a:sym typeface="Roboto"/>
            </a:endParaRPr>
          </a:p>
          <a:p>
            <a:pPr indent="-304800" lvl="1" marL="914400" rtl="0" algn="l">
              <a:spcBef>
                <a:spcPts val="0"/>
              </a:spcBef>
              <a:spcAft>
                <a:spcPts val="0"/>
              </a:spcAft>
              <a:buClr>
                <a:srgbClr val="292929"/>
              </a:buClr>
              <a:buSzPts val="1200"/>
              <a:buFont typeface="Roboto"/>
              <a:buChar char="○"/>
            </a:pPr>
            <a:r>
              <a:rPr lang="en" sz="1200">
                <a:solidFill>
                  <a:srgbClr val="292929"/>
                </a:solidFill>
                <a:highlight>
                  <a:srgbClr val="FFFFFF"/>
                </a:highlight>
                <a:latin typeface="Roboto"/>
                <a:ea typeface="Roboto"/>
                <a:cs typeface="Roboto"/>
                <a:sym typeface="Roboto"/>
              </a:rPr>
              <a:t>Since LOF is a ratio, it is tough to interpret. There is no specific threshold value above which a point is defined as an outlier. The identification of an outlier is dependent on the problem and the user. </a:t>
            </a:r>
            <a:r>
              <a:rPr lang="en" sz="1200" u="sng">
                <a:solidFill>
                  <a:schemeClr val="hlink"/>
                </a:solidFill>
                <a:highlight>
                  <a:srgbClr val="FFFFFF"/>
                </a:highlight>
                <a:latin typeface="Roboto"/>
                <a:ea typeface="Roboto"/>
                <a:cs typeface="Roboto"/>
                <a:sym typeface="Roboto"/>
                <a:hlinkClick r:id="rId4"/>
              </a:rPr>
              <a:t>[2]</a:t>
            </a:r>
            <a:endParaRPr sz="1200">
              <a:solidFill>
                <a:srgbClr val="292929"/>
              </a:solidFill>
              <a:highlight>
                <a:srgbClr val="FFFFFF"/>
              </a:highlight>
              <a:latin typeface="Roboto"/>
              <a:ea typeface="Roboto"/>
              <a:cs typeface="Roboto"/>
              <a:sym typeface="Roboto"/>
            </a:endParaRPr>
          </a:p>
          <a:p>
            <a:pPr indent="-304800" lvl="1" marL="914400" rtl="0" algn="l">
              <a:spcBef>
                <a:spcPts val="0"/>
              </a:spcBef>
              <a:spcAft>
                <a:spcPts val="0"/>
              </a:spcAft>
              <a:buClr>
                <a:srgbClr val="292929"/>
              </a:buClr>
              <a:buSzPts val="1200"/>
              <a:buFont typeface="Roboto"/>
              <a:buChar char="○"/>
            </a:pPr>
            <a:r>
              <a:rPr lang="en" sz="1200">
                <a:solidFill>
                  <a:srgbClr val="292929"/>
                </a:solidFill>
                <a:highlight>
                  <a:srgbClr val="FFFFFF"/>
                </a:highlight>
                <a:latin typeface="Roboto"/>
                <a:ea typeface="Roboto"/>
                <a:cs typeface="Roboto"/>
                <a:sym typeface="Roboto"/>
              </a:rPr>
              <a:t>Fortunately Sklearn marks inliers with 1, outliers with -1. </a:t>
            </a:r>
            <a:r>
              <a:rPr lang="en" sz="1200" u="sng">
                <a:solidFill>
                  <a:schemeClr val="hlink"/>
                </a:solidFill>
                <a:highlight>
                  <a:srgbClr val="FFFFFF"/>
                </a:highlight>
                <a:latin typeface="Roboto"/>
                <a:ea typeface="Roboto"/>
                <a:cs typeface="Roboto"/>
                <a:sym typeface="Roboto"/>
                <a:hlinkClick r:id="rId5"/>
              </a:rPr>
              <a:t>[1]</a:t>
            </a:r>
            <a:endParaRPr sz="1200">
              <a:solidFill>
                <a:srgbClr val="292929"/>
              </a:solidFill>
              <a:highlight>
                <a:srgbClr val="FFFFFF"/>
              </a:highlight>
              <a:latin typeface="Roboto"/>
              <a:ea typeface="Roboto"/>
              <a:cs typeface="Roboto"/>
              <a:sym typeface="Roboto"/>
            </a:endParaRPr>
          </a:p>
          <a:p>
            <a:pPr indent="-304800" lvl="1" marL="914400" rtl="0" algn="l">
              <a:spcBef>
                <a:spcPts val="0"/>
              </a:spcBef>
              <a:spcAft>
                <a:spcPts val="0"/>
              </a:spcAft>
              <a:buClr>
                <a:srgbClr val="292929"/>
              </a:buClr>
              <a:buSzPts val="1200"/>
              <a:buFont typeface="Roboto"/>
              <a:buChar char="○"/>
            </a:pPr>
            <a:r>
              <a:rPr lang="en" sz="1200">
                <a:solidFill>
                  <a:srgbClr val="292929"/>
                </a:solidFill>
                <a:highlight>
                  <a:srgbClr val="FFFFFF"/>
                </a:highlight>
                <a:latin typeface="Roboto"/>
                <a:ea typeface="Roboto"/>
                <a:cs typeface="Roboto"/>
                <a:sym typeface="Roboto"/>
              </a:rPr>
              <a:t>But user should decide what % of data to remove?</a:t>
            </a:r>
            <a:endParaRPr sz="1200">
              <a:solidFill>
                <a:srgbClr val="292929"/>
              </a:solidFill>
              <a:highlight>
                <a:srgbClr val="FFFFFF"/>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Outliers. Step2: </a:t>
            </a:r>
            <a:r>
              <a:rPr lang="en"/>
              <a:t>Local Outlier Factor</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solidFill>
                  <a:srgbClr val="212529"/>
                </a:solidFill>
                <a:highlight>
                  <a:srgbClr val="FFFFFF"/>
                </a:highlight>
                <a:latin typeface="Roboto"/>
                <a:ea typeface="Roboto"/>
                <a:cs typeface="Roboto"/>
                <a:sym typeface="Roboto"/>
              </a:rPr>
              <a:t>The number of neighbors considered (parameter n_neighbors) is typically set 1) greater than the minimum number of samples a cluster has to contain, so that other samples can be local outliers relative to this cluster, and 2) smaller than the maximum number of close by samples that can potentially be local outliers. In practice, such informations are generally not available, and taking </a:t>
            </a:r>
            <a:r>
              <a:rPr b="1" lang="en" sz="1200">
                <a:solidFill>
                  <a:srgbClr val="212529"/>
                </a:solidFill>
                <a:highlight>
                  <a:srgbClr val="FFFFFF"/>
                </a:highlight>
                <a:latin typeface="Roboto"/>
                <a:ea typeface="Roboto"/>
                <a:cs typeface="Roboto"/>
                <a:sym typeface="Roboto"/>
              </a:rPr>
              <a:t>n_neighbors=20 appears to work well in general</a:t>
            </a:r>
            <a:r>
              <a:rPr lang="en" sz="1200">
                <a:solidFill>
                  <a:srgbClr val="212529"/>
                </a:solidFill>
                <a:highlight>
                  <a:srgbClr val="FFFFFF"/>
                </a:highlight>
                <a:latin typeface="Roboto"/>
                <a:ea typeface="Roboto"/>
                <a:cs typeface="Roboto"/>
                <a:sym typeface="Roboto"/>
              </a:rPr>
              <a:t>. </a:t>
            </a:r>
            <a:r>
              <a:rPr lang="en" sz="1200" u="sng">
                <a:solidFill>
                  <a:schemeClr val="hlink"/>
                </a:solidFill>
                <a:highlight>
                  <a:srgbClr val="FFFFFF"/>
                </a:highlight>
                <a:latin typeface="Roboto"/>
                <a:ea typeface="Roboto"/>
                <a:cs typeface="Roboto"/>
                <a:sym typeface="Roboto"/>
                <a:hlinkClick r:id="rId3"/>
              </a:rPr>
              <a:t>[6]</a:t>
            </a:r>
            <a:endParaRPr/>
          </a:p>
        </p:txBody>
      </p:sp>
      <p:pic>
        <p:nvPicPr>
          <p:cNvPr id="84" name="Google Shape;84;p17"/>
          <p:cNvPicPr preferRelativeResize="0"/>
          <p:nvPr/>
        </p:nvPicPr>
        <p:blipFill>
          <a:blip r:embed="rId4">
            <a:alphaModFix/>
          </a:blip>
          <a:stretch>
            <a:fillRect/>
          </a:stretch>
        </p:blipFill>
        <p:spPr>
          <a:xfrm>
            <a:off x="2421074" y="2139775"/>
            <a:ext cx="4035724" cy="2772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741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Outliers. Step2: Local Outlier Factor </a:t>
            </a:r>
            <a:r>
              <a:rPr lang="en" sz="1800">
                <a:solidFill>
                  <a:srgbClr val="666666"/>
                </a:solidFill>
              </a:rPr>
              <a:t>(e.g. Forest Fire </a:t>
            </a:r>
            <a:r>
              <a:rPr lang="en" sz="1800" u="sng">
                <a:solidFill>
                  <a:schemeClr val="hlink"/>
                </a:solidFill>
                <a:hlinkClick r:id="rId3"/>
              </a:rPr>
              <a:t>[7]</a:t>
            </a:r>
            <a:r>
              <a:rPr lang="en" sz="1800">
                <a:solidFill>
                  <a:srgbClr val="666666"/>
                </a:solidFill>
              </a:rPr>
              <a:t>) </a:t>
            </a:r>
            <a:endParaRPr sz="1800">
              <a:solidFill>
                <a:srgbClr val="666666"/>
              </a:solidFill>
            </a:endParaRPr>
          </a:p>
          <a:p>
            <a:pPr indent="0" lvl="0" marL="0" rtl="0" algn="l">
              <a:spcBef>
                <a:spcPts val="0"/>
              </a:spcBef>
              <a:spcAft>
                <a:spcPts val="0"/>
              </a:spcAft>
              <a:buNone/>
            </a:pPr>
            <a:r>
              <a:rPr lang="en" sz="1800" u="sng">
                <a:solidFill>
                  <a:schemeClr val="accent5"/>
                </a:solidFill>
                <a:hlinkClick action="ppaction://hlinksldjump" r:id="rId4">
                  <a:extLst>
                    <a:ext uri="{A12FA001-AC4F-418D-AE19-62706E023703}">
                      <ahyp:hlinkClr val="tx"/>
                    </a:ext>
                  </a:extLst>
                </a:hlinkClick>
              </a:rPr>
              <a:t>see Appendix II</a:t>
            </a:r>
            <a:endParaRPr/>
          </a:p>
        </p:txBody>
      </p:sp>
      <p:graphicFrame>
        <p:nvGraphicFramePr>
          <p:cNvPr id="90" name="Google Shape;90;p18"/>
          <p:cNvGraphicFramePr/>
          <p:nvPr/>
        </p:nvGraphicFramePr>
        <p:xfrm>
          <a:off x="952500" y="1428750"/>
          <a:ext cx="3000000" cy="3000000"/>
        </p:xfrm>
        <a:graphic>
          <a:graphicData uri="http://schemas.openxmlformats.org/drawingml/2006/table">
            <a:tbl>
              <a:tblPr>
                <a:noFill/>
                <a:tableStyleId>{3904D3D8-4BF7-4634-B62B-585FC6889441}</a:tableStyleId>
              </a:tblPr>
              <a:tblGrid>
                <a:gridCol w="1206500"/>
                <a:gridCol w="1206500"/>
                <a:gridCol w="1206500"/>
                <a:gridCol w="1206500"/>
                <a:gridCol w="1206500"/>
              </a:tblGrid>
              <a:tr h="381000">
                <a:tc>
                  <a:txBody>
                    <a:bodyPr/>
                    <a:lstStyle/>
                    <a:p>
                      <a:pPr indent="0" lvl="0" marL="0" rtl="0" algn="l">
                        <a:spcBef>
                          <a:spcPts val="0"/>
                        </a:spcBef>
                        <a:spcAft>
                          <a:spcPts val="0"/>
                        </a:spcAft>
                        <a:buNone/>
                      </a:pPr>
                      <a:r>
                        <a:rPr lang="en"/>
                        <a:t>n_neighbors</a:t>
                      </a:r>
                      <a:endParaRPr/>
                    </a:p>
                  </a:txBody>
                  <a:tcPr marT="91425" marB="91425" marR="91425" marL="91425"/>
                </a:tc>
                <a:tc>
                  <a:txBody>
                    <a:bodyPr/>
                    <a:lstStyle/>
                    <a:p>
                      <a:pPr indent="0" lvl="0" marL="0" rtl="0" algn="l">
                        <a:spcBef>
                          <a:spcPts val="0"/>
                        </a:spcBef>
                        <a:spcAft>
                          <a:spcPts val="0"/>
                        </a:spcAft>
                        <a:buNone/>
                      </a:pPr>
                      <a:r>
                        <a:rPr lang="en"/>
                        <a:t>N of data</a:t>
                      </a:r>
                      <a:endParaRPr/>
                    </a:p>
                  </a:txBody>
                  <a:tcPr marT="91425" marB="91425" marR="91425" marL="91425"/>
                </a:tc>
                <a:tc>
                  <a:txBody>
                    <a:bodyPr/>
                    <a:lstStyle/>
                    <a:p>
                      <a:pPr indent="0" lvl="0" marL="0" rtl="0" algn="l">
                        <a:spcBef>
                          <a:spcPts val="0"/>
                        </a:spcBef>
                        <a:spcAft>
                          <a:spcPts val="0"/>
                        </a:spcAft>
                        <a:buNone/>
                      </a:pPr>
                      <a:r>
                        <a:rPr lang="en"/>
                        <a:t>% of data</a:t>
                      </a:r>
                      <a:endParaRPr/>
                    </a:p>
                  </a:txBody>
                  <a:tcPr marT="91425" marB="91425" marR="91425" marL="91425"/>
                </a:tc>
                <a:tc>
                  <a:txBody>
                    <a:bodyPr/>
                    <a:lstStyle/>
                    <a:p>
                      <a:pPr indent="0" lvl="0" marL="0" rtl="0" algn="l">
                        <a:spcBef>
                          <a:spcPts val="0"/>
                        </a:spcBef>
                        <a:spcAft>
                          <a:spcPts val="0"/>
                        </a:spcAft>
                        <a:buNone/>
                      </a:pPr>
                      <a:r>
                        <a:rPr lang="en"/>
                        <a:t>MLP</a:t>
                      </a:r>
                      <a:endParaRPr/>
                    </a:p>
                  </a:txBody>
                  <a:tcPr marT="91425" marB="91425" marR="91425" marL="91425"/>
                </a:tc>
                <a:tc>
                  <a:txBody>
                    <a:bodyPr/>
                    <a:lstStyle/>
                    <a:p>
                      <a:pPr indent="0" lvl="0" marL="0" rtl="0" algn="l">
                        <a:spcBef>
                          <a:spcPts val="0"/>
                        </a:spcBef>
                        <a:spcAft>
                          <a:spcPts val="0"/>
                        </a:spcAft>
                        <a:buNone/>
                      </a:pPr>
                      <a:r>
                        <a:rPr lang="en"/>
                        <a:t>MT</a:t>
                      </a:r>
                      <a:endParaRPr/>
                    </a:p>
                  </a:txBody>
                  <a:tcPr marT="91425" marB="91425" marR="91425" marL="91425"/>
                </a:tc>
              </a:tr>
              <a:tr h="381000">
                <a:tc>
                  <a:txBody>
                    <a:bodyPr/>
                    <a:lstStyle/>
                    <a:p>
                      <a:pPr indent="0" lvl="0" marL="0" rtl="0" algn="l">
                        <a:spcBef>
                          <a:spcPts val="0"/>
                        </a:spcBef>
                        <a:spcAft>
                          <a:spcPts val="0"/>
                        </a:spcAft>
                        <a:buNone/>
                      </a:pPr>
                      <a:r>
                        <a:rPr lang="en"/>
                        <a:t>517</a:t>
                      </a:r>
                      <a:endParaRPr/>
                    </a:p>
                  </a:txBody>
                  <a:tcPr marT="91425" marB="91425" marR="91425" marL="91425"/>
                </a:tc>
                <a:tc>
                  <a:txBody>
                    <a:bodyPr/>
                    <a:lstStyle/>
                    <a:p>
                      <a:pPr indent="0" lvl="0" marL="0" rtl="0" algn="l">
                        <a:spcBef>
                          <a:spcPts val="0"/>
                        </a:spcBef>
                        <a:spcAft>
                          <a:spcPts val="0"/>
                        </a:spcAft>
                        <a:buNone/>
                      </a:pPr>
                      <a:r>
                        <a:rPr lang="en"/>
                        <a:t>517</a:t>
                      </a:r>
                      <a:endParaRPr/>
                    </a:p>
                  </a:txBody>
                  <a:tcPr marT="91425" marB="91425" marR="91425" marL="91425"/>
                </a:tc>
                <a:tc>
                  <a:txBody>
                    <a:bodyPr/>
                    <a:lstStyle/>
                    <a:p>
                      <a:pPr indent="0" lvl="0" marL="0" rtl="0" algn="l">
                        <a:spcBef>
                          <a:spcPts val="0"/>
                        </a:spcBef>
                        <a:spcAft>
                          <a:spcPts val="0"/>
                        </a:spcAft>
                        <a:buNone/>
                      </a:pPr>
                      <a:r>
                        <a:rPr lang="en"/>
                        <a:t>100%</a:t>
                      </a:r>
                      <a:endParaRPr/>
                    </a:p>
                  </a:txBody>
                  <a:tcPr marT="91425" marB="91425" marR="91425" marL="91425"/>
                </a:tc>
                <a:tc>
                  <a:txBody>
                    <a:bodyPr/>
                    <a:lstStyle/>
                    <a:p>
                      <a:pPr indent="0" lvl="0" marL="0" rtl="0" algn="l">
                        <a:spcBef>
                          <a:spcPts val="0"/>
                        </a:spcBef>
                        <a:spcAft>
                          <a:spcPts val="0"/>
                        </a:spcAft>
                        <a:buNone/>
                      </a:pPr>
                      <a:r>
                        <a:rPr lang="en"/>
                        <a:t>4090.528</a:t>
                      </a:r>
                      <a:endParaRPr/>
                    </a:p>
                  </a:txBody>
                  <a:tcPr marT="91425" marB="91425" marR="91425" marL="91425"/>
                </a:tc>
                <a:tc>
                  <a:txBody>
                    <a:bodyPr/>
                    <a:lstStyle/>
                    <a:p>
                      <a:pPr indent="0" lvl="0" marL="0" rtl="0" algn="l">
                        <a:spcBef>
                          <a:spcPts val="0"/>
                        </a:spcBef>
                        <a:spcAft>
                          <a:spcPts val="0"/>
                        </a:spcAft>
                        <a:buNone/>
                      </a:pPr>
                      <a:r>
                        <a:rPr lang="en"/>
                        <a:t>5489.0</a:t>
                      </a:r>
                      <a:endParaRPr/>
                    </a:p>
                  </a:txBody>
                  <a:tcPr marT="91425" marB="91425" marR="91425" marL="91425"/>
                </a:tc>
              </a:tr>
              <a:tr h="381000">
                <a:tc>
                  <a:txBody>
                    <a:bodyPr/>
                    <a:lstStyle/>
                    <a:p>
                      <a:pPr indent="0" lvl="0" marL="0" rtl="0" algn="l">
                        <a:spcBef>
                          <a:spcPts val="0"/>
                        </a:spcBef>
                        <a:spcAft>
                          <a:spcPts val="0"/>
                        </a:spcAft>
                        <a:buNone/>
                      </a:pPr>
                      <a:r>
                        <a:rPr lang="en"/>
                        <a:t>490</a:t>
                      </a:r>
                      <a:endParaRPr/>
                    </a:p>
                  </a:txBody>
                  <a:tcPr marT="91425" marB="91425" marR="91425" marL="91425"/>
                </a:tc>
                <a:tc>
                  <a:txBody>
                    <a:bodyPr/>
                    <a:lstStyle/>
                    <a:p>
                      <a:pPr indent="0" lvl="0" marL="0" rtl="0" algn="l">
                        <a:spcBef>
                          <a:spcPts val="0"/>
                        </a:spcBef>
                        <a:spcAft>
                          <a:spcPts val="0"/>
                        </a:spcAft>
                        <a:buNone/>
                      </a:pPr>
                      <a:r>
                        <a:rPr lang="en"/>
                        <a:t>502</a:t>
                      </a:r>
                      <a:endParaRPr/>
                    </a:p>
                  </a:txBody>
                  <a:tcPr marT="91425" marB="91425" marR="91425" marL="91425"/>
                </a:tc>
                <a:tc>
                  <a:txBody>
                    <a:bodyPr/>
                    <a:lstStyle/>
                    <a:p>
                      <a:pPr indent="0" lvl="0" marL="0" rtl="0" algn="l">
                        <a:spcBef>
                          <a:spcPts val="0"/>
                        </a:spcBef>
                        <a:spcAft>
                          <a:spcPts val="0"/>
                        </a:spcAft>
                        <a:buNone/>
                      </a:pPr>
                      <a:r>
                        <a:rPr lang="en"/>
                        <a:t>~95%</a:t>
                      </a:r>
                      <a:endParaRPr/>
                    </a:p>
                  </a:txBody>
                  <a:tcPr marT="91425" marB="91425" marR="91425" marL="91425"/>
                </a:tc>
                <a:tc>
                  <a:txBody>
                    <a:bodyPr/>
                    <a:lstStyle/>
                    <a:p>
                      <a:pPr indent="0" lvl="0" marL="0" rtl="0" algn="l">
                        <a:spcBef>
                          <a:spcPts val="0"/>
                        </a:spcBef>
                        <a:spcAft>
                          <a:spcPts val="0"/>
                        </a:spcAft>
                        <a:buNone/>
                      </a:pPr>
                      <a:r>
                        <a:rPr lang="en"/>
                        <a:t> 151.897</a:t>
                      </a:r>
                      <a:endParaRPr/>
                    </a:p>
                  </a:txBody>
                  <a:tcPr marT="91425" marB="91425" marR="91425" marL="91425"/>
                </a:tc>
                <a:tc>
                  <a:txBody>
                    <a:bodyPr/>
                    <a:lstStyle/>
                    <a:p>
                      <a:pPr indent="0" lvl="0" marL="0" rtl="0" algn="l">
                        <a:spcBef>
                          <a:spcPts val="0"/>
                        </a:spcBef>
                        <a:spcAft>
                          <a:spcPts val="0"/>
                        </a:spcAft>
                        <a:buNone/>
                      </a:pPr>
                      <a:r>
                        <a:rPr lang="en"/>
                        <a:t>163.93</a:t>
                      </a:r>
                      <a:endParaRPr/>
                    </a:p>
                  </a:txBody>
                  <a:tcPr marT="91425" marB="91425" marR="91425" marL="91425"/>
                </a:tc>
              </a:tr>
              <a:tr h="381000">
                <a:tc>
                  <a:txBody>
                    <a:bodyPr/>
                    <a:lstStyle/>
                    <a:p>
                      <a:pPr indent="0" lvl="0" marL="0" rtl="0" algn="l">
                        <a:spcBef>
                          <a:spcPts val="0"/>
                        </a:spcBef>
                        <a:spcAft>
                          <a:spcPts val="0"/>
                        </a:spcAft>
                        <a:buNone/>
                      </a:pPr>
                      <a:r>
                        <a:rPr lang="en"/>
                        <a:t>390</a:t>
                      </a:r>
                      <a:endParaRPr/>
                    </a:p>
                  </a:txBody>
                  <a:tcPr marT="91425" marB="91425" marR="91425" marL="91425"/>
                </a:tc>
                <a:tc>
                  <a:txBody>
                    <a:bodyPr/>
                    <a:lstStyle/>
                    <a:p>
                      <a:pPr indent="0" lvl="0" marL="0" rtl="0" algn="l">
                        <a:spcBef>
                          <a:spcPts val="0"/>
                        </a:spcBef>
                        <a:spcAft>
                          <a:spcPts val="0"/>
                        </a:spcAft>
                        <a:buNone/>
                      </a:pPr>
                      <a:r>
                        <a:rPr lang="en"/>
                        <a:t>354</a:t>
                      </a:r>
                      <a:endParaRPr/>
                    </a:p>
                  </a:txBody>
                  <a:tcPr marT="91425" marB="91425" marR="91425" marL="91425"/>
                </a:tc>
                <a:tc>
                  <a:txBody>
                    <a:bodyPr/>
                    <a:lstStyle/>
                    <a:p>
                      <a:pPr indent="0" lvl="0" marL="0" rtl="0" algn="l">
                        <a:spcBef>
                          <a:spcPts val="0"/>
                        </a:spcBef>
                        <a:spcAft>
                          <a:spcPts val="0"/>
                        </a:spcAft>
                        <a:buNone/>
                      </a:pPr>
                      <a:r>
                        <a:rPr lang="en"/>
                        <a:t>~75%</a:t>
                      </a:r>
                      <a:endParaRPr/>
                    </a:p>
                  </a:txBody>
                  <a:tcPr marT="91425" marB="91425" marR="91425" marL="91425"/>
                </a:tc>
                <a:tc>
                  <a:txBody>
                    <a:bodyPr/>
                    <a:lstStyle/>
                    <a:p>
                      <a:pPr indent="0" lvl="0" marL="0" rtl="0" algn="l">
                        <a:spcBef>
                          <a:spcPts val="0"/>
                        </a:spcBef>
                        <a:spcAft>
                          <a:spcPts val="0"/>
                        </a:spcAft>
                        <a:buNone/>
                      </a:pPr>
                      <a:r>
                        <a:rPr lang="en"/>
                        <a:t>     8.506</a:t>
                      </a:r>
                      <a:endParaRPr/>
                    </a:p>
                  </a:txBody>
                  <a:tcPr marT="91425" marB="91425" marR="91425" marL="91425"/>
                </a:tc>
                <a:tc>
                  <a:txBody>
                    <a:bodyPr/>
                    <a:lstStyle/>
                    <a:p>
                      <a:pPr indent="0" lvl="0" marL="0" rtl="0" algn="l">
                        <a:spcBef>
                          <a:spcPts val="0"/>
                        </a:spcBef>
                        <a:spcAft>
                          <a:spcPts val="0"/>
                        </a:spcAft>
                        <a:buNone/>
                      </a:pPr>
                      <a:r>
                        <a:rPr lang="en"/>
                        <a:t>8.34</a:t>
                      </a:r>
                      <a:endParaRPr/>
                    </a:p>
                  </a:txBody>
                  <a:tcPr marT="91425" marB="91425" marR="91425" marL="91425"/>
                </a:tc>
              </a:tr>
              <a:tr h="381000">
                <a:tc>
                  <a:txBody>
                    <a:bodyPr/>
                    <a:lstStyle/>
                    <a:p>
                      <a:pPr indent="0" lvl="0" marL="0" rtl="0" algn="l">
                        <a:spcBef>
                          <a:spcPts val="0"/>
                        </a:spcBef>
                        <a:spcAft>
                          <a:spcPts val="0"/>
                        </a:spcAft>
                        <a:buNone/>
                      </a:pPr>
                      <a:r>
                        <a:rPr lang="en"/>
                        <a:t>260</a:t>
                      </a:r>
                      <a:endParaRPr/>
                    </a:p>
                  </a:txBody>
                  <a:tcPr marT="91425" marB="91425" marR="91425" marL="91425"/>
                </a:tc>
                <a:tc>
                  <a:txBody>
                    <a:bodyPr/>
                    <a:lstStyle/>
                    <a:p>
                      <a:pPr indent="0" lvl="0" marL="0" rtl="0" algn="l">
                        <a:spcBef>
                          <a:spcPts val="0"/>
                        </a:spcBef>
                        <a:spcAft>
                          <a:spcPts val="0"/>
                        </a:spcAft>
                        <a:buNone/>
                      </a:pPr>
                      <a:r>
                        <a:rPr lang="en"/>
                        <a:t>191</a:t>
                      </a:r>
                      <a:endParaRPr/>
                    </a:p>
                  </a:txBody>
                  <a:tcPr marT="91425" marB="91425" marR="91425" marL="91425"/>
                </a:tc>
                <a:tc>
                  <a:txBody>
                    <a:bodyPr/>
                    <a:lstStyle/>
                    <a:p>
                      <a:pPr indent="0" lvl="0" marL="0" rtl="0" algn="l">
                        <a:spcBef>
                          <a:spcPts val="0"/>
                        </a:spcBef>
                        <a:spcAft>
                          <a:spcPts val="0"/>
                        </a:spcAft>
                        <a:buNone/>
                      </a:pPr>
                      <a:r>
                        <a:rPr lang="en"/>
                        <a:t>~50%</a:t>
                      </a:r>
                      <a:endParaRPr/>
                    </a:p>
                  </a:txBody>
                  <a:tcPr marT="91425" marB="91425" marR="91425" marL="91425"/>
                </a:tc>
                <a:tc>
                  <a:txBody>
                    <a:bodyPr/>
                    <a:lstStyle/>
                    <a:p>
                      <a:pPr indent="0" lvl="0" marL="0" rtl="0" algn="l">
                        <a:spcBef>
                          <a:spcPts val="0"/>
                        </a:spcBef>
                        <a:spcAft>
                          <a:spcPts val="0"/>
                        </a:spcAft>
                        <a:buNone/>
                      </a:pPr>
                      <a:r>
                        <a:rPr lang="en"/>
                        <a:t>     0.059</a:t>
                      </a:r>
                      <a:endParaRPr/>
                    </a:p>
                  </a:txBody>
                  <a:tcPr marT="91425" marB="91425" marR="91425" marL="91425"/>
                </a:tc>
                <a:tc>
                  <a:txBody>
                    <a:bodyPr/>
                    <a:lstStyle/>
                    <a:p>
                      <a:pPr indent="0" lvl="0" marL="0" rtl="0" algn="l">
                        <a:spcBef>
                          <a:spcPts val="0"/>
                        </a:spcBef>
                        <a:spcAft>
                          <a:spcPts val="0"/>
                        </a:spcAft>
                        <a:buNone/>
                      </a:pPr>
                      <a:r>
                        <a:rPr b="1" lang="en"/>
                        <a:t>0.033</a:t>
                      </a:r>
                      <a:endParaRPr b="1"/>
                    </a:p>
                  </a:txBody>
                  <a:tcPr marT="91425" marB="91425" marR="91425" marL="91425"/>
                </a:tc>
              </a:tr>
              <a:tr h="381000">
                <a:tc>
                  <a:txBody>
                    <a:bodyPr/>
                    <a:lstStyle/>
                    <a:p>
                      <a:pPr indent="0" lvl="0" marL="0" rtl="0" algn="l">
                        <a:spcBef>
                          <a:spcPts val="0"/>
                        </a:spcBef>
                        <a:spcAft>
                          <a:spcPts val="0"/>
                        </a:spcAft>
                        <a:buNone/>
                      </a:pPr>
                      <a:r>
                        <a:rPr lang="en"/>
                        <a:t>130</a:t>
                      </a:r>
                      <a:endParaRPr/>
                    </a:p>
                  </a:txBody>
                  <a:tcPr marT="91425" marB="91425" marR="91425" marL="91425"/>
                </a:tc>
                <a:tc>
                  <a:txBody>
                    <a:bodyPr/>
                    <a:lstStyle/>
                    <a:p>
                      <a:pPr indent="0" lvl="0" marL="0" rtl="0" algn="l">
                        <a:spcBef>
                          <a:spcPts val="0"/>
                        </a:spcBef>
                        <a:spcAft>
                          <a:spcPts val="0"/>
                        </a:spcAft>
                        <a:buNone/>
                      </a:pPr>
                      <a:r>
                        <a:rPr lang="en"/>
                        <a:t>273</a:t>
                      </a:r>
                      <a:endParaRPr/>
                    </a:p>
                  </a:txBody>
                  <a:tcPr marT="91425" marB="91425" marR="91425" marL="91425"/>
                </a:tc>
                <a:tc>
                  <a:txBody>
                    <a:bodyPr/>
                    <a:lstStyle/>
                    <a:p>
                      <a:pPr indent="0" lvl="0" marL="0" rtl="0" algn="l">
                        <a:spcBef>
                          <a:spcPts val="0"/>
                        </a:spcBef>
                        <a:spcAft>
                          <a:spcPts val="0"/>
                        </a:spcAft>
                        <a:buNone/>
                      </a:pPr>
                      <a:r>
                        <a:rPr lang="en"/>
                        <a:t>~25%</a:t>
                      </a:r>
                      <a:endParaRPr/>
                    </a:p>
                  </a:txBody>
                  <a:tcPr marT="91425" marB="91425" marR="91425" marL="91425"/>
                </a:tc>
                <a:tc>
                  <a:txBody>
                    <a:bodyPr/>
                    <a:lstStyle/>
                    <a:p>
                      <a:pPr indent="0" lvl="0" marL="0" rtl="0" algn="l">
                        <a:spcBef>
                          <a:spcPts val="0"/>
                        </a:spcBef>
                        <a:spcAft>
                          <a:spcPts val="0"/>
                        </a:spcAft>
                        <a:buNone/>
                      </a:pPr>
                      <a:r>
                        <a:rPr lang="en"/>
                        <a:t>     6.473</a:t>
                      </a:r>
                      <a:endParaRPr/>
                    </a:p>
                  </a:txBody>
                  <a:tcPr marT="91425" marB="91425" marR="91425" marL="91425"/>
                </a:tc>
                <a:tc>
                  <a:txBody>
                    <a:bodyPr/>
                    <a:lstStyle/>
                    <a:p>
                      <a:pPr indent="0" lvl="0" marL="0" rtl="0" algn="l">
                        <a:spcBef>
                          <a:spcPts val="0"/>
                        </a:spcBef>
                        <a:spcAft>
                          <a:spcPts val="0"/>
                        </a:spcAft>
                        <a:buNone/>
                      </a:pPr>
                      <a:r>
                        <a:rPr lang="en"/>
                        <a:t>7.25</a:t>
                      </a:r>
                      <a:endParaRPr/>
                    </a:p>
                  </a:txBody>
                  <a:tcPr marT="91425" marB="91425" marR="91425" marL="91425"/>
                </a:tc>
              </a:tr>
              <a:tr h="381000">
                <a:tc>
                  <a:txBody>
                    <a:bodyPr/>
                    <a:lstStyle/>
                    <a:p>
                      <a:pPr indent="0" lvl="0" marL="0" rtl="0" algn="l">
                        <a:spcBef>
                          <a:spcPts val="0"/>
                        </a:spcBef>
                        <a:spcAft>
                          <a:spcPts val="0"/>
                        </a:spcAft>
                        <a:buNone/>
                      </a:pPr>
                      <a:r>
                        <a:rPr lang="en"/>
                        <a:t>50</a:t>
                      </a:r>
                      <a:endParaRPr/>
                    </a:p>
                  </a:txBody>
                  <a:tcPr marT="91425" marB="91425" marR="91425" marL="91425"/>
                </a:tc>
                <a:tc>
                  <a:txBody>
                    <a:bodyPr/>
                    <a:lstStyle/>
                    <a:p>
                      <a:pPr indent="0" lvl="0" marL="0" rtl="0" algn="l">
                        <a:spcBef>
                          <a:spcPts val="0"/>
                        </a:spcBef>
                        <a:spcAft>
                          <a:spcPts val="0"/>
                        </a:spcAft>
                        <a:buNone/>
                      </a:pPr>
                      <a:r>
                        <a:rPr lang="en"/>
                        <a:t>408</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c>
                  <a:txBody>
                    <a:bodyPr/>
                    <a:lstStyle/>
                    <a:p>
                      <a:pPr indent="0" lvl="0" marL="0" rtl="0" algn="l">
                        <a:spcBef>
                          <a:spcPts val="0"/>
                        </a:spcBef>
                        <a:spcAft>
                          <a:spcPts val="0"/>
                        </a:spcAft>
                        <a:buNone/>
                      </a:pPr>
                      <a:r>
                        <a:rPr lang="en"/>
                        <a:t>   12.589</a:t>
                      </a:r>
                      <a:endParaRPr/>
                    </a:p>
                  </a:txBody>
                  <a:tcPr marT="91425" marB="91425" marR="91425" marL="91425"/>
                </a:tc>
                <a:tc>
                  <a:txBody>
                    <a:bodyPr/>
                    <a:lstStyle/>
                    <a:p>
                      <a:pPr indent="0" lvl="0" marL="0" rtl="0" algn="l">
                        <a:spcBef>
                          <a:spcPts val="0"/>
                        </a:spcBef>
                        <a:spcAft>
                          <a:spcPts val="0"/>
                        </a:spcAft>
                        <a:buNone/>
                      </a:pPr>
                      <a:r>
                        <a:rPr lang="en"/>
                        <a:t>14.63</a:t>
                      </a:r>
                      <a:endParaRPr/>
                    </a:p>
                  </a:txBody>
                  <a:tcPr marT="91425" marB="91425" marR="91425" marL="91425"/>
                </a:tc>
              </a:tr>
              <a:tr h="381000">
                <a:tc>
                  <a:txBody>
                    <a:bodyPr/>
                    <a:lstStyle/>
                    <a:p>
                      <a:pPr indent="0" lvl="0" marL="0" rtl="0" algn="l">
                        <a:spcBef>
                          <a:spcPts val="0"/>
                        </a:spcBef>
                        <a:spcAft>
                          <a:spcPts val="0"/>
                        </a:spcAft>
                        <a:buNone/>
                      </a:pPr>
                      <a:r>
                        <a:rPr lang="en"/>
                        <a:t>25</a:t>
                      </a:r>
                      <a:endParaRPr/>
                    </a:p>
                  </a:txBody>
                  <a:tcPr marT="91425" marB="91425" marR="91425" marL="91425"/>
                </a:tc>
                <a:tc>
                  <a:txBody>
                    <a:bodyPr/>
                    <a:lstStyle/>
                    <a:p>
                      <a:pPr indent="0" lvl="0" marL="0" rtl="0" algn="l">
                        <a:spcBef>
                          <a:spcPts val="0"/>
                        </a:spcBef>
                        <a:spcAft>
                          <a:spcPts val="0"/>
                        </a:spcAft>
                        <a:buNone/>
                      </a:pPr>
                      <a:r>
                        <a:rPr lang="en"/>
                        <a:t>467</a:t>
                      </a:r>
                      <a:endParaRPr/>
                    </a:p>
                  </a:txBody>
                  <a:tcPr marT="91425" marB="91425" marR="91425" marL="91425"/>
                </a:tc>
                <a:tc>
                  <a:txBody>
                    <a:bodyPr/>
                    <a:lstStyle/>
                    <a:p>
                      <a:pPr indent="0" lvl="0" marL="0" rtl="0" algn="l">
                        <a:spcBef>
                          <a:spcPts val="0"/>
                        </a:spcBef>
                        <a:spcAft>
                          <a:spcPts val="0"/>
                        </a:spcAft>
                        <a:buNone/>
                      </a:pPr>
                      <a:r>
                        <a:rPr lang="en"/>
                        <a:t>~ 5%</a:t>
                      </a:r>
                      <a:endParaRPr/>
                    </a:p>
                  </a:txBody>
                  <a:tcPr marT="91425" marB="91425" marR="91425" marL="91425"/>
                </a:tc>
                <a:tc>
                  <a:txBody>
                    <a:bodyPr/>
                    <a:lstStyle/>
                    <a:p>
                      <a:pPr indent="0" lvl="0" marL="0" rtl="0" algn="l">
                        <a:spcBef>
                          <a:spcPts val="0"/>
                        </a:spcBef>
                        <a:spcAft>
                          <a:spcPts val="0"/>
                        </a:spcAft>
                        <a:buNone/>
                      </a:pPr>
                      <a:r>
                        <a:rPr lang="en"/>
                        <a:t>  104.660</a:t>
                      </a:r>
                      <a:endParaRPr/>
                    </a:p>
                  </a:txBody>
                  <a:tcPr marT="91425" marB="91425" marR="91425" marL="91425"/>
                </a:tc>
                <a:tc>
                  <a:txBody>
                    <a:bodyPr/>
                    <a:lstStyle/>
                    <a:p>
                      <a:pPr indent="0" lvl="0" marL="0" rtl="0" algn="l">
                        <a:spcBef>
                          <a:spcPts val="0"/>
                        </a:spcBef>
                        <a:spcAft>
                          <a:spcPts val="0"/>
                        </a:spcAft>
                        <a:buNone/>
                      </a:pPr>
                      <a:r>
                        <a:rPr lang="en"/>
                        <a:t>119.78</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None/>
            </a:pPr>
            <a:r>
              <a:rPr lang="en" sz="2500"/>
              <a:t>Feature selection. </a:t>
            </a:r>
            <a:r>
              <a:rPr lang="en" sz="2500">
                <a:solidFill>
                  <a:srgbClr val="000000"/>
                </a:solidFill>
              </a:rPr>
              <a:t>Variance inflation factor (VIF)</a:t>
            </a:r>
            <a:endParaRPr>
              <a:solidFill>
                <a:srgbClr val="666666"/>
              </a:solidFill>
            </a:endParaRPr>
          </a:p>
        </p:txBody>
      </p:sp>
      <p:sp>
        <p:nvSpPr>
          <p:cNvPr id="96" name="Google Shape;96;p19"/>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000000"/>
              </a:buClr>
              <a:buSzPts val="1300"/>
              <a:buChar char="●"/>
            </a:pPr>
            <a:r>
              <a:rPr lang="en" sz="1300"/>
              <a:t>For i in [0, #features-1] run Ordinary Least Squares (OLS) method with i</a:t>
            </a:r>
            <a:r>
              <a:rPr baseline="30000" lang="en" sz="1300"/>
              <a:t>th</a:t>
            </a:r>
            <a:r>
              <a:rPr lang="en" sz="1300"/>
              <a:t> feature and rest</a:t>
            </a:r>
            <a:endParaRPr sz="1300"/>
          </a:p>
          <a:p>
            <a:pPr indent="-311150" lvl="0" marL="457200" rtl="0" algn="l">
              <a:lnSpc>
                <a:spcPct val="115000"/>
              </a:lnSpc>
              <a:spcBef>
                <a:spcPts val="0"/>
              </a:spcBef>
              <a:spcAft>
                <a:spcPts val="0"/>
              </a:spcAft>
              <a:buClr>
                <a:srgbClr val="000000"/>
              </a:buClr>
              <a:buSzPts val="1300"/>
              <a:buChar char="●"/>
            </a:pPr>
            <a:r>
              <a:rPr lang="en" sz="1300"/>
              <a:t>Calculate r2 score, ranges in [0, 1]</a:t>
            </a:r>
            <a:endParaRPr sz="1300"/>
          </a:p>
          <a:p>
            <a:pPr indent="-311150" lvl="0" marL="457200" rtl="0" algn="l">
              <a:lnSpc>
                <a:spcPct val="115000"/>
              </a:lnSpc>
              <a:spcBef>
                <a:spcPts val="0"/>
              </a:spcBef>
              <a:spcAft>
                <a:spcPts val="0"/>
              </a:spcAft>
              <a:buClr>
                <a:srgbClr val="000000"/>
              </a:buClr>
              <a:buSzPts val="1300"/>
              <a:buChar char="●"/>
            </a:pPr>
            <a:r>
              <a:rPr lang="en" sz="1300"/>
              <a:t>VIF = 1/(1-r2 score), ranges in [1,inf)</a:t>
            </a:r>
            <a:endParaRPr sz="1300"/>
          </a:p>
          <a:p>
            <a:pPr indent="0" lvl="0" marL="457200" rtl="0" algn="l">
              <a:lnSpc>
                <a:spcPct val="115000"/>
              </a:lnSpc>
              <a:spcBef>
                <a:spcPts val="1200"/>
              </a:spcBef>
              <a:spcAft>
                <a:spcPts val="0"/>
              </a:spcAft>
              <a:buNone/>
            </a:pPr>
            <a:r>
              <a:t/>
            </a:r>
            <a:endParaRPr sz="1300"/>
          </a:p>
          <a:p>
            <a:pPr indent="0" lvl="0" marL="457200" rtl="0" algn="l">
              <a:lnSpc>
                <a:spcPct val="115000"/>
              </a:lnSpc>
              <a:spcBef>
                <a:spcPts val="1200"/>
              </a:spcBef>
              <a:spcAft>
                <a:spcPts val="0"/>
              </a:spcAft>
              <a:buNone/>
            </a:pPr>
            <a:r>
              <a:t/>
            </a:r>
            <a:endParaRPr b="1" sz="1300">
              <a:highlight>
                <a:srgbClr val="FFFFFF"/>
              </a:highlight>
              <a:latin typeface="Roboto"/>
              <a:ea typeface="Roboto"/>
              <a:cs typeface="Roboto"/>
              <a:sym typeface="Roboto"/>
            </a:endParaRPr>
          </a:p>
          <a:p>
            <a:pPr indent="0" lvl="0" marL="457200" rtl="0" algn="l">
              <a:lnSpc>
                <a:spcPct val="115000"/>
              </a:lnSpc>
              <a:spcBef>
                <a:spcPts val="1200"/>
              </a:spcBef>
              <a:spcAft>
                <a:spcPts val="0"/>
              </a:spcAft>
              <a:buNone/>
            </a:pPr>
            <a:r>
              <a:t/>
            </a:r>
            <a:endParaRPr b="1" sz="1300">
              <a:highlight>
                <a:srgbClr val="FFFFFF"/>
              </a:highlight>
              <a:latin typeface="Roboto"/>
              <a:ea typeface="Roboto"/>
              <a:cs typeface="Roboto"/>
              <a:sym typeface="Roboto"/>
            </a:endParaRPr>
          </a:p>
          <a:p>
            <a:pPr indent="-311150" lvl="0" marL="457200" rtl="0" algn="l">
              <a:lnSpc>
                <a:spcPct val="115000"/>
              </a:lnSpc>
              <a:spcBef>
                <a:spcPts val="1200"/>
              </a:spcBef>
              <a:spcAft>
                <a:spcPts val="0"/>
              </a:spcAft>
              <a:buClr>
                <a:srgbClr val="000000"/>
              </a:buClr>
              <a:buSzPts val="1300"/>
              <a:buChar char="●"/>
            </a:pPr>
            <a:r>
              <a:rPr b="1" lang="en" sz="1300">
                <a:highlight>
                  <a:srgbClr val="FFFFFF"/>
                </a:highlight>
                <a:latin typeface="Roboto"/>
                <a:ea typeface="Roboto"/>
                <a:cs typeface="Roboto"/>
                <a:sym typeface="Roboto"/>
              </a:rPr>
              <a:t>r2_score</a:t>
            </a:r>
            <a:r>
              <a:rPr lang="en" sz="1300">
                <a:highlight>
                  <a:srgbClr val="FFFFFF"/>
                </a:highlight>
                <a:latin typeface="Roboto"/>
                <a:ea typeface="Roboto"/>
                <a:cs typeface="Roboto"/>
                <a:sym typeface="Roboto"/>
              </a:rPr>
              <a:t> represents the proportion of variance (of y) that has been explained by the independent variables in the model. It provides an indication of goodness of fit and therefore a measure of how well unseen samples are likely to be predicted by the model, through the proportion of explained variance. </a:t>
            </a:r>
            <a:r>
              <a:rPr lang="en" sz="1300" u="sng">
                <a:solidFill>
                  <a:schemeClr val="hlink"/>
                </a:solidFill>
                <a:highlight>
                  <a:srgbClr val="FFFFFF"/>
                </a:highlight>
                <a:latin typeface="Roboto"/>
                <a:ea typeface="Roboto"/>
                <a:cs typeface="Roboto"/>
                <a:sym typeface="Roboto"/>
                <a:hlinkClick r:id="rId3"/>
              </a:rPr>
              <a:t>[1]</a:t>
            </a:r>
            <a:endParaRPr sz="1300">
              <a:highlight>
                <a:srgbClr val="FFFFFF"/>
              </a:highlight>
              <a:latin typeface="Roboto"/>
              <a:ea typeface="Roboto"/>
              <a:cs typeface="Roboto"/>
              <a:sym typeface="Roboto"/>
            </a:endParaRPr>
          </a:p>
          <a:p>
            <a:pPr indent="0" lvl="0" marL="0" rtl="0" algn="l">
              <a:spcBef>
                <a:spcPts val="1200"/>
              </a:spcBef>
              <a:spcAft>
                <a:spcPts val="0"/>
              </a:spcAft>
              <a:buNone/>
            </a:pPr>
            <a:r>
              <a:t/>
            </a:r>
            <a:endParaRPr sz="1300"/>
          </a:p>
        </p:txBody>
      </p:sp>
      <p:graphicFrame>
        <p:nvGraphicFramePr>
          <p:cNvPr id="97" name="Google Shape;97;p19"/>
          <p:cNvGraphicFramePr/>
          <p:nvPr/>
        </p:nvGraphicFramePr>
        <p:xfrm>
          <a:off x="615850" y="2057168"/>
          <a:ext cx="3000000" cy="3000000"/>
        </p:xfrm>
        <a:graphic>
          <a:graphicData uri="http://schemas.openxmlformats.org/drawingml/2006/table">
            <a:tbl>
              <a:tblPr>
                <a:noFill/>
                <a:tableStyleId>{3904D3D8-4BF7-4634-B62B-585FC6889441}</a:tableStyleId>
              </a:tblPr>
              <a:tblGrid>
                <a:gridCol w="572850"/>
                <a:gridCol w="658100"/>
                <a:gridCol w="658100"/>
                <a:gridCol w="658100"/>
                <a:gridCol w="658100"/>
                <a:gridCol w="658100"/>
                <a:gridCol w="658100"/>
                <a:gridCol w="658100"/>
                <a:gridCol w="658100"/>
                <a:gridCol w="658100"/>
              </a:tblGrid>
              <a:tr h="100000">
                <a:tc>
                  <a:txBody>
                    <a:bodyPr/>
                    <a:lstStyle/>
                    <a:p>
                      <a:pPr indent="0" lvl="0" marL="0" rtl="0" algn="l">
                        <a:spcBef>
                          <a:spcPts val="0"/>
                        </a:spcBef>
                        <a:spcAft>
                          <a:spcPts val="0"/>
                        </a:spcAft>
                        <a:buNone/>
                      </a:pPr>
                      <a:r>
                        <a:rPr lang="en"/>
                        <a:t>r2</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0.1</a:t>
                      </a:r>
                      <a:endParaRPr/>
                    </a:p>
                  </a:txBody>
                  <a:tcPr marT="91425" marB="91425" marR="91425" marL="91425"/>
                </a:tc>
                <a:tc>
                  <a:txBody>
                    <a:bodyPr/>
                    <a:lstStyle/>
                    <a:p>
                      <a:pPr indent="0" lvl="0" marL="0" rtl="0" algn="l">
                        <a:spcBef>
                          <a:spcPts val="0"/>
                        </a:spcBef>
                        <a:spcAft>
                          <a:spcPts val="0"/>
                        </a:spcAft>
                        <a:buNone/>
                      </a:pPr>
                      <a:r>
                        <a:rPr lang="en"/>
                        <a:t>0.2</a:t>
                      </a:r>
                      <a:endParaRPr/>
                    </a:p>
                  </a:txBody>
                  <a:tcPr marT="91425" marB="91425" marR="91425" marL="91425"/>
                </a:tc>
                <a:tc>
                  <a:txBody>
                    <a:bodyPr/>
                    <a:lstStyle/>
                    <a:p>
                      <a:pPr indent="0" lvl="0" marL="0" rtl="0" algn="l">
                        <a:spcBef>
                          <a:spcPts val="0"/>
                        </a:spcBef>
                        <a:spcAft>
                          <a:spcPts val="0"/>
                        </a:spcAft>
                        <a:buNone/>
                      </a:pPr>
                      <a:r>
                        <a:rPr lang="en"/>
                        <a:t>0.3</a:t>
                      </a:r>
                      <a:endParaRPr/>
                    </a:p>
                  </a:txBody>
                  <a:tcPr marT="91425" marB="91425" marR="91425" marL="91425"/>
                </a:tc>
                <a:tc>
                  <a:txBody>
                    <a:bodyPr/>
                    <a:lstStyle/>
                    <a:p>
                      <a:pPr indent="0" lvl="0" marL="0" rtl="0" algn="l">
                        <a:spcBef>
                          <a:spcPts val="0"/>
                        </a:spcBef>
                        <a:spcAft>
                          <a:spcPts val="0"/>
                        </a:spcAft>
                        <a:buNone/>
                      </a:pPr>
                      <a:r>
                        <a:rPr lang="en"/>
                        <a:t>0.4</a:t>
                      </a:r>
                      <a:endParaRPr/>
                    </a:p>
                  </a:txBody>
                  <a:tcPr marT="91425" marB="91425" marR="91425" marL="91425"/>
                </a:tc>
                <a:tc>
                  <a:txBody>
                    <a:bodyPr/>
                    <a:lstStyle/>
                    <a:p>
                      <a:pPr indent="0" lvl="0" marL="0" rtl="0" algn="l">
                        <a:spcBef>
                          <a:spcPts val="0"/>
                        </a:spcBef>
                        <a:spcAft>
                          <a:spcPts val="0"/>
                        </a:spcAft>
                        <a:buNone/>
                      </a:pPr>
                      <a:r>
                        <a:rPr lang="en"/>
                        <a:t>0.8</a:t>
                      </a:r>
                      <a:endParaRPr/>
                    </a:p>
                  </a:txBody>
                  <a:tcPr marT="91425" marB="91425" marR="91425" marL="91425"/>
                </a:tc>
                <a:tc>
                  <a:txBody>
                    <a:bodyPr/>
                    <a:lstStyle/>
                    <a:p>
                      <a:pPr indent="0" lvl="0" marL="0" rtl="0" algn="l">
                        <a:spcBef>
                          <a:spcPts val="0"/>
                        </a:spcBef>
                        <a:spcAft>
                          <a:spcPts val="0"/>
                        </a:spcAft>
                        <a:buNone/>
                      </a:pPr>
                      <a:r>
                        <a:rPr lang="en"/>
                        <a:t>0.9</a:t>
                      </a:r>
                      <a:endParaRPr/>
                    </a:p>
                  </a:txBody>
                  <a:tcPr marT="91425" marB="91425" marR="91425" marL="91425"/>
                </a:tc>
                <a:tc>
                  <a:txBody>
                    <a:bodyPr/>
                    <a:lstStyle/>
                    <a:p>
                      <a:pPr indent="0" lvl="0" marL="0" rtl="0" algn="l">
                        <a:spcBef>
                          <a:spcPts val="0"/>
                        </a:spcBef>
                        <a:spcAft>
                          <a:spcPts val="0"/>
                        </a:spcAft>
                        <a:buNone/>
                      </a:pPr>
                      <a:r>
                        <a:rPr lang="en"/>
                        <a:t>0.999</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r h="381000">
                <a:tc>
                  <a:txBody>
                    <a:bodyPr/>
                    <a:lstStyle/>
                    <a:p>
                      <a:pPr indent="0" lvl="0" marL="0" rtl="0" algn="l">
                        <a:spcBef>
                          <a:spcPts val="0"/>
                        </a:spcBef>
                        <a:spcAft>
                          <a:spcPts val="0"/>
                        </a:spcAft>
                        <a:buNone/>
                      </a:pPr>
                      <a:r>
                        <a:rPr lang="en"/>
                        <a:t>VIF</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1.1</a:t>
                      </a:r>
                      <a:endParaRPr/>
                    </a:p>
                  </a:txBody>
                  <a:tcPr marT="91425" marB="91425" marR="91425" marL="91425"/>
                </a:tc>
                <a:tc>
                  <a:txBody>
                    <a:bodyPr/>
                    <a:lstStyle/>
                    <a:p>
                      <a:pPr indent="0" lvl="0" marL="0" rtl="0" algn="l">
                        <a:spcBef>
                          <a:spcPts val="0"/>
                        </a:spcBef>
                        <a:spcAft>
                          <a:spcPts val="0"/>
                        </a:spcAft>
                        <a:buNone/>
                      </a:pPr>
                      <a:r>
                        <a:rPr lang="en"/>
                        <a:t>1.25</a:t>
                      </a:r>
                      <a:endParaRPr/>
                    </a:p>
                  </a:txBody>
                  <a:tcPr marT="91425" marB="91425" marR="91425" marL="91425"/>
                </a:tc>
                <a:tc>
                  <a:txBody>
                    <a:bodyPr/>
                    <a:lstStyle/>
                    <a:p>
                      <a:pPr indent="0" lvl="0" marL="0" rtl="0" algn="l">
                        <a:spcBef>
                          <a:spcPts val="0"/>
                        </a:spcBef>
                        <a:spcAft>
                          <a:spcPts val="0"/>
                        </a:spcAft>
                        <a:buNone/>
                      </a:pPr>
                      <a:r>
                        <a:rPr lang="en"/>
                        <a:t>1.42</a:t>
                      </a:r>
                      <a:endParaRPr/>
                    </a:p>
                  </a:txBody>
                  <a:tcPr marT="91425" marB="91425" marR="91425" marL="91425"/>
                </a:tc>
                <a:tc>
                  <a:txBody>
                    <a:bodyPr/>
                    <a:lstStyle/>
                    <a:p>
                      <a:pPr indent="0" lvl="0" marL="0" rtl="0" algn="l">
                        <a:spcBef>
                          <a:spcPts val="0"/>
                        </a:spcBef>
                        <a:spcAft>
                          <a:spcPts val="0"/>
                        </a:spcAft>
                        <a:buNone/>
                      </a:pPr>
                      <a:r>
                        <a:rPr lang="en"/>
                        <a:t>1.66</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c>
                  <a:txBody>
                    <a:bodyPr/>
                    <a:lstStyle/>
                    <a:p>
                      <a:pPr indent="0" lvl="0" marL="0" rtl="0" algn="l">
                        <a:spcBef>
                          <a:spcPts val="0"/>
                        </a:spcBef>
                        <a:spcAft>
                          <a:spcPts val="0"/>
                        </a:spcAft>
                        <a:buNone/>
                      </a:pPr>
                      <a:r>
                        <a:rPr lang="en"/>
                        <a:t>1000</a:t>
                      </a:r>
                      <a:endParaRPr/>
                    </a:p>
                  </a:txBody>
                  <a:tcPr marT="91425" marB="91425" marR="91425" marL="91425"/>
                </a:tc>
                <a:tc>
                  <a:txBody>
                    <a:bodyPr/>
                    <a:lstStyle/>
                    <a:p>
                      <a:pPr indent="0" lvl="0" marL="0" rtl="0" algn="l">
                        <a:spcBef>
                          <a:spcPts val="0"/>
                        </a:spcBef>
                        <a:spcAft>
                          <a:spcPts val="0"/>
                        </a:spcAft>
                        <a:buNone/>
                      </a:pPr>
                      <a:r>
                        <a:rPr lang="en"/>
                        <a:t>inf</a:t>
                      </a:r>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selection. </a:t>
            </a:r>
            <a:r>
              <a:rPr lang="en"/>
              <a:t>VIF threshold </a:t>
            </a:r>
            <a:r>
              <a:rPr lang="en" sz="1800" u="sng">
                <a:solidFill>
                  <a:schemeClr val="hlink"/>
                </a:solidFill>
                <a:hlinkClick action="ppaction://hlinksldjump" r:id="rId3"/>
              </a:rPr>
              <a:t>see Appendix III</a:t>
            </a:r>
            <a:endParaRPr sz="1800">
              <a:solidFill>
                <a:srgbClr val="999999"/>
              </a:solidFill>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R2_score &gt;= 0.8, highly correlated (VIF &gt;= 5) </a:t>
            </a:r>
            <a:r>
              <a:rPr lang="en" u="sng">
                <a:solidFill>
                  <a:schemeClr val="hlink"/>
                </a:solidFill>
                <a:hlinkClick r:id="rId4"/>
              </a:rPr>
              <a:t>[1]</a:t>
            </a:r>
            <a:r>
              <a:rPr lang="en"/>
              <a:t> page 147.</a:t>
            </a:r>
            <a:endParaRPr/>
          </a:p>
          <a:p>
            <a:pPr indent="-342900" lvl="0" marL="457200" rtl="0" algn="l">
              <a:spcBef>
                <a:spcPts val="0"/>
              </a:spcBef>
              <a:spcAft>
                <a:spcPts val="0"/>
              </a:spcAft>
              <a:buSzPts val="1800"/>
              <a:buChar char="●"/>
            </a:pPr>
            <a:r>
              <a:rPr lang="en"/>
              <a:t>VIF &gt;= 5 or 10 indicate problematic amount of collinearity </a:t>
            </a:r>
            <a:r>
              <a:rPr lang="en" u="sng">
                <a:solidFill>
                  <a:schemeClr val="hlink"/>
                </a:solidFill>
                <a:hlinkClick r:id="rId5"/>
              </a:rPr>
              <a:t>[2]</a:t>
            </a:r>
            <a:r>
              <a:rPr lang="en"/>
              <a:t> page 101.</a:t>
            </a:r>
            <a:endParaRPr/>
          </a:p>
          <a:p>
            <a:pPr indent="-342900" lvl="0" marL="457200" rtl="0" algn="l">
              <a:spcBef>
                <a:spcPts val="0"/>
              </a:spcBef>
              <a:spcAft>
                <a:spcPts val="0"/>
              </a:spcAft>
              <a:buSzPts val="1800"/>
              <a:buChar char="●"/>
            </a:pPr>
            <a:r>
              <a:rPr lang="en"/>
              <a:t>VIF &gt;= 2.5 considerable collinearity </a:t>
            </a:r>
            <a:r>
              <a:rPr lang="en" u="sng">
                <a:solidFill>
                  <a:schemeClr val="hlink"/>
                </a:solidFill>
                <a:hlinkClick r:id="rId6"/>
              </a:rPr>
              <a:t>[3]</a:t>
            </a:r>
            <a:r>
              <a:rPr lang="en"/>
              <a:t>.</a:t>
            </a:r>
            <a:endParaRPr/>
          </a:p>
          <a:p>
            <a:pPr indent="-342900" lvl="0" marL="457200" rtl="0" algn="l">
              <a:spcBef>
                <a:spcPts val="0"/>
              </a:spcBef>
              <a:spcAft>
                <a:spcPts val="0"/>
              </a:spcAft>
              <a:buSzPts val="1800"/>
              <a:buChar char="●"/>
            </a:pPr>
            <a:r>
              <a:rPr b="1" lang="en"/>
              <a:t>VIF &gt;= 10</a:t>
            </a:r>
            <a:r>
              <a:rPr lang="en"/>
              <a:t> means collinearity </a:t>
            </a:r>
            <a:r>
              <a:rPr lang="en" u="sng">
                <a:solidFill>
                  <a:schemeClr val="hlink"/>
                </a:solidFill>
                <a:hlinkClick r:id="rId7"/>
              </a:rPr>
              <a:t>[4]</a:t>
            </a:r>
            <a:r>
              <a:rPr lang="en"/>
              <a:t> and considered as a </a:t>
            </a:r>
            <a:r>
              <a:rPr b="1" lang="en"/>
              <a:t>rule of thumb</a:t>
            </a:r>
            <a:r>
              <a:rPr lang="en"/>
              <a:t> </a:t>
            </a:r>
            <a:r>
              <a:rPr lang="en" u="sng">
                <a:solidFill>
                  <a:schemeClr val="hlink"/>
                </a:solidFill>
                <a:hlinkClick r:id="rId8"/>
              </a:rPr>
              <a:t>[5]</a:t>
            </a:r>
            <a:endParaRPr/>
          </a:p>
          <a:p>
            <a:pPr indent="-342900" lvl="0" marL="457200" rtl="0" algn="l">
              <a:spcBef>
                <a:spcPts val="0"/>
              </a:spcBef>
              <a:spcAft>
                <a:spcPts val="0"/>
              </a:spcAft>
              <a:buSzPts val="1800"/>
              <a:buChar char="●"/>
            </a:pPr>
            <a:r>
              <a:rPr lang="en"/>
              <a:t> </a:t>
            </a:r>
            <a:endParaRPr/>
          </a:p>
          <a:p>
            <a:pPr indent="-342900" lvl="0" marL="457200" rtl="0" algn="l">
              <a:spcBef>
                <a:spcPts val="0"/>
              </a:spcBef>
              <a:spcAft>
                <a:spcPts val="0"/>
              </a:spcAft>
              <a:buSzPts val="1800"/>
              <a:buChar char="●"/>
            </a:pPr>
            <a:r>
              <a:rPr lang="en"/>
              <a:t> </a:t>
            </a:r>
            <a:endParaRPr/>
          </a:p>
          <a:p>
            <a:pPr indent="-342900" lvl="0" marL="457200" rtl="0" algn="l">
              <a:lnSpc>
                <a:spcPct val="100000"/>
              </a:lnSpc>
              <a:spcBef>
                <a:spcPts val="0"/>
              </a:spcBef>
              <a:spcAft>
                <a:spcPts val="0"/>
              </a:spcAft>
              <a:buClr>
                <a:schemeClr val="dk1"/>
              </a:buClr>
              <a:buSzPts val="1800"/>
              <a:buChar char="●"/>
            </a:pPr>
            <a:r>
              <a:rPr b="1" lang="en">
                <a:solidFill>
                  <a:schemeClr val="dk1"/>
                </a:solidFill>
              </a:rPr>
              <a:t>Strategy: </a:t>
            </a:r>
            <a:r>
              <a:rPr lang="en">
                <a:solidFill>
                  <a:schemeClr val="dk1"/>
                </a:solidFill>
              </a:rPr>
              <a:t>drop single feature with highest </a:t>
            </a:r>
            <a:r>
              <a:rPr b="1" lang="en">
                <a:solidFill>
                  <a:schemeClr val="dk1"/>
                </a:solidFill>
              </a:rPr>
              <a:t>VIF &gt; 10</a:t>
            </a:r>
            <a:r>
              <a:rPr lang="en">
                <a:solidFill>
                  <a:schemeClr val="dk1"/>
                </a:solidFill>
              </a:rPr>
              <a:t> at a time, repeat until no  feature with </a:t>
            </a:r>
            <a:r>
              <a:rPr b="1" lang="en">
                <a:solidFill>
                  <a:schemeClr val="dk1"/>
                </a:solidFill>
              </a:rPr>
              <a:t>VIF &gt; 10</a:t>
            </a:r>
            <a:r>
              <a:rPr lang="en">
                <a:solidFill>
                  <a:schemeClr val="dk1"/>
                </a:solidFill>
              </a:rPr>
              <a:t> is left.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Model selection. </a:t>
            </a:r>
            <a:r>
              <a:rPr lang="en" u="sng">
                <a:solidFill>
                  <a:schemeClr val="hlink"/>
                </a:solidFill>
                <a:hlinkClick r:id="rId3"/>
              </a:rPr>
              <a:t>SVR</a:t>
            </a:r>
            <a:r>
              <a:rPr lang="en"/>
              <a:t> </a:t>
            </a:r>
            <a:r>
              <a:rPr lang="en" sz="1577">
                <a:solidFill>
                  <a:srgbClr val="999999"/>
                </a:solidFill>
              </a:rPr>
              <a:t>(</a:t>
            </a:r>
            <a:r>
              <a:rPr lang="en" sz="1100">
                <a:highlight>
                  <a:srgbClr val="FFFFFE"/>
                </a:highlight>
                <a:latin typeface="Courier New"/>
                <a:ea typeface="Courier New"/>
                <a:cs typeface="Courier New"/>
                <a:sym typeface="Courier New"/>
              </a:rPr>
              <a:t>C, gamma, degree</a:t>
            </a:r>
            <a:r>
              <a:rPr lang="en" sz="1577">
                <a:solidFill>
                  <a:srgbClr val="999999"/>
                </a:solidFill>
              </a:rPr>
              <a:t>) (e.g. with Auto MPG </a:t>
            </a:r>
            <a:r>
              <a:rPr lang="en" sz="1577" u="sng">
                <a:solidFill>
                  <a:schemeClr val="hlink"/>
                </a:solidFill>
                <a:hlinkClick r:id="rId4"/>
              </a:rPr>
              <a:t>[8]</a:t>
            </a:r>
            <a:r>
              <a:rPr lang="en" sz="1577">
                <a:solidFill>
                  <a:srgbClr val="999999"/>
                </a:solidFill>
              </a:rPr>
              <a:t>) </a:t>
            </a:r>
            <a:r>
              <a:rPr lang="en" sz="1800" u="sng">
                <a:solidFill>
                  <a:schemeClr val="hlink"/>
                </a:solidFill>
                <a:hlinkClick action="ppaction://hlinksldjump" r:id="rId5"/>
              </a:rPr>
              <a:t>see Appendix </a:t>
            </a:r>
            <a:r>
              <a:rPr lang="en" sz="1577" u="sng">
                <a:solidFill>
                  <a:schemeClr val="hlink"/>
                </a:solidFill>
                <a:hlinkClick action="ppaction://hlinksldjump" r:id="rId6"/>
              </a:rPr>
              <a:t>IV</a:t>
            </a:r>
            <a:endParaRPr sz="1577">
              <a:solidFill>
                <a:srgbClr val="999999"/>
              </a:solidFill>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SzPts val="1100"/>
              <a:buChar char="●"/>
            </a:pPr>
            <a:r>
              <a:rPr b="1" lang="en" sz="1100"/>
              <a:t>General strategy: </a:t>
            </a:r>
            <a:endParaRPr b="1" sz="1100"/>
          </a:p>
          <a:p>
            <a:pPr indent="-298450" lvl="1" marL="914400" rtl="0" algn="l">
              <a:spcBef>
                <a:spcPts val="0"/>
              </a:spcBef>
              <a:spcAft>
                <a:spcPts val="0"/>
              </a:spcAft>
              <a:buSzPts val="1100"/>
              <a:buChar char="○"/>
            </a:pPr>
            <a:r>
              <a:rPr lang="en" sz="1100"/>
              <a:t>pick an arbitrary range of hyper-parameters for </a:t>
            </a:r>
            <a:r>
              <a:rPr lang="en" sz="1100" u="sng">
                <a:solidFill>
                  <a:schemeClr val="hlink"/>
                </a:solidFill>
                <a:hlinkClick r:id="rId7"/>
              </a:rPr>
              <a:t>GirdSearchCV</a:t>
            </a:r>
            <a:r>
              <a:rPr lang="en" sz="1100"/>
              <a:t>, shift </a:t>
            </a:r>
            <a:r>
              <a:rPr lang="en" sz="1100"/>
              <a:t>hyper-</a:t>
            </a:r>
            <a:r>
              <a:rPr lang="en" sz="1100"/>
              <a:t>parameters toward low error side iteratively</a:t>
            </a:r>
            <a:endParaRPr sz="1100"/>
          </a:p>
          <a:p>
            <a:pPr indent="-298450" lvl="1" marL="914400" rtl="0" algn="l">
              <a:spcBef>
                <a:spcPts val="0"/>
              </a:spcBef>
              <a:spcAft>
                <a:spcPts val="0"/>
              </a:spcAft>
              <a:buSzPts val="1100"/>
              <a:buChar char="○"/>
            </a:pPr>
            <a:r>
              <a:rPr lang="en" sz="1100"/>
              <a:t>Use best parameters in </a:t>
            </a:r>
            <a:r>
              <a:rPr lang="en" sz="1100" u="sng">
                <a:solidFill>
                  <a:schemeClr val="hlink"/>
                </a:solidFill>
                <a:hlinkClick r:id="rId8"/>
              </a:rPr>
              <a:t>NuSVR</a:t>
            </a:r>
            <a:r>
              <a:rPr lang="en" sz="1100"/>
              <a:t> to test with different limits on number of support vectors</a:t>
            </a:r>
            <a:endParaRPr sz="1100"/>
          </a:p>
          <a:p>
            <a:pPr indent="-298450" lvl="1" marL="914400" rtl="0" algn="l">
              <a:spcBef>
                <a:spcPts val="0"/>
              </a:spcBef>
              <a:spcAft>
                <a:spcPts val="0"/>
              </a:spcAft>
              <a:buSzPts val="1100"/>
              <a:buChar char="○"/>
            </a:pPr>
            <a:r>
              <a:rPr lang="en" sz="1100"/>
              <a:t>Make sure model does not overfit/underfit and best </a:t>
            </a:r>
            <a:r>
              <a:rPr lang="en" sz="1100"/>
              <a:t>hyper-</a:t>
            </a:r>
            <a:r>
              <a:rPr lang="en" sz="1100"/>
              <a:t>parameters lie in the middle of given range</a:t>
            </a:r>
            <a:endParaRPr sz="1100"/>
          </a:p>
          <a:p>
            <a:pPr indent="-298450" lvl="0" marL="457200" rtl="0" algn="l">
              <a:spcBef>
                <a:spcPts val="0"/>
              </a:spcBef>
              <a:spcAft>
                <a:spcPts val="0"/>
              </a:spcAft>
              <a:buSzPts val="1100"/>
              <a:buChar char="●"/>
            </a:pPr>
            <a:r>
              <a:rPr lang="en" sz="1100"/>
              <a:t>Large values of </a:t>
            </a:r>
            <a:r>
              <a:rPr lang="en" sz="1100">
                <a:solidFill>
                  <a:schemeClr val="dk1"/>
                </a:solidFill>
                <a:highlight>
                  <a:srgbClr val="FFFFFE"/>
                </a:highlight>
                <a:latin typeface="Courier New"/>
                <a:ea typeface="Courier New"/>
                <a:cs typeface="Courier New"/>
                <a:sym typeface="Courier New"/>
              </a:rPr>
              <a:t>gamma</a:t>
            </a:r>
            <a:r>
              <a:rPr lang="en" sz="1100"/>
              <a:t> and </a:t>
            </a:r>
            <a:r>
              <a:rPr lang="en" sz="1100">
                <a:solidFill>
                  <a:schemeClr val="dk1"/>
                </a:solidFill>
                <a:highlight>
                  <a:srgbClr val="FFFFFE"/>
                </a:highlight>
                <a:latin typeface="Courier New"/>
                <a:ea typeface="Courier New"/>
                <a:cs typeface="Courier New"/>
                <a:sym typeface="Courier New"/>
              </a:rPr>
              <a:t>C</a:t>
            </a:r>
            <a:r>
              <a:rPr lang="en" sz="1100"/>
              <a:t> tend to overfit.</a:t>
            </a:r>
            <a:endParaRPr sz="1100">
              <a:solidFill>
                <a:srgbClr val="A31515"/>
              </a:solidFill>
              <a:highlight>
                <a:srgbClr val="FFFFFF"/>
              </a:highlight>
              <a:latin typeface="Courier New"/>
              <a:ea typeface="Courier New"/>
              <a:cs typeface="Courier New"/>
              <a:sym typeface="Courier New"/>
            </a:endParaRPr>
          </a:p>
          <a:p>
            <a:pPr indent="-298450" lvl="1" marL="914400" rtl="0" algn="l">
              <a:lnSpc>
                <a:spcPct val="135714"/>
              </a:lnSpc>
              <a:spcBef>
                <a:spcPts val="0"/>
              </a:spcBef>
              <a:spcAft>
                <a:spcPts val="0"/>
              </a:spcAft>
              <a:buSzPts val="1100"/>
              <a:buFont typeface="Courier New"/>
              <a:buChar char="○"/>
            </a:pPr>
            <a:r>
              <a:rPr lang="en" sz="1050">
                <a:solidFill>
                  <a:srgbClr val="A31515"/>
                </a:solidFill>
                <a:highlight>
                  <a:srgbClr val="FFFFFE"/>
                </a:highlight>
                <a:latin typeface="Courier New"/>
                <a:ea typeface="Courier New"/>
                <a:cs typeface="Courier New"/>
                <a:sym typeface="Courier New"/>
              </a:rPr>
              <a:t>'C'</a:t>
            </a:r>
            <a:r>
              <a:rPr lang="en" sz="1050">
                <a:solidFill>
                  <a:schemeClr val="dk1"/>
                </a:solidFill>
                <a:highlight>
                  <a:srgbClr val="FFFFFE"/>
                </a:highlight>
                <a:latin typeface="Courier New"/>
                <a:ea typeface="Courier New"/>
                <a:cs typeface="Courier New"/>
                <a:sym typeface="Courier New"/>
              </a:rPr>
              <a:t>:np.logspace(</a:t>
            </a:r>
            <a:r>
              <a:rPr lang="en" sz="1050">
                <a:solidFill>
                  <a:srgbClr val="09885A"/>
                </a:solidFill>
                <a:highlight>
                  <a:srgbClr val="FFFFFE"/>
                </a:highlight>
                <a:latin typeface="Courier New"/>
                <a:ea typeface="Courier New"/>
                <a:cs typeface="Courier New"/>
                <a:sym typeface="Courier New"/>
              </a:rPr>
              <a:t>1</a:t>
            </a:r>
            <a:r>
              <a:rPr lang="en" sz="1050">
                <a:solidFill>
                  <a:schemeClr val="dk1"/>
                </a:solidFill>
                <a:highlight>
                  <a:srgbClr val="FFFFFE"/>
                </a:highlight>
                <a:latin typeface="Courier New"/>
                <a:ea typeface="Courier New"/>
                <a:cs typeface="Courier New"/>
                <a:sym typeface="Courier New"/>
              </a:rPr>
              <a:t>,</a:t>
            </a:r>
            <a:r>
              <a:rPr lang="en" sz="1050">
                <a:solidFill>
                  <a:srgbClr val="09885A"/>
                </a:solidFill>
                <a:highlight>
                  <a:srgbClr val="FFFFFE"/>
                </a:highlight>
                <a:latin typeface="Courier New"/>
                <a:ea typeface="Courier New"/>
                <a:cs typeface="Courier New"/>
                <a:sym typeface="Courier New"/>
              </a:rPr>
              <a:t>2</a:t>
            </a:r>
            <a:r>
              <a:rPr lang="en" sz="1050">
                <a:solidFill>
                  <a:schemeClr val="dk1"/>
                </a:solidFill>
                <a:highlight>
                  <a:srgbClr val="FFFFFE"/>
                </a:highlight>
                <a:latin typeface="Courier New"/>
                <a:ea typeface="Courier New"/>
                <a:cs typeface="Courier New"/>
                <a:sym typeface="Courier New"/>
              </a:rPr>
              <a:t>,</a:t>
            </a:r>
            <a:r>
              <a:rPr lang="en" sz="1050">
                <a:solidFill>
                  <a:srgbClr val="09885A"/>
                </a:solidFill>
                <a:highlight>
                  <a:srgbClr val="FFFFFE"/>
                </a:highlight>
                <a:latin typeface="Courier New"/>
                <a:ea typeface="Courier New"/>
                <a:cs typeface="Courier New"/>
                <a:sym typeface="Courier New"/>
              </a:rPr>
              <a:t>10</a:t>
            </a:r>
            <a:r>
              <a:rPr lang="en" sz="1050">
                <a:solidFill>
                  <a:schemeClr val="dk1"/>
                </a:solidFill>
                <a:highlight>
                  <a:srgbClr val="FFFFFE"/>
                </a:highlight>
                <a:latin typeface="Courier New"/>
                <a:ea typeface="Courier New"/>
                <a:cs typeface="Courier New"/>
                <a:sym typeface="Courier New"/>
              </a:rPr>
              <a:t>), </a:t>
            </a:r>
            <a:r>
              <a:rPr lang="en" sz="1050">
                <a:solidFill>
                  <a:srgbClr val="A31515"/>
                </a:solidFill>
                <a:highlight>
                  <a:srgbClr val="FFFFFE"/>
                </a:highlight>
                <a:latin typeface="Courier New"/>
                <a:ea typeface="Courier New"/>
                <a:cs typeface="Courier New"/>
                <a:sym typeface="Courier New"/>
              </a:rPr>
              <a:t>gamma</a:t>
            </a:r>
            <a:r>
              <a:rPr lang="en" sz="1050">
                <a:solidFill>
                  <a:schemeClr val="dk1"/>
                </a:solidFill>
                <a:highlight>
                  <a:srgbClr val="FFFFFE"/>
                </a:highlight>
                <a:latin typeface="Courier New"/>
                <a:ea typeface="Courier New"/>
                <a:cs typeface="Courier New"/>
                <a:sym typeface="Courier New"/>
              </a:rPr>
              <a:t>:np.logspace(</a:t>
            </a:r>
            <a:r>
              <a:rPr lang="en" sz="1050">
                <a:solidFill>
                  <a:srgbClr val="09885A"/>
                </a:solidFill>
                <a:highlight>
                  <a:srgbClr val="FFFFFE"/>
                </a:highlight>
                <a:latin typeface="Courier New"/>
                <a:ea typeface="Courier New"/>
                <a:cs typeface="Courier New"/>
                <a:sym typeface="Courier New"/>
              </a:rPr>
              <a:t>-3</a:t>
            </a:r>
            <a:r>
              <a:rPr lang="en" sz="1050">
                <a:solidFill>
                  <a:schemeClr val="dk1"/>
                </a:solidFill>
                <a:highlight>
                  <a:srgbClr val="FFFFFE"/>
                </a:highlight>
                <a:latin typeface="Courier New"/>
                <a:ea typeface="Courier New"/>
                <a:cs typeface="Courier New"/>
                <a:sym typeface="Courier New"/>
              </a:rPr>
              <a:t>,</a:t>
            </a:r>
            <a:r>
              <a:rPr lang="en" sz="1050">
                <a:solidFill>
                  <a:srgbClr val="09885A"/>
                </a:solidFill>
                <a:highlight>
                  <a:srgbClr val="FFFFFE"/>
                </a:highlight>
                <a:latin typeface="Courier New"/>
                <a:ea typeface="Courier New"/>
                <a:cs typeface="Courier New"/>
                <a:sym typeface="Courier New"/>
              </a:rPr>
              <a:t>0</a:t>
            </a:r>
            <a:r>
              <a:rPr lang="en" sz="1050">
                <a:solidFill>
                  <a:schemeClr val="dk1"/>
                </a:solidFill>
                <a:highlight>
                  <a:srgbClr val="FFFFFE"/>
                </a:highlight>
                <a:latin typeface="Courier New"/>
                <a:ea typeface="Courier New"/>
                <a:cs typeface="Courier New"/>
                <a:sym typeface="Courier New"/>
              </a:rPr>
              <a:t>,</a:t>
            </a:r>
            <a:r>
              <a:rPr lang="en" sz="1050">
                <a:solidFill>
                  <a:srgbClr val="09885A"/>
                </a:solidFill>
                <a:highlight>
                  <a:srgbClr val="FFFFFE"/>
                </a:highlight>
                <a:latin typeface="Courier New"/>
                <a:ea typeface="Courier New"/>
                <a:cs typeface="Courier New"/>
                <a:sym typeface="Courier New"/>
              </a:rPr>
              <a:t>10</a:t>
            </a:r>
            <a:r>
              <a:rPr lang="en" sz="1050">
                <a:solidFill>
                  <a:schemeClr val="dk1"/>
                </a:solidFill>
                <a:highlight>
                  <a:srgbClr val="FFFFFE"/>
                </a:highlight>
                <a:latin typeface="Courier New"/>
                <a:ea typeface="Courier New"/>
                <a:cs typeface="Courier New"/>
                <a:sym typeface="Courier New"/>
              </a:rPr>
              <a:t>). </a:t>
            </a:r>
            <a:r>
              <a:rPr b="1" lang="en" sz="1100">
                <a:solidFill>
                  <a:srgbClr val="A31515"/>
                </a:solidFill>
                <a:highlight>
                  <a:srgbClr val="FFFFFE"/>
                </a:highlight>
                <a:latin typeface="Courier New"/>
                <a:ea typeface="Courier New"/>
                <a:cs typeface="Courier New"/>
                <a:sym typeface="Courier New"/>
              </a:rPr>
              <a:t>MSE: </a:t>
            </a:r>
            <a:r>
              <a:rPr b="1" lang="en" sz="1050">
                <a:solidFill>
                  <a:schemeClr val="accent2"/>
                </a:solidFill>
                <a:highlight>
                  <a:srgbClr val="FFFFFF"/>
                </a:highlight>
                <a:latin typeface="Courier New"/>
                <a:ea typeface="Courier New"/>
                <a:cs typeface="Courier New"/>
                <a:sym typeface="Courier New"/>
              </a:rPr>
              <a:t>6.129</a:t>
            </a:r>
            <a:endParaRPr b="1" sz="1100">
              <a:solidFill>
                <a:schemeClr val="accent2"/>
              </a:solidFill>
              <a:highlight>
                <a:srgbClr val="FFFFFF"/>
              </a:highlight>
              <a:latin typeface="Courier New"/>
              <a:ea typeface="Courier New"/>
              <a:cs typeface="Courier New"/>
              <a:sym typeface="Courier New"/>
            </a:endParaRPr>
          </a:p>
          <a:p>
            <a:pPr indent="-298450" lvl="1" marL="914400" rtl="0" algn="l">
              <a:lnSpc>
                <a:spcPct val="135714"/>
              </a:lnSpc>
              <a:spcBef>
                <a:spcPts val="0"/>
              </a:spcBef>
              <a:spcAft>
                <a:spcPts val="0"/>
              </a:spcAft>
              <a:buSzPts val="1100"/>
              <a:buFont typeface="Courier New"/>
              <a:buChar char="○"/>
            </a:pPr>
            <a:r>
              <a:rPr lang="en" sz="1050">
                <a:solidFill>
                  <a:schemeClr val="accent2"/>
                </a:solidFill>
                <a:highlight>
                  <a:srgbClr val="FFFFFF"/>
                </a:highlight>
                <a:latin typeface="Courier New"/>
                <a:ea typeface="Courier New"/>
                <a:cs typeface="Courier New"/>
                <a:sym typeface="Courier New"/>
              </a:rPr>
              <a:t>Best Hyperparameters: {'C': 35.938136638046274, 'gamma': 0.1, 'kernel': 'rbf'}</a:t>
            </a:r>
            <a:endParaRPr sz="1100">
              <a:solidFill>
                <a:srgbClr val="A31515"/>
              </a:solidFill>
              <a:highlight>
                <a:srgbClr val="FFFFFF"/>
              </a:highlight>
              <a:latin typeface="Courier New"/>
              <a:ea typeface="Courier New"/>
              <a:cs typeface="Courier New"/>
              <a:sym typeface="Courier New"/>
            </a:endParaRPr>
          </a:p>
          <a:p>
            <a:pPr indent="-298450" lvl="0" marL="457200" rtl="0" algn="l">
              <a:spcBef>
                <a:spcPts val="0"/>
              </a:spcBef>
              <a:spcAft>
                <a:spcPts val="0"/>
              </a:spcAft>
              <a:buSzPts val="1100"/>
              <a:buChar char="●"/>
            </a:pPr>
            <a:r>
              <a:rPr lang="en" sz="1100"/>
              <a:t>Range for </a:t>
            </a:r>
            <a:r>
              <a:rPr lang="en" sz="1100">
                <a:solidFill>
                  <a:schemeClr val="dk1"/>
                </a:solidFill>
                <a:highlight>
                  <a:srgbClr val="FFFFFE"/>
                </a:highlight>
                <a:latin typeface="Courier New"/>
                <a:ea typeface="Courier New"/>
                <a:cs typeface="Courier New"/>
                <a:sym typeface="Courier New"/>
              </a:rPr>
              <a:t>degree </a:t>
            </a:r>
            <a:r>
              <a:rPr lang="en" sz="1100"/>
              <a:t>is limited to </a:t>
            </a:r>
            <a:r>
              <a:rPr lang="en" sz="1100">
                <a:solidFill>
                  <a:schemeClr val="dk1"/>
                </a:solidFill>
                <a:highlight>
                  <a:srgbClr val="FFFFFE"/>
                </a:highlight>
                <a:latin typeface="Courier New"/>
                <a:ea typeface="Courier New"/>
                <a:cs typeface="Courier New"/>
                <a:sym typeface="Courier New"/>
              </a:rPr>
              <a:t>[1,2]</a:t>
            </a:r>
            <a:r>
              <a:rPr lang="en" sz="1100"/>
              <a:t> or </a:t>
            </a:r>
            <a:r>
              <a:rPr lang="en" sz="1100">
                <a:solidFill>
                  <a:schemeClr val="dk1"/>
                </a:solidFill>
                <a:highlight>
                  <a:srgbClr val="FFFFFE"/>
                </a:highlight>
                <a:latin typeface="Courier New"/>
                <a:ea typeface="Courier New"/>
                <a:cs typeface="Courier New"/>
                <a:sym typeface="Courier New"/>
              </a:rPr>
              <a:t>[2,3]</a:t>
            </a:r>
            <a:r>
              <a:rPr lang="en" sz="1100"/>
              <a:t> since training times for other values are too long.</a:t>
            </a:r>
            <a:endParaRPr sz="1050">
              <a:solidFill>
                <a:schemeClr val="accent2"/>
              </a:solidFill>
              <a:highlight>
                <a:srgbClr val="FFFFFF"/>
              </a:highlight>
              <a:latin typeface="Courier New"/>
              <a:ea typeface="Courier New"/>
              <a:cs typeface="Courier New"/>
              <a:sym typeface="Courier New"/>
            </a:endParaRPr>
          </a:p>
        </p:txBody>
      </p:sp>
      <p:sp>
        <p:nvSpPr>
          <p:cNvPr id="110" name="Google Shape;110;p21"/>
          <p:cNvSpPr txBox="1"/>
          <p:nvPr/>
        </p:nvSpPr>
        <p:spPr>
          <a:xfrm>
            <a:off x="1648200" y="4788875"/>
            <a:ext cx="231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Figure1. Learning curve</a:t>
            </a:r>
            <a:endParaRPr/>
          </a:p>
        </p:txBody>
      </p:sp>
      <p:sp>
        <p:nvSpPr>
          <p:cNvPr id="111" name="Google Shape;111;p21"/>
          <p:cNvSpPr txBox="1"/>
          <p:nvPr/>
        </p:nvSpPr>
        <p:spPr>
          <a:xfrm>
            <a:off x="4999500" y="4788875"/>
            <a:ext cx="325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Figure2. Searching best parameters </a:t>
            </a:r>
            <a:endParaRPr/>
          </a:p>
        </p:txBody>
      </p:sp>
      <p:pic>
        <p:nvPicPr>
          <p:cNvPr id="112" name="Google Shape;112;p21"/>
          <p:cNvPicPr preferRelativeResize="0"/>
          <p:nvPr/>
        </p:nvPicPr>
        <p:blipFill>
          <a:blip r:embed="rId9">
            <a:alphaModFix/>
          </a:blip>
          <a:stretch>
            <a:fillRect/>
          </a:stretch>
        </p:blipFill>
        <p:spPr>
          <a:xfrm>
            <a:off x="1262200" y="3281025"/>
            <a:ext cx="3065725" cy="1602000"/>
          </a:xfrm>
          <a:prstGeom prst="rect">
            <a:avLst/>
          </a:prstGeom>
          <a:noFill/>
          <a:ln>
            <a:noFill/>
          </a:ln>
        </p:spPr>
      </p:pic>
      <p:pic>
        <p:nvPicPr>
          <p:cNvPr id="113" name="Google Shape;113;p21"/>
          <p:cNvPicPr preferRelativeResize="0"/>
          <p:nvPr/>
        </p:nvPicPr>
        <p:blipFill>
          <a:blip r:embed="rId10">
            <a:alphaModFix/>
          </a:blip>
          <a:stretch>
            <a:fillRect/>
          </a:stretch>
        </p:blipFill>
        <p:spPr>
          <a:xfrm>
            <a:off x="4676175" y="3281026"/>
            <a:ext cx="2881602" cy="15349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