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88E915-1BB6-4869-BC21-C524BD8675EC}">
  <a:tblStyle styleId="{6A88E915-1BB6-4869-BC21-C524BD867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ff22d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ff22d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49866b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49866b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ff22e0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ff22e0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cff22e0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cff22e0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d2479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d2479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d2479b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d2479b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eb070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eb07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a52d4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a52d4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a52d4b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a52d4b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a52d4b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a52d4b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a52d4b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a52d4b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a52d4b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a52d4b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ikit-learn.org/stable/modules/generated/sklearn.svm.NuSVR.html#sklearn.svm.NuSV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cikit-learn.org/stable/modules/generated/sklearn.svm.SVR.html#sklearn.svm.SVR" TargetMode="External"/><Relationship Id="rId6" Type="http://schemas.openxmlformats.org/officeDocument/2006/relationships/hyperlink" Target="https://scikit-learn.org/stable/modules/generated/sklearn.svm.NuSVR.html#sklearn.svm.NuSVR" TargetMode="External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svm.NuSVR.html#sklearn.svm.NuSVR" TargetMode="External"/><Relationship Id="rId4" Type="http://schemas.openxmlformats.org/officeDocument/2006/relationships/hyperlink" Target="https://www.csie.ntu.edu.tw/~cjlin/papers/libsv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r>
              <a:rPr lang="en"/>
              <a:t>.AutoMPG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67600" y="1301850"/>
            <a:ext cx="3588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Find best mse.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First pick default values and </a:t>
            </a: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number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of layers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Repeat: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Look for params in range +/- C%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Choose next best param.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Stop when mse higher and best param is not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changing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layer: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&gt;&gt;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 --- best mse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 in [10%, 25%, 50%]. As we get close to true best param, we squeeze the range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572000" y="1341275"/>
            <a:ext cx="4011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Find best soc &amp; mse &lt; limit.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Repeat loop: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Decrease # of neurons 25-50%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Decrease # of layers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Record res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ults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Stop when mse reach the limit.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mse: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90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90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|| 820 soc || 6.794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&gt;&gt;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25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	|| 100 soc || 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7.188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593475" y="746325"/>
            <a:ext cx="82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75" y="911413"/>
            <a:ext cx="4091499" cy="24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875" y="875624"/>
            <a:ext cx="4414399" cy="25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112025" y="3637100"/>
            <a:ext cx="2718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1. Reaching bound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5472725" y="3547175"/>
            <a:ext cx="27186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2. Finding best param in the range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We have already done feature selection and now we will try to decrease D-depth to optimize SOC for the model. </a:t>
            </a:r>
            <a:endParaRPr b="1" sz="1500"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4924"/>
          <a:stretch/>
        </p:blipFill>
        <p:spPr>
          <a:xfrm>
            <a:off x="392075" y="1232849"/>
            <a:ext cx="4572000" cy="10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579200" y="472150"/>
            <a:ext cx="25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8428475" y="3187150"/>
            <a:ext cx="35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p24"/>
          <p:cNvSpPr txBox="1"/>
          <p:nvPr/>
        </p:nvSpPr>
        <p:spPr>
          <a:xfrm>
            <a:off x="4861525" y="3156388"/>
            <a:ext cx="35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endParaRPr sz="1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350" y="2972175"/>
            <a:ext cx="2572400" cy="181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289" y="151550"/>
            <a:ext cx="3047911" cy="19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1625" y="3170650"/>
            <a:ext cx="2964897" cy="19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100" y="445025"/>
            <a:ext cx="181508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</a:t>
            </a:r>
            <a:r>
              <a:rPr lang="en"/>
              <a:t>. Results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614600" y="25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809750"/>
                <a:gridCol w="2166800"/>
                <a:gridCol w="1858025"/>
                <a:gridCol w="170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 \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 MPG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Forest Fire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:3, 'min_samples_leaf': 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‘max_depth’:2, 'min_samples_leaf': 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‘max_depth’:1, 'min_samples_leaf':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0.095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(+6.26 %)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7.359</a:t>
                      </a: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(+0.67%)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123.82 (0 %)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(-21.05 %)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(-10.52%)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(0%)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5"/>
          <p:cNvGraphicFramePr/>
          <p:nvPr/>
        </p:nvGraphicFramePr>
        <p:xfrm>
          <a:off x="33389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232450"/>
                <a:gridCol w="1232450"/>
                <a:gridCol w="1232450"/>
                <a:gridCol w="12324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MPG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Forest Fire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123.82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108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 Depth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5"/>
          <p:cNvSpPr txBox="1"/>
          <p:nvPr/>
        </p:nvSpPr>
        <p:spPr>
          <a:xfrm>
            <a:off x="3695975" y="67550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878150" y="1476475"/>
            <a:ext cx="19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optimized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 </a:t>
            </a:r>
            <a:r>
              <a:rPr lang="en" sz="2244"/>
              <a:t>Method1: Hyper-parameters</a:t>
            </a:r>
            <a:endParaRPr sz="2244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     </a:t>
            </a:r>
            <a:r>
              <a:rPr lang="en" sz="2244"/>
              <a:t>Method2: </a:t>
            </a:r>
            <a:r>
              <a:rPr lang="en" sz="2244" u="sng">
                <a:solidFill>
                  <a:schemeClr val="hlink"/>
                </a:solidFill>
                <a:hlinkClick r:id="rId3"/>
              </a:rPr>
              <a:t>NuSVR</a:t>
            </a:r>
            <a:r>
              <a:rPr lang="en" sz="2244"/>
              <a:t> to limit </a:t>
            </a:r>
            <a:r>
              <a:rPr lang="en" sz="2244"/>
              <a:t>number</a:t>
            </a:r>
            <a:r>
              <a:rPr lang="en" sz="2244"/>
              <a:t> of support vectors</a:t>
            </a:r>
            <a:endParaRPr sz="2244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8450"/>
            <a:ext cx="3473500" cy="21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4050" y="3223100"/>
            <a:ext cx="186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SV-number of support vectors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P-number of features selected</a:t>
            </a:r>
            <a:endParaRPr sz="1000"/>
          </a:p>
        </p:txBody>
      </p:sp>
      <p:sp>
        <p:nvSpPr>
          <p:cNvPr id="63" name="Google Shape;63;p14"/>
          <p:cNvSpPr txBox="1"/>
          <p:nvPr/>
        </p:nvSpPr>
        <p:spPr>
          <a:xfrm>
            <a:off x="4525900" y="1258450"/>
            <a:ext cx="4371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 C</a:t>
            </a:r>
            <a:r>
              <a:rPr lang="en"/>
              <a:t>: 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Regularization parameter. The strength of the regularization is inversely proportional to C. Must be strictly positive. The penalty is a squared l2 penalty.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NuSVR</a:t>
            </a:r>
            <a:r>
              <a:rPr lang="en"/>
              <a:t>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works same as SVR.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difference is it takes parameter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nu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a lower bound of the fraction of support vectors. Should be in the interval (0,1]. By default 0.5 will be taken.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[2]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309800" y="4774200"/>
            <a:ext cx="31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 values for all possible parameters</a:t>
            </a:r>
            <a:endParaRPr sz="1200"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158600"/>
            <a:ext cx="392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Features are already reduced by VIF, now we try to reduce number of support vectors</a:t>
            </a:r>
            <a:endParaRPr b="1" sz="1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5677" y="3145195"/>
            <a:ext cx="3473500" cy="174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SVR.Servo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127250" y="10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Servo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MPG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Forest Fire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SVR(</a:t>
                      </a: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C=46.416,gamma= 0.215, kernel='rbf’)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SVR(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C=12.743, gamma= 0.113,'kernel='rbf’)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SVR(C=16.68100537200059,gamma=0.1, 'kernel': 'rbf')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0.1312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6.375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117.763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1027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5584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16761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endParaRPr b="1"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349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4493925" y="44825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78800" y="3595650"/>
            <a:ext cx="85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trying all possible combinations of </a:t>
            </a:r>
            <a:r>
              <a:rPr b="1" lang="en"/>
              <a:t>hyper parameters</a:t>
            </a:r>
            <a:r>
              <a:rPr lang="en"/>
              <a:t>, the lowest SOC possible is 1027. While our MSE optimized model </a:t>
            </a:r>
            <a:r>
              <a:rPr lang="en"/>
              <a:t>already</a:t>
            </a:r>
            <a:r>
              <a:rPr lang="en"/>
              <a:t> has the lowest SOC. </a:t>
            </a:r>
            <a:r>
              <a:rPr b="1" lang="en"/>
              <a:t>Can’t be optimized further</a:t>
            </a:r>
            <a:r>
              <a:rPr lang="en"/>
              <a:t> with hyper parameters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3525"/>
            <a:ext cx="3862353" cy="22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SVR.Servo.NuSVR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680913" y="2366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505875"/>
                <a:gridCol w="2470675"/>
              </a:tblGrid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 \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NuSVR(nu</a:t>
                      </a: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950">
                          <a:solidFill>
                            <a:srgbClr val="09885A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0.1697</a:t>
                      </a: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,C=</a:t>
                      </a:r>
                      <a:r>
                        <a:rPr lang="en" sz="950">
                          <a:solidFill>
                            <a:srgbClr val="09885A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46.42</a:t>
                      </a: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95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gamma=</a:t>
                      </a:r>
                      <a:r>
                        <a:rPr lang="en" sz="950">
                          <a:solidFill>
                            <a:srgbClr val="09885A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</a:t>
                      </a: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kernel=</a:t>
                      </a:r>
                      <a:r>
                        <a:rPr lang="en" sz="950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'rbf'</a:t>
                      </a:r>
                      <a:r>
                        <a:rPr lang="en" sz="95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0.1435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 0.144 (+9.4 %)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871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(-15.19 %)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(-15.19 %)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5064975" y="3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121825"/>
                <a:gridCol w="208660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SVR(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C=46.416,gamma= 0.215, kernel='rbf’)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0.1312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5834100" y="0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76112" cy="306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SVR.Auto MPG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47714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MPG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SVR(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C=12.742749857031335, gamma= 0.11288378916846883,'kernel='rbf’)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6.375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5584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349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5320750" y="0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771450" y="2356625"/>
            <a:ext cx="423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trying all possible combinations of </a:t>
            </a:r>
            <a:r>
              <a:rPr b="1" lang="en"/>
              <a:t>hyper parameters</a:t>
            </a:r>
            <a:r>
              <a:rPr lang="en"/>
              <a:t>, the lowest SOC possible is 5488. c</a:t>
            </a:r>
            <a:r>
              <a:rPr lang="en"/>
              <a:t>orresponding</a:t>
            </a:r>
            <a:r>
              <a:rPr lang="en"/>
              <a:t> model gives following results: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771525" y="31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MPG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SVR(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C=12.742749857031335, gamma= 0.11288378916846883,'kernel='rbf’)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6.555 &lt; 7.0 (+2.82 %)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5488 (-1.72 %)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343 </a:t>
                      </a: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(-1.72 %)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2550"/>
            <a:ext cx="4571999" cy="262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SVR.Auto MPG.NuSVR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49111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MPG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SVR(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C=12.742749857031335, gamma= 0.11288378916846883,'kernel='rbf’)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6.375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5584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349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5320750" y="0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771450" y="2356625"/>
            <a:ext cx="42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green point from left to right in x-axis corresponds to nu=0.099, SOC=768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771525" y="31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 MPG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NuSVR(nu=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0.099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,C=12.743, gamma = 0.113, kernel='rbf')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7.017 (+10.07 %)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768 (-86.25 %)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48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 (-86.25 %)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6650" cy="31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SVR.Forest Fire</a:t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7714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Forest Fire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SVR(C=16.68100537200059,gamma=0.1, 'kernel': 'rbf')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117.763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16761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5320750" y="0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771450" y="2356625"/>
            <a:ext cx="423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trying all possible combinations of </a:t>
            </a:r>
            <a:r>
              <a:rPr b="1" lang="en"/>
              <a:t>hyper parameters</a:t>
            </a:r>
            <a:r>
              <a:rPr lang="en"/>
              <a:t>, the lowest SOC possible is 16354. corresponding model gives following results:</a:t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4771525" y="31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Forest Fire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SVR(C=59.95,gamma=0.0129, 'kernel': 'rbf')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119.84 (+1.76 %)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16354 (-2.43 %)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442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(-2.43 %)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" y="1508815"/>
            <a:ext cx="4424340" cy="252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SVR.Forest Fire.NuSVR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320750" y="0"/>
            <a:ext cx="3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771450" y="2356625"/>
            <a:ext cx="42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green point from left to right in x-axis corresponds to nu=0.154, SOC=5624</a:t>
            </a:r>
            <a:endParaRPr/>
          </a:p>
        </p:txBody>
      </p:sp>
      <p:graphicFrame>
        <p:nvGraphicFramePr>
          <p:cNvPr id="122" name="Google Shape;122;p20"/>
          <p:cNvGraphicFramePr/>
          <p:nvPr/>
        </p:nvGraphicFramePr>
        <p:xfrm>
          <a:off x="4771525" y="31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Forest Fire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Nu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SVR(nu=0.1541708542713568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,C=16.68,gamma=0.1, 'kernel': 'rbf')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129.53 (+9.99 %)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5624 (-66.45 %)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152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(-66.45 %)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p20"/>
          <p:cNvGraphicFramePr/>
          <p:nvPr/>
        </p:nvGraphicFramePr>
        <p:xfrm>
          <a:off x="47714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{6A88E915-1BB6-4869-BC21-C524BD8675EC}</a:tableStyleId>
              </a:tblPr>
              <a:tblGrid>
                <a:gridCol w="1078100"/>
                <a:gridCol w="315475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Forest Fire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SVR(C=16.68100537200059,gamma=0.1, 'kernel': 'rbf')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117.763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16761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6601" cy="284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SVR. Summary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interpretability by tuning hyper-parameters is ineffective. For all three datasets maximum reduction in SOC was up to 3% while error rate increased also by up to 3%.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complex datasets SVR selects “too many” training instances as </a:t>
            </a:r>
            <a:r>
              <a:rPr lang="en"/>
              <a:t>support</a:t>
            </a:r>
            <a:r>
              <a:rPr lang="en"/>
              <a:t> vectors. </a:t>
            </a:r>
            <a:r>
              <a:rPr lang="en"/>
              <a:t>(e.g. in Forest Fire ~96.8%). It can perform poorly on unseen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NuSVR</a:t>
            </a:r>
            <a:r>
              <a:rPr lang="en"/>
              <a:t> is another implementation of SVR provided in </a:t>
            </a:r>
            <a:r>
              <a:rPr lang="en" u="sng">
                <a:solidFill>
                  <a:schemeClr val="hlink"/>
                </a:solidFill>
                <a:hlinkClick r:id="rId4"/>
              </a:rPr>
              <a:t>libsvm</a:t>
            </a:r>
            <a:r>
              <a:rPr lang="en"/>
              <a:t> can “moderately” reduce number of support vector while keeping error rate “slightly changed”.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Servo, Auto MPG and Forest fire, number of support vectors reduced by 15, 86 and 66% respectively while error rate increased by around 10%.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