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F95832-9AFD-43C4-A1FC-7F1B9F2740D4}">
  <a:tblStyle styleId="{1EF95832-9AFD-43C4-A1FC-7F1B9F2740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13be45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213be45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4f2c14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4f2c14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5350cc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d5350cc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13be44b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213be44b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13be4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213be4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d5350cc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d5350cc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5350cc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5350cc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5350cc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5350cc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d5350cc2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d5350cc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d5350cc2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d5350cc2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d5ea715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d5ea715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5ea715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d5ea715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5ea715c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5ea715c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13be45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13be45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hyperlink" Target="https://www.csie.ntu.edu.tw/~cjlin/papers/libsvm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3.xml"/><Relationship Id="rId4" Type="http://schemas.openxmlformats.org/officeDocument/2006/relationships/hyperlink" Target="https://scikit-learn.org/stable/modules/generated/sklearn.feature_selection.SelectKBest.html" TargetMode="External"/><Relationship Id="rId5" Type="http://schemas.openxmlformats.org/officeDocument/2006/relationships/hyperlink" Target="https://scikit-learn.org/stable/modules/generated/sklearn.svm.NuSVR.html" TargetMode="External"/><Relationship Id="rId6" Type="http://schemas.openxmlformats.org/officeDocument/2006/relationships/slide" Target="/ppt/slides/sl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5.xm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5.xml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5.xm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LMT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LMT. Auto-MPG</a:t>
            </a:r>
            <a:endParaRPr/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3858925" y="2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987300"/>
                <a:gridCol w="2127550"/>
                <a:gridCol w="1919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 optimized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‘max_depth’:2, 'min_samples_leaf': 38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‘max_depth’:1, 'min_samples_leaf':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 &amp; MAE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7.008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1.891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7.32</a:t>
                      </a: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(+4.45%)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1.926 (+1,85)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(-11.76 %)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26285"/>
            <a:ext cx="4180014" cy="253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50" y="848601"/>
            <a:ext cx="3112550" cy="22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75" y="3048100"/>
            <a:ext cx="3008916" cy="2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LMT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Auto-MPG						    Servo 				Forest Fire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25" y="1676650"/>
            <a:ext cx="2857900" cy="17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599" y="1676650"/>
            <a:ext cx="2789855" cy="17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5">
            <a:alphaModFix/>
          </a:blip>
          <a:srcRect b="6123" l="19734" r="19619" t="22001"/>
          <a:stretch/>
        </p:blipFill>
        <p:spPr>
          <a:xfrm>
            <a:off x="6401225" y="1787150"/>
            <a:ext cx="2616000" cy="174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699100" y="33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 \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660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Forest Fire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24"/>
          <p:cNvGraphicFramePr/>
          <p:nvPr/>
        </p:nvGraphicFramePr>
        <p:xfrm>
          <a:off x="699100" y="139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 \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1.830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Forest Fire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5.147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4"/>
          <p:cNvSpPr txBox="1"/>
          <p:nvPr/>
        </p:nvSpPr>
        <p:spPr>
          <a:xfrm>
            <a:off x="773875" y="934300"/>
            <a:ext cx="24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699100" y="2978975"/>
            <a:ext cx="17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I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0" y="1060250"/>
            <a:ext cx="3473500" cy="2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448" y="1188825"/>
            <a:ext cx="4095199" cy="8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132400" y="2086650"/>
            <a:ext cx="22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SOC formula for MLP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5">
            <a:alphaModFix/>
          </a:blip>
          <a:srcRect b="0" l="0" r="0" t="4924"/>
          <a:stretch/>
        </p:blipFill>
        <p:spPr>
          <a:xfrm>
            <a:off x="311700" y="3549224"/>
            <a:ext cx="4572000" cy="10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5925"/>
            <a:ext cx="4356802" cy="25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925" y="879824"/>
            <a:ext cx="3907176" cy="426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547400" y="572700"/>
            <a:ext cx="11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5502125" y="430275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NuSVR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30325" y="3784475"/>
            <a:ext cx="3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libsvm</a:t>
            </a:r>
            <a:endParaRPr/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86500" y="8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II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III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763725" y="966588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763725" y="14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\ Kernel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rbf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0.6768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0.7323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0.6737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0.2267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7"/>
          <p:cNvSpPr txBox="1"/>
          <p:nvPr/>
        </p:nvSpPr>
        <p:spPr>
          <a:xfrm>
            <a:off x="763725" y="2352075"/>
            <a:ext cx="11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MPG</a:t>
            </a:r>
            <a:endParaRPr/>
          </a:p>
        </p:txBody>
      </p:sp>
      <p:graphicFrame>
        <p:nvGraphicFramePr>
          <p:cNvPr id="193" name="Google Shape;193;p27"/>
          <p:cNvGraphicFramePr/>
          <p:nvPr/>
        </p:nvGraphicFramePr>
        <p:xfrm>
          <a:off x="763725" y="288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\ Kernel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polynomial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rbf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2.331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2.334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1.830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7"/>
          <p:cNvSpPr txBox="1"/>
          <p:nvPr/>
        </p:nvSpPr>
        <p:spPr>
          <a:xfrm>
            <a:off x="763725" y="37564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</a:t>
            </a:r>
            <a:r>
              <a:rPr lang="en"/>
              <a:t> Fire</a:t>
            </a:r>
            <a:endParaRPr/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763725" y="42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\ Kernel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polynomial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sigmoid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rbf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5.222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5.3474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5.3474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5.147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SOC depends on kernel, number of features and number of support vectors. </a:t>
            </a:r>
            <a:r>
              <a:rPr lang="en" sz="1400" u="sng">
                <a:solidFill>
                  <a:schemeClr val="hlink"/>
                </a:solidFill>
                <a:hlinkClick action="ppaction://hlinksldjump" r:id="rId3"/>
              </a:rPr>
              <a:t>(Appendix I)</a:t>
            </a:r>
            <a:r>
              <a:rPr lang="en" sz="1400">
                <a:solidFill>
                  <a:srgbClr val="000000"/>
                </a:solidFill>
              </a:rPr>
              <a:t>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will try various kernel functions.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Reduce number of features using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SelectKBest</a:t>
            </a:r>
            <a:r>
              <a:rPr lang="en" sz="1400">
                <a:solidFill>
                  <a:srgbClr val="000000"/>
                </a:solidFill>
              </a:rPr>
              <a:t> with f_regression.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can adjust number of support vectors using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NuSVR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u="sng">
                <a:solidFill>
                  <a:schemeClr val="hlink"/>
                </a:solidFill>
                <a:hlinkClick action="ppaction://hlinksldjump" r:id="rId6"/>
              </a:rPr>
              <a:t>(Appendix II)</a:t>
            </a:r>
            <a:r>
              <a:rPr lang="en" sz="1400">
                <a:solidFill>
                  <a:srgbClr val="000000"/>
                </a:solidFill>
              </a:rPr>
              <a:t> and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by tuning hyper-parameters.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Only </a:t>
            </a:r>
            <a:r>
              <a:rPr b="1" lang="en" sz="1100"/>
              <a:t>rbf</a:t>
            </a:r>
            <a:r>
              <a:rPr lang="en" sz="1100"/>
              <a:t> kernel is considered, other kernels exceed the limit (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Appendix III</a:t>
            </a:r>
            <a:r>
              <a:rPr lang="en" sz="1100"/>
              <a:t>)</a:t>
            </a:r>
            <a:endParaRPr sz="11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71075" y="16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143000"/>
                <a:gridCol w="1143000"/>
                <a:gridCol w="114300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optimized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SOC optimized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Configuration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SVR(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C=46.416,gamma= 0.215, kernel='rbf’)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</a:t>
                      </a:r>
                      <a:r>
                        <a:rPr lang="en" sz="1100"/>
                        <a:t>SVR(nu=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0.1932</a:t>
                      </a:r>
                      <a:r>
                        <a:rPr lang="en" sz="1100"/>
                        <a:t>,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C=1000,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gamma=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0.464,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kernel='rbf’)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features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0.227</a:t>
                      </a:r>
                      <a:endParaRPr sz="11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0.241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1185</a:t>
                      </a:r>
                      <a:endParaRPr b="1" sz="11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660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SV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</a:rPr>
                        <a:t>79</a:t>
                      </a:r>
                      <a:endParaRPr sz="110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Google Shape;69;p15"/>
          <p:cNvGraphicFramePr/>
          <p:nvPr/>
        </p:nvGraphicFramePr>
        <p:xfrm>
          <a:off x="4515150" y="1654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26600"/>
                <a:gridCol w="1442725"/>
                <a:gridCol w="1010450"/>
              </a:tblGrid>
              <a:tr h="7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Format: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&amp; SOC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 tuning hyper-parameters of standard SVR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 SVR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</a:t>
                      </a: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0.2267 &amp;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1185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0.245 &amp; 1035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</a:t>
                      </a: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0.2399</a:t>
                      </a:r>
                      <a:r>
                        <a:rPr lang="en" sz="1100"/>
                        <a:t> &amp;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1236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0.241 &amp; 660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0000"/>
                          </a:solidFill>
                        </a:rPr>
                        <a:t>0.414 &amp; 873</a:t>
                      </a:r>
                      <a:endParaRPr sz="105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0000"/>
                          </a:solidFill>
                        </a:rPr>
                        <a:t>0.414 &amp; 963</a:t>
                      </a:r>
                      <a:endParaRPr sz="105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556825" y="1253925"/>
            <a:ext cx="7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									Intermediate results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175" y="3837050"/>
            <a:ext cx="1681226" cy="10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MPG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5206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Only rbf kernel is considered, other kernels exceed the limit (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Appendix III</a:t>
            </a:r>
            <a:r>
              <a:rPr lang="en" sz="1100"/>
              <a:t>)</a:t>
            </a:r>
            <a:endParaRPr sz="1100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534025" y="1701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75350"/>
                <a:gridCol w="1500075"/>
                <a:gridCol w="1050625"/>
              </a:tblGrid>
              <a:tr h="8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Format: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&amp; SOC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 tuning hyper-parameters of standard SVR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 SVR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1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1.8316</a:t>
                      </a:r>
                      <a:r>
                        <a:rPr lang="en" sz="1100"/>
                        <a:t> &amp;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6264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2.006 </a:t>
                      </a:r>
                      <a:r>
                        <a:rPr lang="en" sz="1100"/>
                        <a:t>&amp;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1062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1.8465 </a:t>
                      </a:r>
                      <a:r>
                        <a:rPr lang="en" sz="1100"/>
                        <a:t>&amp;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5340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2.007 </a:t>
                      </a:r>
                      <a:r>
                        <a:rPr b="1" lang="en" sz="1100"/>
                        <a:t>&amp;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795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2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2.686 &amp; 4212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2.695 &amp; 2316 (more number of support vectors was selected)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556825" y="1253925"/>
            <a:ext cx="77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									Intermediate results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136888" y="16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911450"/>
                <a:gridCol w="1390000"/>
                <a:gridCol w="1692450"/>
              </a:tblGrid>
              <a:tr h="4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Error optimized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 optimized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3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SVR(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C=12.742749857031335, gamma= 0.11288378916846883,'kernel='rbf’)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SVR(nu=0.07461,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C=233.57,gamma=0.4833,'kernel='rbf’)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 of features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1.830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2.007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(10%)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6264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795</a:t>
                      </a: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 (%)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348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53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(-1.44 %)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803" y="181638"/>
            <a:ext cx="1545401" cy="109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Fire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151675" y="155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10325"/>
                <a:gridCol w="1348500"/>
                <a:gridCol w="1348500"/>
              </a:tblGrid>
              <a:tr h="3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Error optimized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 optimized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SVR(C=16.68100537200059,gamma=0.1, 'kernel': 'rbf')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Nu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SVR(nu=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0.51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C=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0.0001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,kernel=’linear’)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 of features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12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5.147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5.653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 (+9.8%)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17550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723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 (%)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450 out of 468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241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85206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Linear kernel is considered, since it produces lower SOC</a:t>
            </a:r>
            <a:r>
              <a:rPr lang="en" sz="1100"/>
              <a:t>(</a:t>
            </a:r>
            <a:r>
              <a:rPr lang="en" sz="1100" u="sng">
                <a:solidFill>
                  <a:schemeClr val="hlink"/>
                </a:solidFill>
                <a:hlinkClick action="ppaction://hlinksldjump" r:id="rId3"/>
              </a:rPr>
              <a:t>Appendix III</a:t>
            </a:r>
            <a:r>
              <a:rPr lang="en" sz="1100"/>
              <a:t>)</a:t>
            </a:r>
            <a:endParaRPr sz="1100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987025" y="90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26600"/>
                <a:gridCol w="1329475"/>
                <a:gridCol w="1123700"/>
              </a:tblGrid>
              <a:tr h="6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Format: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MAE &amp; SOC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 tuning hyper-parameters of standard SVR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 SVR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Same mae?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Will be updated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k=1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375" y="4211027"/>
            <a:ext cx="1283200" cy="9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152400" y="23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MLP.Forest Fire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41600" y="180775"/>
            <a:ext cx="4013400" cy="13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Allowed parameters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Not allowed parameters for mse/mae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Best parameter in terms of mse/mae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Best parameters in terms of both mse/mae &amp; soc</a:t>
            </a:r>
            <a:endParaRPr sz="1200"/>
          </a:p>
        </p:txBody>
      </p:sp>
      <p:sp>
        <p:nvSpPr>
          <p:cNvPr id="97" name="Google Shape;97;p18"/>
          <p:cNvSpPr/>
          <p:nvPr/>
        </p:nvSpPr>
        <p:spPr>
          <a:xfrm>
            <a:off x="5116525" y="493025"/>
            <a:ext cx="126000" cy="13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116525" y="718438"/>
            <a:ext cx="126000" cy="131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5116525" y="943875"/>
            <a:ext cx="126000" cy="131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116525" y="1133325"/>
            <a:ext cx="126000" cy="131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327700" y="88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50750"/>
                <a:gridCol w="1754300"/>
                <a:gridCol w="1502525"/>
              </a:tblGrid>
              <a:tr h="46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Metric\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Error optimized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SOC optimized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MAE &amp; 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5.150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159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5.576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25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+8.27% &amp; -84.27%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Parameter for MAE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logistic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( 27, 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tanh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( 1, 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198" y="1738969"/>
            <a:ext cx="2986201" cy="304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200" y="2909754"/>
            <a:ext cx="2986200" cy="206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152400" y="23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MLP.AutoMPG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41600" y="180775"/>
            <a:ext cx="4013400" cy="13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Allowed parameters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Not allowed parameters for mse/mae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Best parameter in terms of mse/mae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Best parameters in terms of both mse/mae &amp; soc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5116525" y="493025"/>
            <a:ext cx="126000" cy="13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116525" y="718438"/>
            <a:ext cx="126000" cy="131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116525" y="943875"/>
            <a:ext cx="126000" cy="131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116525" y="1133325"/>
            <a:ext cx="126000" cy="131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125" y="1366800"/>
            <a:ext cx="2179724" cy="369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263" y="2830700"/>
            <a:ext cx="3344550" cy="2232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282750" y="85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50750"/>
                <a:gridCol w="1754300"/>
                <a:gridCol w="1502525"/>
              </a:tblGrid>
              <a:tr h="46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Metric\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Error optimized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SOC optimized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MAE &amp; 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1.773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1.920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50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+8.29% &amp; -97.80%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Parameter for MAE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relu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( 75, 75, 75, 75 )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relu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( 7, 7 )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152400" y="23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MLP.</a:t>
            </a:r>
            <a:r>
              <a:rPr lang="en"/>
              <a:t>Servo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41600" y="180775"/>
            <a:ext cx="4013400" cy="139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Allowed parameters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Not allowed parameters for mse/mae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Best parameter in terms of mse/mae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Best parameters in terms of both mse/mae &amp; soc</a:t>
            </a:r>
            <a:endParaRPr sz="1200"/>
          </a:p>
        </p:txBody>
      </p:sp>
      <p:sp>
        <p:nvSpPr>
          <p:cNvPr id="123" name="Google Shape;123;p20"/>
          <p:cNvSpPr/>
          <p:nvPr/>
        </p:nvSpPr>
        <p:spPr>
          <a:xfrm>
            <a:off x="5116525" y="493025"/>
            <a:ext cx="126000" cy="13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116525" y="718438"/>
            <a:ext cx="126000" cy="131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116525" y="943875"/>
            <a:ext cx="126000" cy="131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16525" y="1133325"/>
            <a:ext cx="126000" cy="1317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282750" y="85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1250750"/>
                <a:gridCol w="1754300"/>
                <a:gridCol w="1502525"/>
              </a:tblGrid>
              <a:tr h="46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Metric\ 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Error optimized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SOC optimized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MAE &amp; SOC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0.083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2852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0.088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638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+6.02% &amp; -77.62%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Parameter for MAE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relu,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237,237,237,237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relu, 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( 70, 70,70 )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features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63" y="2898075"/>
            <a:ext cx="3268549" cy="2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925" y="1322850"/>
            <a:ext cx="2212051" cy="37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LMT. Servo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3858925" y="2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{1EF95832-9AFD-43C4-A1FC-7F1B9F2740D4}</a:tableStyleId>
              </a:tblPr>
              <a:tblGrid>
                <a:gridCol w="987300"/>
                <a:gridCol w="2127550"/>
                <a:gridCol w="1919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Metric\ Dataset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Error in terms of accuracy (best MAE)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 optimized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Configuration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‘max_depth’:5, 'min_samples_leaf': 5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‘max_depth’:4, 'min_samples_leaf':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 &amp; MAE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0.078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0.132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0.076(-2.56%)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 0.134(+1,51%)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 (-10.52 %)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575" y="2522465"/>
            <a:ext cx="4596728" cy="242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00" y="927325"/>
            <a:ext cx="3057450" cy="22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174" y="3129414"/>
            <a:ext cx="2869700" cy="205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