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6" roundtripDataSignature="AMtx7mji6XBAa0sQahBqBdRVIltEAA/V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729ab5d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729ab5d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1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Auto-Mpg </a:t>
            </a:r>
            <a:endParaRPr/>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ML model: Model tree</a:t>
            </a:r>
            <a:endParaRPr/>
          </a:p>
          <a:p>
            <a:pPr indent="0" lvl="0" marL="0" rtl="0" algn="ctr">
              <a:lnSpc>
                <a:spcPct val="100000"/>
              </a:lnSpc>
              <a:spcBef>
                <a:spcPts val="0"/>
              </a:spcBef>
              <a:spcAft>
                <a:spcPts val="0"/>
              </a:spcAft>
              <a:buSzPts val="2800"/>
              <a:buNone/>
            </a:pPr>
            <a:r>
              <a:rPr lang="en"/>
              <a:t>By: Kozy-Korpesh Tolep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Feature selection</a:t>
            </a:r>
            <a:endParaRPr/>
          </a:p>
        </p:txBody>
      </p:sp>
      <p:sp>
        <p:nvSpPr>
          <p:cNvPr id="61" name="Google Shape;61;p2"/>
          <p:cNvSpPr txBox="1"/>
          <p:nvPr>
            <p:ph idx="1" type="body"/>
          </p:nvPr>
        </p:nvSpPr>
        <p:spPr>
          <a:xfrm>
            <a:off x="4179100" y="1152475"/>
            <a:ext cx="4653300" cy="3416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60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According to heatmap, it can be noticed that cylinders, displacement, horsepower and weight have strong correlation with mpg. Meanwhile, acceleration, model year and origin have moderate correlation with target value.</a:t>
            </a:r>
            <a:endParaRPr sz="1200">
              <a:solidFill>
                <a:schemeClr val="accent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There is a negative correlation between the displacement, weight, horsepower and cylinders. It shows that increase any of them, will result in mpg fall.</a:t>
            </a:r>
            <a:endParaRPr sz="1200">
              <a:solidFill>
                <a:schemeClr val="accent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Multicollinearity can be noticed between horsepower, displacement, cylinders and weight. It influences accuracy and performance of the model. To prevent it,some features should be dropped.</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1600"/>
              </a:spcAft>
              <a:buSzPts val="1800"/>
              <a:buNone/>
            </a:pPr>
            <a:r>
              <a:t/>
            </a:r>
            <a:endParaRPr/>
          </a:p>
        </p:txBody>
      </p:sp>
      <p:pic>
        <p:nvPicPr>
          <p:cNvPr id="62" name="Google Shape;62;p2"/>
          <p:cNvPicPr preferRelativeResize="0"/>
          <p:nvPr/>
        </p:nvPicPr>
        <p:blipFill rotWithShape="1">
          <a:blip r:embed="rId3">
            <a:alphaModFix/>
          </a:blip>
          <a:srcRect b="0" l="0" r="0" t="0"/>
          <a:stretch/>
        </p:blipFill>
        <p:spPr>
          <a:xfrm>
            <a:off x="380775" y="1152475"/>
            <a:ext cx="3667725" cy="2647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Variance_inflation_factor() to measure collinearity</a:t>
            </a:r>
            <a:endParaRPr/>
          </a:p>
          <a:p>
            <a:pPr indent="0" lvl="0" marL="0" rtl="0" algn="l">
              <a:lnSpc>
                <a:spcPct val="100000"/>
              </a:lnSpc>
              <a:spcBef>
                <a:spcPts val="1600"/>
              </a:spcBef>
              <a:spcAft>
                <a:spcPts val="0"/>
              </a:spcAft>
              <a:buSzPts val="2800"/>
              <a:buNone/>
            </a:pPr>
            <a:r>
              <a:t/>
            </a:r>
            <a:endParaRPr/>
          </a:p>
        </p:txBody>
      </p:sp>
      <p:sp>
        <p:nvSpPr>
          <p:cNvPr id="68" name="Google Shape;68;p3"/>
          <p:cNvSpPr txBox="1"/>
          <p:nvPr>
            <p:ph idx="1" type="body"/>
          </p:nvPr>
        </p:nvSpPr>
        <p:spPr>
          <a:xfrm>
            <a:off x="311700" y="1152475"/>
            <a:ext cx="8520600" cy="118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200">
                <a:solidFill>
                  <a:schemeClr val="accent2"/>
                </a:solidFill>
                <a:highlight>
                  <a:srgbClr val="FFFFFF"/>
                </a:highlight>
                <a:latin typeface="Roboto"/>
                <a:ea typeface="Roboto"/>
                <a:cs typeface="Roboto"/>
                <a:sym typeface="Roboto"/>
              </a:rPr>
              <a:t>It can be seen that dataset has multicollinearity as some features has variance inflation factor greater than 5. Cylinders, horsepower, weight and displacement have strong positive correlations between each other.</a:t>
            </a:r>
            <a:endParaRPr sz="1200">
              <a:solidFill>
                <a:schemeClr val="accent2"/>
              </a:solidFill>
              <a:highlight>
                <a:srgbClr val="FFFFFF"/>
              </a:highlight>
              <a:latin typeface="Roboto"/>
              <a:ea typeface="Roboto"/>
              <a:cs typeface="Roboto"/>
              <a:sym typeface="Roboto"/>
            </a:endParaRPr>
          </a:p>
          <a:p>
            <a:pPr indent="0" lvl="0" marL="0" rtl="0" algn="l">
              <a:lnSpc>
                <a:spcPct val="135714"/>
              </a:lnSpc>
              <a:spcBef>
                <a:spcPts val="1600"/>
              </a:spcBef>
              <a:spcAft>
                <a:spcPts val="0"/>
              </a:spcAft>
              <a:buClr>
                <a:schemeClr val="dk1"/>
              </a:buClr>
              <a:buSzPts val="1100"/>
              <a:buFont typeface="Arial"/>
              <a:buNone/>
            </a:pPr>
            <a:r>
              <a:rPr lang="en" sz="1050">
                <a:solidFill>
                  <a:srgbClr val="008000"/>
                </a:solidFill>
                <a:highlight>
                  <a:srgbClr val="FFFFFE"/>
                </a:highlight>
                <a:latin typeface="Courier New"/>
                <a:ea typeface="Courier New"/>
                <a:cs typeface="Courier New"/>
                <a:sym typeface="Courier New"/>
              </a:rPr>
              <a:t>#Cylinders,displacement,weight are the features with lowest variance among features which cause multicollinearity. So they should be dropped.</a:t>
            </a:r>
            <a:endParaRPr sz="1050">
              <a:solidFill>
                <a:srgbClr val="008000"/>
              </a:solidFill>
              <a:highlight>
                <a:srgbClr val="FFFFFE"/>
              </a:highlight>
              <a:latin typeface="Courier New"/>
              <a:ea typeface="Courier New"/>
              <a:cs typeface="Courier New"/>
              <a:sym typeface="Courier New"/>
            </a:endParaRPr>
          </a:p>
          <a:p>
            <a:pPr indent="0" lvl="0" marL="0" rtl="0" algn="l">
              <a:lnSpc>
                <a:spcPct val="115000"/>
              </a:lnSpc>
              <a:spcBef>
                <a:spcPts val="0"/>
              </a:spcBef>
              <a:spcAft>
                <a:spcPts val="1600"/>
              </a:spcAft>
              <a:buSzPts val="1800"/>
              <a:buNone/>
            </a:pPr>
            <a:r>
              <a:t/>
            </a:r>
            <a:endParaRPr sz="1200">
              <a:solidFill>
                <a:schemeClr val="accent2"/>
              </a:solidFill>
              <a:highlight>
                <a:srgbClr val="FFFFFF"/>
              </a:highlight>
              <a:latin typeface="Roboto"/>
              <a:ea typeface="Roboto"/>
              <a:cs typeface="Roboto"/>
              <a:sym typeface="Roboto"/>
            </a:endParaRPr>
          </a:p>
        </p:txBody>
      </p:sp>
      <p:pic>
        <p:nvPicPr>
          <p:cNvPr id="69" name="Google Shape;69;p3"/>
          <p:cNvPicPr preferRelativeResize="0"/>
          <p:nvPr/>
        </p:nvPicPr>
        <p:blipFill>
          <a:blip r:embed="rId3">
            <a:alphaModFix/>
          </a:blip>
          <a:stretch>
            <a:fillRect/>
          </a:stretch>
        </p:blipFill>
        <p:spPr>
          <a:xfrm>
            <a:off x="551450" y="2475525"/>
            <a:ext cx="2867025" cy="2209800"/>
          </a:xfrm>
          <a:prstGeom prst="rect">
            <a:avLst/>
          </a:prstGeom>
          <a:noFill/>
          <a:ln>
            <a:noFill/>
          </a:ln>
        </p:spPr>
      </p:pic>
      <p:pic>
        <p:nvPicPr>
          <p:cNvPr id="70" name="Google Shape;70;p3"/>
          <p:cNvPicPr preferRelativeResize="0"/>
          <p:nvPr/>
        </p:nvPicPr>
        <p:blipFill>
          <a:blip r:embed="rId4">
            <a:alphaModFix/>
          </a:blip>
          <a:stretch>
            <a:fillRect/>
          </a:stretch>
        </p:blipFill>
        <p:spPr>
          <a:xfrm>
            <a:off x="4701550" y="2571750"/>
            <a:ext cx="2676525" cy="1457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b729ab5d26_0_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Comparing results after dropping 3 features </a:t>
            </a:r>
            <a:endParaRPr/>
          </a:p>
        </p:txBody>
      </p:sp>
      <p:sp>
        <p:nvSpPr>
          <p:cNvPr id="76" name="Google Shape;76;gb729ab5d26_0_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dropping features performance of the model decreased</a:t>
            </a:r>
            <a:endParaRPr/>
          </a:p>
          <a:p>
            <a:pPr indent="0" lvl="0" marL="0" rtl="0" algn="l">
              <a:spcBef>
                <a:spcPts val="0"/>
              </a:spcBef>
              <a:spcAft>
                <a:spcPts val="0"/>
              </a:spcAft>
              <a:buNone/>
            </a:pPr>
            <a:r>
              <a:t/>
            </a:r>
            <a:endParaRPr/>
          </a:p>
        </p:txBody>
      </p:sp>
      <p:pic>
        <p:nvPicPr>
          <p:cNvPr id="77" name="Google Shape;77;gb729ab5d26_0_0"/>
          <p:cNvPicPr preferRelativeResize="0"/>
          <p:nvPr/>
        </p:nvPicPr>
        <p:blipFill>
          <a:blip r:embed="rId3">
            <a:alphaModFix/>
          </a:blip>
          <a:stretch>
            <a:fillRect/>
          </a:stretch>
        </p:blipFill>
        <p:spPr>
          <a:xfrm>
            <a:off x="311700" y="3487063"/>
            <a:ext cx="4067175" cy="962025"/>
          </a:xfrm>
          <a:prstGeom prst="rect">
            <a:avLst/>
          </a:prstGeom>
          <a:noFill/>
          <a:ln>
            <a:noFill/>
          </a:ln>
        </p:spPr>
      </p:pic>
      <p:pic>
        <p:nvPicPr>
          <p:cNvPr id="78" name="Google Shape;78;gb729ab5d26_0_0"/>
          <p:cNvPicPr preferRelativeResize="0"/>
          <p:nvPr/>
        </p:nvPicPr>
        <p:blipFill>
          <a:blip r:embed="rId4">
            <a:alphaModFix/>
          </a:blip>
          <a:stretch>
            <a:fillRect/>
          </a:stretch>
        </p:blipFill>
        <p:spPr>
          <a:xfrm>
            <a:off x="413738" y="2336800"/>
            <a:ext cx="3943350" cy="1009650"/>
          </a:xfrm>
          <a:prstGeom prst="rect">
            <a:avLst/>
          </a:prstGeom>
          <a:noFill/>
          <a:ln>
            <a:noFill/>
          </a:ln>
        </p:spPr>
      </p:pic>
      <p:pic>
        <p:nvPicPr>
          <p:cNvPr id="79" name="Google Shape;79;gb729ab5d26_0_0"/>
          <p:cNvPicPr preferRelativeResize="0"/>
          <p:nvPr/>
        </p:nvPicPr>
        <p:blipFill>
          <a:blip r:embed="rId5">
            <a:alphaModFix/>
          </a:blip>
          <a:stretch>
            <a:fillRect/>
          </a:stretch>
        </p:blipFill>
        <p:spPr>
          <a:xfrm>
            <a:off x="4627950" y="2398713"/>
            <a:ext cx="4000500" cy="923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Parameter tuning 	</a:t>
            </a:r>
            <a:endParaRPr/>
          </a:p>
        </p:txBody>
      </p:sp>
      <p:sp>
        <p:nvSpPr>
          <p:cNvPr id="85" name="Google Shape;85;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GridSearchCV</a:t>
            </a:r>
            <a:endParaRPr/>
          </a:p>
        </p:txBody>
      </p:sp>
      <p:pic>
        <p:nvPicPr>
          <p:cNvPr id="86" name="Google Shape;86;p4"/>
          <p:cNvPicPr preferRelativeResize="0"/>
          <p:nvPr/>
        </p:nvPicPr>
        <p:blipFill rotWithShape="1">
          <a:blip r:embed="rId3">
            <a:alphaModFix/>
          </a:blip>
          <a:srcRect b="0" l="0" r="0" t="0"/>
          <a:stretch/>
        </p:blipFill>
        <p:spPr>
          <a:xfrm>
            <a:off x="3137000" y="1152475"/>
            <a:ext cx="5200650" cy="3371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Learning curve</a:t>
            </a:r>
            <a:endParaRPr/>
          </a:p>
        </p:txBody>
      </p:sp>
      <p:sp>
        <p:nvSpPr>
          <p:cNvPr id="92" name="Google Shape;92;p5"/>
          <p:cNvSpPr txBox="1"/>
          <p:nvPr>
            <p:ph idx="1" type="body"/>
          </p:nvPr>
        </p:nvSpPr>
        <p:spPr>
          <a:xfrm>
            <a:off x="5243950" y="1054000"/>
            <a:ext cx="33351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1250">
                <a:solidFill>
                  <a:schemeClr val="dk1"/>
                </a:solidFill>
                <a:highlight>
                  <a:srgbClr val="FFFFFE"/>
                </a:highlight>
                <a:latin typeface="Courier New"/>
                <a:ea typeface="Courier New"/>
                <a:cs typeface="Courier New"/>
                <a:sym typeface="Courier New"/>
              </a:rPr>
              <a:t>Training data fitted very well. Low gap between training error and validation error shows that model has low variance so, don't need to increase train size. Overall, it shows low bias and low variance.</a:t>
            </a:r>
            <a:endParaRPr b="1" sz="2000"/>
          </a:p>
        </p:txBody>
      </p:sp>
      <p:pic>
        <p:nvPicPr>
          <p:cNvPr id="93" name="Google Shape;93;p5"/>
          <p:cNvPicPr preferRelativeResize="0"/>
          <p:nvPr/>
        </p:nvPicPr>
        <p:blipFill rotWithShape="1">
          <a:blip r:embed="rId3">
            <a:alphaModFix/>
          </a:blip>
          <a:srcRect b="0" l="0" r="0" t="0"/>
          <a:stretch/>
        </p:blipFill>
        <p:spPr>
          <a:xfrm>
            <a:off x="416425" y="1250950"/>
            <a:ext cx="4533900" cy="3219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