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254136-7478-4C99-93C3-66B2248EE727}">
  <a:tblStyle styleId="{84254136-7478-4C99-93C3-66B2248EE7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fa2d334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fa2d334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fa2d334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fa2d334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fa2d334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fa2d334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fa2d3343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fa2d3343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e5f412b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e5f412b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e5f412b0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e5f412b0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Evaluation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&amp; best models</a:t>
            </a:r>
            <a:endParaRPr/>
          </a:p>
          <a:p>
            <a:pPr indent="0" lvl="0" marL="0" rtl="0" algn="ctr">
              <a:spcBef>
                <a:spcPts val="0"/>
              </a:spcBef>
              <a:spcAft>
                <a:spcPts val="0"/>
              </a:spcAft>
              <a:buNone/>
            </a:pPr>
            <a:r>
              <a:rPr lang="en"/>
              <a:t>About SOC differences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&amp; best models</a:t>
            </a:r>
            <a:endParaRPr/>
          </a:p>
        </p:txBody>
      </p:sp>
      <p:sp>
        <p:nvSpPr>
          <p:cNvPr id="61" name="Google Shape;61;p14"/>
          <p:cNvSpPr txBox="1"/>
          <p:nvPr>
            <p:ph idx="1" type="body"/>
          </p:nvPr>
        </p:nvSpPr>
        <p:spPr>
          <a:xfrm>
            <a:off x="-271800" y="1152475"/>
            <a:ext cx="8520600" cy="3416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sz="900"/>
              <a:t>Format:  MSE &amp; SOC  																MAE &amp; SOC</a:t>
            </a:r>
            <a:endParaRPr sz="900"/>
          </a:p>
          <a:p>
            <a:pPr indent="0" lvl="0" marL="0" rtl="0" algn="l">
              <a:spcBef>
                <a:spcPts val="1600"/>
              </a:spcBef>
              <a:spcAft>
                <a:spcPts val="1600"/>
              </a:spcAft>
              <a:buNone/>
            </a:pPr>
            <a:r>
              <a:rPr lang="en" sz="900"/>
              <a:t>	</a:t>
            </a:r>
            <a:endParaRPr sz="900"/>
          </a:p>
        </p:txBody>
      </p:sp>
      <p:graphicFrame>
        <p:nvGraphicFramePr>
          <p:cNvPr id="62" name="Google Shape;62;p14"/>
          <p:cNvGraphicFramePr/>
          <p:nvPr/>
        </p:nvGraphicFramePr>
        <p:xfrm>
          <a:off x="789200" y="1809750"/>
          <a:ext cx="3000000" cy="3000000"/>
        </p:xfrm>
        <a:graphic>
          <a:graphicData uri="http://schemas.openxmlformats.org/drawingml/2006/table">
            <a:tbl>
              <a:tblPr>
                <a:noFill/>
                <a:tableStyleId>{84254136-7478-4C99-93C3-66B2248EE727}</a:tableStyleId>
              </a:tblPr>
              <a:tblGrid>
                <a:gridCol w="1850575"/>
                <a:gridCol w="1850575"/>
                <a:gridCol w="1850575"/>
                <a:gridCol w="1850575"/>
              </a:tblGrid>
              <a:tr h="634100">
                <a:tc>
                  <a:txBody>
                    <a:bodyPr/>
                    <a:lstStyle/>
                    <a:p>
                      <a:pPr indent="0" lvl="0" marL="0" rtl="0" algn="l">
                        <a:spcBef>
                          <a:spcPts val="0"/>
                        </a:spcBef>
                        <a:spcAft>
                          <a:spcPts val="0"/>
                        </a:spcAft>
                        <a:buNone/>
                      </a:pPr>
                      <a:r>
                        <a:rPr lang="en"/>
                        <a:t>                 Datasets </a:t>
                      </a:r>
                      <a:endParaRPr/>
                    </a:p>
                    <a:p>
                      <a:pPr indent="0" lvl="0" marL="0" rtl="0" algn="l">
                        <a:spcBef>
                          <a:spcPts val="0"/>
                        </a:spcBef>
                        <a:spcAft>
                          <a:spcPts val="0"/>
                        </a:spcAft>
                        <a:buNone/>
                      </a:pPr>
                      <a:r>
                        <a:rPr lang="en"/>
                        <a:t>Models</a:t>
                      </a:r>
                      <a:endParaRPr/>
                    </a:p>
                  </a:txBody>
                  <a:tcPr marT="91425" marB="91425" marR="91425" marL="91425"/>
                </a:tc>
                <a:tc>
                  <a:txBody>
                    <a:bodyPr/>
                    <a:lstStyle/>
                    <a:p>
                      <a:pPr indent="0" lvl="0" marL="0" rtl="0" algn="l">
                        <a:spcBef>
                          <a:spcPts val="0"/>
                        </a:spcBef>
                        <a:spcAft>
                          <a:spcPts val="0"/>
                        </a:spcAft>
                        <a:buNone/>
                      </a:pPr>
                      <a:r>
                        <a:rPr lang="en"/>
                        <a:t>Servo</a:t>
                      </a:r>
                      <a:endParaRPr/>
                    </a:p>
                  </a:txBody>
                  <a:tcPr marT="91425" marB="91425" marR="91425" marL="91425"/>
                </a:tc>
                <a:tc>
                  <a:txBody>
                    <a:bodyPr/>
                    <a:lstStyle/>
                    <a:p>
                      <a:pPr indent="0" lvl="0" marL="0" rtl="0" algn="l">
                        <a:spcBef>
                          <a:spcPts val="0"/>
                        </a:spcBef>
                        <a:spcAft>
                          <a:spcPts val="0"/>
                        </a:spcAft>
                        <a:buNone/>
                      </a:pPr>
                      <a:r>
                        <a:rPr lang="en"/>
                        <a:t>Auto MPG</a:t>
                      </a:r>
                      <a:endParaRPr/>
                    </a:p>
                  </a:txBody>
                  <a:tcPr marT="91425" marB="91425" marR="91425" marL="91425"/>
                </a:tc>
                <a:tc>
                  <a:txBody>
                    <a:bodyPr/>
                    <a:lstStyle/>
                    <a:p>
                      <a:pPr indent="0" lvl="0" marL="0" rtl="0" algn="l">
                        <a:spcBef>
                          <a:spcPts val="0"/>
                        </a:spcBef>
                        <a:spcAft>
                          <a:spcPts val="0"/>
                        </a:spcAft>
                        <a:buNone/>
                      </a:pPr>
                      <a:r>
                        <a:rPr lang="en"/>
                        <a:t>Forest Fire</a:t>
                      </a:r>
                      <a:endParaRPr/>
                    </a:p>
                  </a:txBody>
                  <a:tcPr marT="91425" marB="91425" marR="91425" marL="91425"/>
                </a:tc>
              </a:tr>
              <a:tr h="634100">
                <a:tc>
                  <a:txBody>
                    <a:bodyPr/>
                    <a:lstStyle/>
                    <a:p>
                      <a:pPr indent="0" lvl="0" marL="0" rtl="0" algn="l">
                        <a:spcBef>
                          <a:spcPts val="0"/>
                        </a:spcBef>
                        <a:spcAft>
                          <a:spcPts val="0"/>
                        </a:spcAft>
                        <a:buNone/>
                      </a:pPr>
                      <a:r>
                        <a:rPr lang="en"/>
                        <a:t>MLP</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50">
                          <a:solidFill>
                            <a:schemeClr val="accent2"/>
                          </a:solidFill>
                          <a:highlight>
                            <a:schemeClr val="lt1"/>
                          </a:highlight>
                          <a:latin typeface="Courier New"/>
                          <a:ea typeface="Courier New"/>
                          <a:cs typeface="Courier New"/>
                          <a:sym typeface="Courier New"/>
                        </a:rPr>
                        <a:t>0.0009 &amp; 1508</a:t>
                      </a:r>
                      <a:endParaRPr sz="1050">
                        <a:solidFill>
                          <a:schemeClr val="accent2"/>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accent2"/>
                          </a:solidFill>
                          <a:highlight>
                            <a:schemeClr val="lt1"/>
                          </a:highlight>
                          <a:latin typeface="Courier New"/>
                          <a:ea typeface="Courier New"/>
                          <a:cs typeface="Courier New"/>
                          <a:sym typeface="Courier New"/>
                        </a:rPr>
                        <a:t>0.0239 &amp; 1508</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50">
                          <a:solidFill>
                            <a:schemeClr val="accent2"/>
                          </a:solidFill>
                          <a:highlight>
                            <a:schemeClr val="lt1"/>
                          </a:highlight>
                          <a:latin typeface="Courier New"/>
                          <a:ea typeface="Courier New"/>
                          <a:cs typeface="Courier New"/>
                          <a:sym typeface="Courier New"/>
                        </a:rPr>
                        <a:t>6.6186</a:t>
                      </a:r>
                      <a:r>
                        <a:rPr lang="en" sz="1050">
                          <a:solidFill>
                            <a:schemeClr val="accent2"/>
                          </a:solidFill>
                          <a:highlight>
                            <a:schemeClr val="lt1"/>
                          </a:highlight>
                          <a:latin typeface="Courier New"/>
                          <a:ea typeface="Courier New"/>
                          <a:cs typeface="Courier New"/>
                          <a:sym typeface="Courier New"/>
                        </a:rPr>
                        <a:t> &amp; 102</a:t>
                      </a:r>
                      <a:endParaRPr sz="1050">
                        <a:solidFill>
                          <a:schemeClr val="accent2"/>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accent2"/>
                          </a:solidFill>
                          <a:highlight>
                            <a:schemeClr val="lt1"/>
                          </a:highlight>
                          <a:latin typeface="Courier New"/>
                          <a:ea typeface="Courier New"/>
                          <a:cs typeface="Courier New"/>
                          <a:sym typeface="Courier New"/>
                        </a:rPr>
                        <a:t>1.9511 &amp; 102</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50">
                          <a:solidFill>
                            <a:schemeClr val="accent2"/>
                          </a:solidFill>
                          <a:highlight>
                            <a:schemeClr val="lt1"/>
                          </a:highlight>
                          <a:latin typeface="Courier New"/>
                          <a:ea typeface="Courier New"/>
                          <a:cs typeface="Courier New"/>
                          <a:sym typeface="Courier New"/>
                        </a:rPr>
                        <a:t>15.1198</a:t>
                      </a:r>
                      <a:r>
                        <a:rPr lang="en" sz="1050">
                          <a:solidFill>
                            <a:schemeClr val="accent2"/>
                          </a:solidFill>
                          <a:highlight>
                            <a:schemeClr val="lt1"/>
                          </a:highlight>
                          <a:latin typeface="Courier New"/>
                          <a:ea typeface="Courier New"/>
                          <a:cs typeface="Courier New"/>
                          <a:sym typeface="Courier New"/>
                        </a:rPr>
                        <a:t> &amp; 104</a:t>
                      </a:r>
                      <a:endParaRPr sz="1050">
                        <a:solidFill>
                          <a:schemeClr val="accent2"/>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accent2"/>
                          </a:solidFill>
                          <a:highlight>
                            <a:schemeClr val="lt1"/>
                          </a:highlight>
                          <a:latin typeface="Courier New"/>
                          <a:ea typeface="Courier New"/>
                          <a:cs typeface="Courier New"/>
                          <a:sym typeface="Courier New"/>
                        </a:rPr>
                        <a:t>2.2864  &amp; 104</a:t>
                      </a:r>
                      <a:endParaRPr/>
                    </a:p>
                  </a:txBody>
                  <a:tcPr marT="91425" marB="91425" marR="91425" marL="91425"/>
                </a:tc>
              </a:tr>
              <a:tr h="634100">
                <a:tc>
                  <a:txBody>
                    <a:bodyPr/>
                    <a:lstStyle/>
                    <a:p>
                      <a:pPr indent="0" lvl="0" marL="0" rtl="0" algn="l">
                        <a:spcBef>
                          <a:spcPts val="0"/>
                        </a:spcBef>
                        <a:spcAft>
                          <a:spcPts val="0"/>
                        </a:spcAft>
                        <a:buNone/>
                      </a:pPr>
                      <a:r>
                        <a:rPr lang="en"/>
                        <a:t>MT</a:t>
                      </a:r>
                      <a:endParaRPr/>
                    </a:p>
                  </a:txBody>
                  <a:tcPr marT="91425" marB="91425" marR="91425" marL="91425"/>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0.1266</a:t>
                      </a:r>
                      <a:r>
                        <a:rPr lang="en" sz="1050">
                          <a:solidFill>
                            <a:schemeClr val="accent2"/>
                          </a:solidFill>
                          <a:highlight>
                            <a:schemeClr val="lt1"/>
                          </a:highlight>
                          <a:latin typeface="Courier New"/>
                          <a:ea typeface="Courier New"/>
                          <a:cs typeface="Courier New"/>
                          <a:sym typeface="Courier New"/>
                        </a:rPr>
                        <a:t> &amp; </a:t>
                      </a:r>
                      <a:r>
                        <a:rPr lang="en" sz="1050">
                          <a:solidFill>
                            <a:schemeClr val="accent2"/>
                          </a:solidFill>
                          <a:highlight>
                            <a:srgbClr val="FFFFFF"/>
                          </a:highlight>
                          <a:latin typeface="Courier New"/>
                          <a:ea typeface="Courier New"/>
                          <a:cs typeface="Courier New"/>
                          <a:sym typeface="Courier New"/>
                        </a:rPr>
                        <a:t>19</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0.2083 &amp; 19</a:t>
                      </a:r>
                      <a:endParaRPr sz="1050">
                        <a:solidFill>
                          <a:schemeClr val="accent2"/>
                        </a:solidFill>
                        <a:highlight>
                          <a:srgbClr val="FFFFFF"/>
                        </a:highlight>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6.7172 &amp; 21</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1.8403 &amp; 21</a:t>
                      </a:r>
                      <a:endParaRPr sz="1050">
                        <a:solidFill>
                          <a:schemeClr val="accent2"/>
                        </a:solidFill>
                        <a:highlight>
                          <a:srgbClr val="FFFFFF"/>
                        </a:highlight>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18.1344 &amp; 31</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3.1534  &amp; 31</a:t>
                      </a:r>
                      <a:endParaRPr sz="1050">
                        <a:solidFill>
                          <a:schemeClr val="accent2"/>
                        </a:solidFill>
                        <a:highlight>
                          <a:srgbClr val="FFFFFF"/>
                        </a:highlight>
                        <a:latin typeface="Courier New"/>
                        <a:ea typeface="Courier New"/>
                        <a:cs typeface="Courier New"/>
                        <a:sym typeface="Courier New"/>
                      </a:endParaRPr>
                    </a:p>
                  </a:txBody>
                  <a:tcPr marT="91425" marB="91425" marR="91425" marL="91425"/>
                </a:tc>
              </a:tr>
              <a:tr h="634100">
                <a:tc>
                  <a:txBody>
                    <a:bodyPr/>
                    <a:lstStyle/>
                    <a:p>
                      <a:pPr indent="0" lvl="0" marL="0" rtl="0" algn="l">
                        <a:spcBef>
                          <a:spcPts val="0"/>
                        </a:spcBef>
                        <a:spcAft>
                          <a:spcPts val="0"/>
                        </a:spcAft>
                        <a:buNone/>
                      </a:pPr>
                      <a:r>
                        <a:rPr lang="en"/>
                        <a:t>SVR</a:t>
                      </a:r>
                      <a:endParaRPr/>
                    </a:p>
                  </a:txBody>
                  <a:tcPr marT="91425" marB="91425" marR="91425" marL="91425"/>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0.1302 &amp; 1261</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accent2"/>
                          </a:solidFill>
                          <a:highlight>
                            <a:srgbClr val="FFFFFF"/>
                          </a:highlight>
                          <a:latin typeface="Courier New"/>
                          <a:ea typeface="Courier New"/>
                          <a:cs typeface="Courier New"/>
                          <a:sym typeface="Courier New"/>
                        </a:rPr>
                        <a:t>0.2277 &amp; 1183</a:t>
                      </a:r>
                      <a:endParaRPr/>
                    </a:p>
                  </a:txBody>
                  <a:tcPr marT="91425" marB="91425" marR="91425" marL="91425"/>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6.8441 &amp; 8360</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1.9320 &amp; 8382</a:t>
                      </a:r>
                      <a:endParaRPr sz="1050">
                        <a:solidFill>
                          <a:schemeClr val="accent2"/>
                        </a:solidFill>
                        <a:highlight>
                          <a:srgbClr val="FFFFFF"/>
                        </a:highlight>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14.7308 &amp; 10425</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2.1996  &amp; 10150</a:t>
                      </a:r>
                      <a:endParaRPr sz="1050">
                        <a:solidFill>
                          <a:schemeClr val="accent2"/>
                        </a:solidFill>
                        <a:highlight>
                          <a:srgbClr val="FFFFFF"/>
                        </a:highlight>
                        <a:latin typeface="Courier New"/>
                        <a:ea typeface="Courier New"/>
                        <a:cs typeface="Courier New"/>
                        <a:sym typeface="Courier New"/>
                      </a:endParaRPr>
                    </a:p>
                  </a:txBody>
                  <a:tcPr marT="91425" marB="91425" marR="91425" marL="91425"/>
                </a:tc>
              </a:tr>
            </a:tbl>
          </a:graphicData>
        </a:graphic>
      </p:graphicFrame>
      <p:cxnSp>
        <p:nvCxnSpPr>
          <p:cNvPr id="63" name="Google Shape;63;p14"/>
          <p:cNvCxnSpPr/>
          <p:nvPr/>
        </p:nvCxnSpPr>
        <p:spPr>
          <a:xfrm>
            <a:off x="783775" y="1815725"/>
            <a:ext cx="1854900" cy="62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SOC differences  (conceptual)</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SVR finds/</a:t>
            </a:r>
            <a:r>
              <a:rPr lang="en"/>
              <a:t>chooses</a:t>
            </a:r>
            <a:r>
              <a:rPr lang="en"/>
              <a:t> support vectors while training and finds dual coefficients. To make decision, model considers all </a:t>
            </a:r>
            <a:r>
              <a:rPr lang="en"/>
              <a:t>support vectors and dual coefficients and makes kernel transformation. </a:t>
            </a:r>
            <a:endParaRPr/>
          </a:p>
        </p:txBody>
      </p:sp>
      <p:pic>
        <p:nvPicPr>
          <p:cNvPr id="70" name="Google Shape;70;p15"/>
          <p:cNvPicPr preferRelativeResize="0"/>
          <p:nvPr/>
        </p:nvPicPr>
        <p:blipFill>
          <a:blip r:embed="rId3">
            <a:alphaModFix/>
          </a:blip>
          <a:stretch>
            <a:fillRect/>
          </a:stretch>
        </p:blipFill>
        <p:spPr>
          <a:xfrm>
            <a:off x="2581950" y="2176275"/>
            <a:ext cx="3980101" cy="2633475"/>
          </a:xfrm>
          <a:prstGeom prst="rect">
            <a:avLst/>
          </a:prstGeom>
          <a:noFill/>
          <a:ln>
            <a:noFill/>
          </a:ln>
        </p:spPr>
      </p:pic>
      <p:sp>
        <p:nvSpPr>
          <p:cNvPr id="71" name="Google Shape;71;p15"/>
          <p:cNvSpPr txBox="1"/>
          <p:nvPr/>
        </p:nvSpPr>
        <p:spPr>
          <a:xfrm>
            <a:off x="3813050" y="4809750"/>
            <a:ext cx="22311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Forest Fire with SVR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373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MLP Cross Validation</a:t>
            </a:r>
            <a:endParaRPr/>
          </a:p>
        </p:txBody>
      </p:sp>
      <p:sp>
        <p:nvSpPr>
          <p:cNvPr id="77" name="Google Shape;77;p16"/>
          <p:cNvSpPr txBox="1"/>
          <p:nvPr>
            <p:ph idx="1" type="body"/>
          </p:nvPr>
        </p:nvSpPr>
        <p:spPr>
          <a:xfrm>
            <a:off x="311700" y="1152500"/>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params_1 = {</a:t>
            </a:r>
            <a:endParaRPr sz="1050">
              <a:solidFill>
                <a:schemeClr val="dk1"/>
              </a:solidFill>
              <a:highlight>
                <a:srgbClr val="FFFFFE"/>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E"/>
                </a:highlight>
                <a:latin typeface="Courier New"/>
                <a:ea typeface="Courier New"/>
                <a:cs typeface="Courier New"/>
                <a:sym typeface="Courier New"/>
              </a:rPr>
              <a:t>'activation'</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'logistic'</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'tanh'</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'relu'</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E"/>
                </a:highlight>
                <a:latin typeface="Courier New"/>
                <a:ea typeface="Courier New"/>
                <a:cs typeface="Courier New"/>
                <a:sym typeface="Courier New"/>
              </a:rPr>
              <a:t>'hidden_layer_sizes'</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100</a:t>
            </a:r>
            <a:r>
              <a:rPr lang="en" sz="1050">
                <a:solidFill>
                  <a:schemeClr val="dk1"/>
                </a:solidFill>
                <a:highlight>
                  <a:srgbClr val="FFFFFE"/>
                </a:highlight>
                <a:latin typeface="Courier New"/>
                <a:ea typeface="Courier New"/>
                <a:cs typeface="Courier New"/>
                <a:sym typeface="Courier New"/>
              </a:rPr>
              <a:t>,),</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200</a:t>
            </a:r>
            <a:r>
              <a:rPr lang="en" sz="1050">
                <a:solidFill>
                  <a:schemeClr val="dk1"/>
                </a:solidFill>
                <a:highlight>
                  <a:srgbClr val="FFFFFE"/>
                </a:highlight>
                <a:latin typeface="Courier New"/>
                <a:ea typeface="Courier New"/>
                <a:cs typeface="Courier New"/>
                <a:sym typeface="Courier New"/>
              </a:rPr>
              <a:t>,)</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E"/>
                </a:highlight>
                <a:latin typeface="Courier New"/>
                <a:ea typeface="Courier New"/>
                <a:cs typeface="Courier New"/>
                <a:sym typeface="Courier New"/>
              </a:rPr>
              <a:t>'learning_rate_init'</a:t>
            </a:r>
            <a:r>
              <a:rPr lang="en" sz="1050">
                <a:solidFill>
                  <a:schemeClr val="dk1"/>
                </a:solidFill>
                <a:highlight>
                  <a:srgbClr val="FFFFFE"/>
                </a:highlight>
                <a:latin typeface="Courier New"/>
                <a:ea typeface="Courier New"/>
                <a:cs typeface="Courier New"/>
                <a:sym typeface="Courier New"/>
              </a:rPr>
              <a:t>: np.logspace(</a:t>
            </a:r>
            <a:r>
              <a:rPr lang="en" sz="1050">
                <a:solidFill>
                  <a:srgbClr val="09885A"/>
                </a:solidFill>
                <a:highlight>
                  <a:srgbClr val="FFFFFE"/>
                </a:highlight>
                <a:latin typeface="Courier New"/>
                <a:ea typeface="Courier New"/>
                <a:cs typeface="Courier New"/>
                <a:sym typeface="Courier New"/>
              </a:rPr>
              <a:t>-4</a:t>
            </a:r>
            <a:r>
              <a:rPr lang="en" sz="1050">
                <a:solidFill>
                  <a:schemeClr val="dk1"/>
                </a:solidFill>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-2</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20</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params_2 = {</a:t>
            </a:r>
            <a:endParaRPr sz="1050">
              <a:solidFill>
                <a:schemeClr val="dk1"/>
              </a:solidFill>
              <a:highlight>
                <a:srgbClr val="FFFFFE"/>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E"/>
                </a:highlight>
                <a:latin typeface="Courier New"/>
                <a:ea typeface="Courier New"/>
                <a:cs typeface="Courier New"/>
                <a:sym typeface="Courier New"/>
              </a:rPr>
              <a:t>'activation'</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'logistic'</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'tanh'</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'relu'</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E"/>
                </a:highlight>
                <a:latin typeface="Courier New"/>
                <a:ea typeface="Courier New"/>
                <a:cs typeface="Courier New"/>
                <a:sym typeface="Courier New"/>
              </a:rPr>
              <a:t>'hidden_layer_sizes'</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100</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E"/>
                </a:highlight>
                <a:latin typeface="Courier New"/>
                <a:ea typeface="Courier New"/>
                <a:cs typeface="Courier New"/>
                <a:sym typeface="Courier New"/>
              </a:rPr>
              <a:t>'learning_rate_init'</a:t>
            </a:r>
            <a:r>
              <a:rPr lang="en" sz="1050">
                <a:solidFill>
                  <a:schemeClr val="dk1"/>
                </a:solidFill>
                <a:highlight>
                  <a:srgbClr val="FFFFFE"/>
                </a:highlight>
                <a:latin typeface="Courier New"/>
                <a:ea typeface="Courier New"/>
                <a:cs typeface="Courier New"/>
                <a:sym typeface="Courier New"/>
              </a:rPr>
              <a:t>: np.logspace(</a:t>
            </a:r>
            <a:r>
              <a:rPr lang="en" sz="1050">
                <a:solidFill>
                  <a:srgbClr val="09885A"/>
                </a:solidFill>
                <a:highlight>
                  <a:srgbClr val="FFFFFE"/>
                </a:highlight>
                <a:latin typeface="Courier New"/>
                <a:ea typeface="Courier New"/>
                <a:cs typeface="Courier New"/>
                <a:sym typeface="Courier New"/>
              </a:rPr>
              <a:t>-4</a:t>
            </a:r>
            <a:r>
              <a:rPr lang="en" sz="1050">
                <a:solidFill>
                  <a:schemeClr val="dk1"/>
                </a:solidFill>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-2</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20</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params_3 = {</a:t>
            </a:r>
            <a:endParaRPr sz="1050">
              <a:solidFill>
                <a:schemeClr val="dk1"/>
              </a:solidFill>
              <a:highlight>
                <a:srgbClr val="FFFFFE"/>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E"/>
                </a:highlight>
                <a:latin typeface="Courier New"/>
                <a:ea typeface="Courier New"/>
                <a:cs typeface="Courier New"/>
                <a:sym typeface="Courier New"/>
              </a:rPr>
              <a:t>'activation'</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'logistic'</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'tanh'</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'relu'</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E"/>
                </a:highlight>
                <a:latin typeface="Courier New"/>
                <a:ea typeface="Courier New"/>
                <a:cs typeface="Courier New"/>
                <a:sym typeface="Courier New"/>
              </a:rPr>
              <a:t>'hidden_layer_sizes'</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100</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E"/>
                </a:highlight>
                <a:latin typeface="Courier New"/>
                <a:ea typeface="Courier New"/>
                <a:cs typeface="Courier New"/>
                <a:sym typeface="Courier New"/>
              </a:rPr>
              <a:t>'learning_rate_init'</a:t>
            </a:r>
            <a:r>
              <a:rPr lang="en" sz="1050">
                <a:solidFill>
                  <a:schemeClr val="dk1"/>
                </a:solidFill>
                <a:highlight>
                  <a:srgbClr val="FFFFFE"/>
                </a:highlight>
                <a:latin typeface="Courier New"/>
                <a:ea typeface="Courier New"/>
                <a:cs typeface="Courier New"/>
                <a:sym typeface="Courier New"/>
              </a:rPr>
              <a:t>: np.logspace(</a:t>
            </a:r>
            <a:r>
              <a:rPr lang="en" sz="1050">
                <a:solidFill>
                  <a:srgbClr val="09885A"/>
                </a:solidFill>
                <a:highlight>
                  <a:srgbClr val="FFFFFE"/>
                </a:highlight>
                <a:latin typeface="Courier New"/>
                <a:ea typeface="Courier New"/>
                <a:cs typeface="Courier New"/>
                <a:sym typeface="Courier New"/>
              </a:rPr>
              <a:t>-4</a:t>
            </a:r>
            <a:r>
              <a:rPr lang="en" sz="1050">
                <a:solidFill>
                  <a:schemeClr val="dk1"/>
                </a:solidFill>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-2</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20</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78" name="Google Shape;78;p16"/>
          <p:cNvSpPr txBox="1"/>
          <p:nvPr/>
        </p:nvSpPr>
        <p:spPr>
          <a:xfrm>
            <a:off x="5863875" y="1152500"/>
            <a:ext cx="3045900" cy="42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Best Hyperparameters::</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{'activation': 'relu', 'hidden_layer_sizes': (100,), 'learning_rate_init': 0.004832930238571752}</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50">
                <a:solidFill>
                  <a:srgbClr val="FF0000"/>
                </a:solidFill>
                <a:highlight>
                  <a:srgbClr val="FFFFFF"/>
                </a:highlight>
                <a:latin typeface="Courier New"/>
                <a:ea typeface="Courier New"/>
                <a:cs typeface="Courier New"/>
                <a:sym typeface="Courier New"/>
              </a:rPr>
              <a:t>MSE/MAE = ? </a:t>
            </a:r>
            <a:endParaRPr b="1" sz="1050">
              <a:solidFill>
                <a:srgbClr val="FF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Best Hyperparameters::</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{'activation': 'relu', 'hidden_layer_sizes': (100, 100), 'learning_rate_init': 0.00615848211066026}</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50">
                <a:solidFill>
                  <a:schemeClr val="accent2"/>
                </a:solidFill>
                <a:highlight>
                  <a:schemeClr val="lt1"/>
                </a:highlight>
                <a:latin typeface="Courier New"/>
                <a:ea typeface="Courier New"/>
                <a:cs typeface="Courier New"/>
                <a:sym typeface="Courier New"/>
              </a:rPr>
              <a:t>MSE/MAE = ? </a:t>
            </a:r>
            <a:endParaRPr b="1" sz="1050">
              <a:solidFill>
                <a:schemeClr val="accent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Best Hyperparameters::</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{'activation': 'relu', 'hidden_layer_sizes': (100, 100, 100), 'learning_rate_init': 0.007847599703514606}</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50">
                <a:solidFill>
                  <a:schemeClr val="accent2"/>
                </a:solidFill>
                <a:highlight>
                  <a:schemeClr val="lt1"/>
                </a:highlight>
                <a:latin typeface="Courier New"/>
                <a:ea typeface="Courier New"/>
                <a:cs typeface="Courier New"/>
                <a:sym typeface="Courier New"/>
              </a:rPr>
              <a:t>MSE/MAE = ? </a:t>
            </a:r>
            <a:endParaRPr b="1" sz="1050">
              <a:solidFill>
                <a:schemeClr val="accent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b="1" sz="1050">
              <a:solidFill>
                <a:schemeClr val="accent2"/>
              </a:solidFill>
              <a:highlight>
                <a:srgbClr val="FFFFFF"/>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MLP Cross Validation</a:t>
            </a:r>
            <a:endParaRPr/>
          </a:p>
          <a:p>
            <a:pPr indent="0" lvl="0" marL="0" rtl="0" algn="l">
              <a:lnSpc>
                <a:spcPct val="135714"/>
              </a:lnSpc>
              <a:spcBef>
                <a:spcPts val="0"/>
              </a:spcBef>
              <a:spcAft>
                <a:spcPts val="0"/>
              </a:spcAft>
              <a:buNone/>
            </a:pPr>
            <a:r>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params_4 = {</a:t>
            </a:r>
            <a:endParaRPr sz="1050">
              <a:solidFill>
                <a:schemeClr val="dk1"/>
              </a:solidFill>
              <a:highlight>
                <a:srgbClr val="FFFFFE"/>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E"/>
                </a:highlight>
                <a:latin typeface="Courier New"/>
                <a:ea typeface="Courier New"/>
                <a:cs typeface="Courier New"/>
                <a:sym typeface="Courier New"/>
              </a:rPr>
              <a:t>'activation'</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'relu'</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E"/>
                </a:highlight>
                <a:latin typeface="Courier New"/>
                <a:ea typeface="Courier New"/>
                <a:cs typeface="Courier New"/>
                <a:sym typeface="Courier New"/>
              </a:rPr>
              <a:t>'hidden_layer_sizes'</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300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500</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E"/>
                </a:highlight>
                <a:latin typeface="Courier New"/>
                <a:ea typeface="Courier New"/>
                <a:cs typeface="Courier New"/>
                <a:sym typeface="Courier New"/>
              </a:rPr>
              <a:t>'learning_rate_init'</a:t>
            </a:r>
            <a:r>
              <a:rPr lang="en" sz="1050">
                <a:solidFill>
                  <a:schemeClr val="dk1"/>
                </a:solidFill>
                <a:highlight>
                  <a:srgbClr val="FFFFFE"/>
                </a:highlight>
                <a:latin typeface="Courier New"/>
                <a:ea typeface="Courier New"/>
                <a:cs typeface="Courier New"/>
                <a:sym typeface="Courier New"/>
              </a:rPr>
              <a:t>: np.logspace(</a:t>
            </a:r>
            <a:r>
              <a:rPr lang="en" sz="1050">
                <a:solidFill>
                  <a:srgbClr val="09885A"/>
                </a:solidFill>
                <a:highlight>
                  <a:srgbClr val="FFFFFE"/>
                </a:highlight>
                <a:latin typeface="Courier New"/>
                <a:ea typeface="Courier New"/>
                <a:cs typeface="Courier New"/>
                <a:sym typeface="Courier New"/>
              </a:rPr>
              <a:t>-4</a:t>
            </a:r>
            <a:r>
              <a:rPr lang="en" sz="1050">
                <a:solidFill>
                  <a:schemeClr val="dk1"/>
                </a:solidFill>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-2</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20</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params_x = {</a:t>
            </a:r>
            <a:endParaRPr sz="1050">
              <a:solidFill>
                <a:schemeClr val="dk1"/>
              </a:solidFill>
              <a:highlight>
                <a:srgbClr val="FFFFFE"/>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E"/>
                </a:highlight>
                <a:latin typeface="Courier New"/>
                <a:ea typeface="Courier New"/>
                <a:cs typeface="Courier New"/>
                <a:sym typeface="Courier New"/>
              </a:rPr>
              <a:t>'activation'</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'logistic'</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'tanh'</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'relu'</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E"/>
                </a:highlight>
                <a:latin typeface="Courier New"/>
                <a:ea typeface="Courier New"/>
                <a:cs typeface="Courier New"/>
                <a:sym typeface="Courier New"/>
              </a:rPr>
              <a:t>'hidden_layer_sizes'</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100</a:t>
            </a:r>
            <a:r>
              <a:rPr lang="en" sz="1050">
                <a:solidFill>
                  <a:schemeClr val="dk1"/>
                </a:solidFill>
                <a:highlight>
                  <a:srgbClr val="FFFFFE"/>
                </a:highlight>
                <a:latin typeface="Courier New"/>
                <a:ea typeface="Courier New"/>
                <a:cs typeface="Courier New"/>
                <a:sym typeface="Courier New"/>
              </a:rPr>
              <a:t>, 1</a:t>
            </a:r>
            <a:r>
              <a:rPr lang="en" sz="1050">
                <a:solidFill>
                  <a:srgbClr val="09885A"/>
                </a:solidFill>
                <a:highlight>
                  <a:srgbClr val="FFFFFE"/>
                </a:highlight>
                <a:latin typeface="Courier New"/>
                <a:ea typeface="Courier New"/>
                <a:cs typeface="Courier New"/>
                <a:sym typeface="Courier New"/>
              </a:rPr>
              <a:t>00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100, 100, 100, 100, 100</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E"/>
                </a:highlight>
                <a:latin typeface="Courier New"/>
                <a:ea typeface="Courier New"/>
                <a:cs typeface="Courier New"/>
                <a:sym typeface="Courier New"/>
              </a:rPr>
              <a:t>'learning_rate_init'</a:t>
            </a:r>
            <a:r>
              <a:rPr lang="en" sz="1050">
                <a:solidFill>
                  <a:schemeClr val="dk1"/>
                </a:solidFill>
                <a:highlight>
                  <a:srgbClr val="FFFFFE"/>
                </a:highlight>
                <a:latin typeface="Courier New"/>
                <a:ea typeface="Courier New"/>
                <a:cs typeface="Courier New"/>
                <a:sym typeface="Courier New"/>
              </a:rPr>
              <a:t>: np.logspace(</a:t>
            </a:r>
            <a:r>
              <a:rPr lang="en" sz="1050">
                <a:solidFill>
                  <a:srgbClr val="09885A"/>
                </a:solidFill>
                <a:highlight>
                  <a:srgbClr val="FFFFFE"/>
                </a:highlight>
                <a:latin typeface="Courier New"/>
                <a:ea typeface="Courier New"/>
                <a:cs typeface="Courier New"/>
                <a:sym typeface="Courier New"/>
              </a:rPr>
              <a:t>-4</a:t>
            </a:r>
            <a:r>
              <a:rPr lang="en" sz="1050">
                <a:solidFill>
                  <a:schemeClr val="dk1"/>
                </a:solidFill>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-2</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20</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params_x = {</a:t>
            </a:r>
            <a:endParaRPr sz="1050">
              <a:solidFill>
                <a:schemeClr val="dk1"/>
              </a:solidFill>
              <a:highlight>
                <a:srgbClr val="FFFFFE"/>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E"/>
                </a:highlight>
                <a:latin typeface="Courier New"/>
                <a:ea typeface="Courier New"/>
                <a:cs typeface="Courier New"/>
                <a:sym typeface="Courier New"/>
              </a:rPr>
              <a:t>'activation'</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'logistic'</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'tanh'</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'relu'</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E"/>
                </a:highlight>
                <a:latin typeface="Courier New"/>
                <a:ea typeface="Courier New"/>
                <a:cs typeface="Courier New"/>
                <a:sym typeface="Courier New"/>
              </a:rPr>
              <a:t>'hidden_layer_sizes'</a:t>
            </a:r>
            <a:r>
              <a:rPr lang="en" sz="1050">
                <a:solidFill>
                  <a:schemeClr val="dk1"/>
                </a:solidFill>
                <a:highlight>
                  <a:srgbClr val="FFFFFE"/>
                </a:highlight>
                <a:latin typeface="Courier New"/>
                <a:ea typeface="Courier New"/>
                <a:cs typeface="Courier New"/>
                <a:sym typeface="Courier New"/>
              </a:rPr>
              <a:t>: [ (</a:t>
            </a:r>
            <a:r>
              <a:rPr lang="en" sz="1050">
                <a:solidFill>
                  <a:srgbClr val="09885A"/>
                </a:solidFill>
                <a:highlight>
                  <a:srgbClr val="FFFFFE"/>
                </a:highlight>
                <a:latin typeface="Courier New"/>
                <a:ea typeface="Courier New"/>
                <a:cs typeface="Courier New"/>
                <a:sym typeface="Courier New"/>
              </a:rPr>
              <a:t>5</a:t>
            </a:r>
            <a:r>
              <a:rPr lang="en" sz="1050">
                <a:solidFill>
                  <a:schemeClr val="dk1"/>
                </a:solidFill>
                <a:highlight>
                  <a:srgbClr val="FFFFFE"/>
                </a:highlight>
                <a:latin typeface="Courier New"/>
                <a:ea typeface="Courier New"/>
                <a:cs typeface="Courier New"/>
                <a:sym typeface="Courier New"/>
              </a:rPr>
              <a:t>,5, </a:t>
            </a:r>
            <a:r>
              <a:rPr lang="en" sz="1050">
                <a:solidFill>
                  <a:srgbClr val="09885A"/>
                </a:solidFill>
                <a:highlight>
                  <a:srgbClr val="FFFFFE"/>
                </a:highlight>
                <a:latin typeface="Courier New"/>
                <a:ea typeface="Courier New"/>
                <a:cs typeface="Courier New"/>
                <a:sym typeface="Courier New"/>
              </a:rPr>
              <a:t>5</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a:t>
            </a:r>
            <a:r>
              <a:rPr lang="en" sz="1050">
                <a:solidFill>
                  <a:schemeClr val="dk1"/>
                </a:solidFill>
                <a:highlight>
                  <a:srgbClr val="FFFFFE"/>
                </a:highlight>
                <a:latin typeface="Courier New"/>
                <a:ea typeface="Courier New"/>
                <a:cs typeface="Courier New"/>
                <a:sym typeface="Courier New"/>
              </a:rPr>
              <a:t>, 1</a:t>
            </a:r>
            <a:r>
              <a:rPr lang="en" sz="1050">
                <a:solidFill>
                  <a:srgbClr val="09885A"/>
                </a:solidFill>
                <a:highlight>
                  <a:srgbClr val="FFFFFE"/>
                </a:highlight>
                <a:latin typeface="Courier New"/>
                <a:ea typeface="Courier New"/>
                <a:cs typeface="Courier New"/>
                <a:sym typeface="Courier New"/>
              </a:rPr>
              <a:t>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a:t>
            </a:r>
            <a:r>
              <a:rPr lang="en" sz="1050">
                <a:solidFill>
                  <a:schemeClr val="dk1"/>
                </a:solidFill>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20</a:t>
            </a:r>
            <a:r>
              <a:rPr lang="en" sz="1050">
                <a:solidFill>
                  <a:schemeClr val="dk1"/>
                </a:solidFill>
                <a:highlight>
                  <a:srgbClr val="FFFFFE"/>
                </a:highlight>
                <a:latin typeface="Courier New"/>
                <a:ea typeface="Courier New"/>
                <a:cs typeface="Courier New"/>
                <a:sym typeface="Courier New"/>
              </a:rPr>
              <a:t>, 1</a:t>
            </a:r>
            <a:r>
              <a:rPr lang="en" sz="1050">
                <a:solidFill>
                  <a:srgbClr val="09885A"/>
                </a:solidFill>
                <a:highlight>
                  <a:srgbClr val="FFFFFE"/>
                </a:highlight>
                <a:latin typeface="Courier New"/>
                <a:ea typeface="Courier New"/>
                <a:cs typeface="Courier New"/>
                <a:sym typeface="Courier New"/>
              </a:rPr>
              <a:t>00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100</a:t>
            </a:r>
            <a:r>
              <a:rPr lang="en" sz="1050">
                <a:solidFill>
                  <a:schemeClr val="dk1"/>
                </a:solidFill>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50</a:t>
            </a:r>
            <a:r>
              <a:rPr lang="en" sz="1050">
                <a:solidFill>
                  <a:schemeClr val="dk1"/>
                </a:solidFill>
                <a:highlight>
                  <a:srgbClr val="FFFFFE"/>
                </a:highlight>
                <a:latin typeface="Courier New"/>
                <a:ea typeface="Courier New"/>
                <a:cs typeface="Courier New"/>
                <a:sym typeface="Courier New"/>
              </a:rPr>
              <a:t>, 5</a:t>
            </a:r>
            <a:r>
              <a:rPr lang="en" sz="1050">
                <a:solidFill>
                  <a:srgbClr val="09885A"/>
                </a:solidFill>
                <a:highlight>
                  <a:srgbClr val="FFFFFE"/>
                </a:highlight>
                <a:latin typeface="Courier New"/>
                <a:ea typeface="Courier New"/>
                <a:cs typeface="Courier New"/>
                <a:sym typeface="Courier New"/>
              </a:rPr>
              <a:t>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100</a:t>
            </a:r>
            <a:r>
              <a:rPr lang="en" sz="1050">
                <a:solidFill>
                  <a:schemeClr val="dk1"/>
                </a:solidFill>
                <a:highlight>
                  <a:srgbClr val="FFFFFE"/>
                </a:highlight>
                <a:latin typeface="Courier New"/>
                <a:ea typeface="Courier New"/>
                <a:cs typeface="Courier New"/>
                <a:sym typeface="Courier New"/>
              </a:rPr>
              <a:t>, 1</a:t>
            </a:r>
            <a:r>
              <a:rPr lang="en" sz="1050">
                <a:solidFill>
                  <a:srgbClr val="09885A"/>
                </a:solidFill>
                <a:highlight>
                  <a:srgbClr val="FFFFFE"/>
                </a:highlight>
                <a:latin typeface="Courier New"/>
                <a:ea typeface="Courier New"/>
                <a:cs typeface="Courier New"/>
                <a:sym typeface="Courier New"/>
              </a:rPr>
              <a:t>00</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100</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E"/>
                </a:highlight>
                <a:latin typeface="Courier New"/>
                <a:ea typeface="Courier New"/>
                <a:cs typeface="Courier New"/>
                <a:sym typeface="Courier New"/>
              </a:rPr>
              <a:t>'learning_rate_init'</a:t>
            </a:r>
            <a:r>
              <a:rPr lang="en" sz="1050">
                <a:solidFill>
                  <a:schemeClr val="dk1"/>
                </a:solidFill>
                <a:highlight>
                  <a:srgbClr val="FFFFFE"/>
                </a:highlight>
                <a:latin typeface="Courier New"/>
                <a:ea typeface="Courier New"/>
                <a:cs typeface="Courier New"/>
                <a:sym typeface="Courier New"/>
              </a:rPr>
              <a:t>: np.logspace(</a:t>
            </a:r>
            <a:r>
              <a:rPr lang="en" sz="1050">
                <a:solidFill>
                  <a:srgbClr val="09885A"/>
                </a:solidFill>
                <a:highlight>
                  <a:srgbClr val="FFFFFE"/>
                </a:highlight>
                <a:latin typeface="Courier New"/>
                <a:ea typeface="Courier New"/>
                <a:cs typeface="Courier New"/>
                <a:sym typeface="Courier New"/>
              </a:rPr>
              <a:t>-4</a:t>
            </a:r>
            <a:r>
              <a:rPr lang="en" sz="1050">
                <a:solidFill>
                  <a:schemeClr val="dk1"/>
                </a:solidFill>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-2</a:t>
            </a:r>
            <a:r>
              <a:rPr lang="en" sz="1050">
                <a:solidFill>
                  <a:schemeClr val="dk1"/>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20</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a:t>
            </a:r>
            <a:endParaRPr/>
          </a:p>
        </p:txBody>
      </p:sp>
      <p:pic>
        <p:nvPicPr>
          <p:cNvPr id="85" name="Google Shape;85;p17"/>
          <p:cNvPicPr preferRelativeResize="0"/>
          <p:nvPr/>
        </p:nvPicPr>
        <p:blipFill>
          <a:blip r:embed="rId3">
            <a:alphaModFix/>
          </a:blip>
          <a:stretch>
            <a:fillRect/>
          </a:stretch>
        </p:blipFill>
        <p:spPr>
          <a:xfrm>
            <a:off x="5088279" y="48850"/>
            <a:ext cx="3846350" cy="2405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723575" y="172775"/>
            <a:ext cx="5998800" cy="605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rPr>
              <a:t>Variance_inflation_factor() to measure collinearity</a:t>
            </a:r>
            <a:endParaRPr sz="1700">
              <a:solidFill>
                <a:schemeClr val="dk1"/>
              </a:solidFill>
            </a:endParaRPr>
          </a:p>
          <a:p>
            <a:pPr indent="0" lvl="0" marL="0" rtl="0" algn="l">
              <a:spcBef>
                <a:spcPts val="0"/>
              </a:spcBef>
              <a:spcAft>
                <a:spcPts val="0"/>
              </a:spcAft>
              <a:buNone/>
            </a:pPr>
            <a:r>
              <a:t/>
            </a:r>
            <a:endParaRPr/>
          </a:p>
        </p:txBody>
      </p:sp>
      <p:pic>
        <p:nvPicPr>
          <p:cNvPr id="91" name="Google Shape;91;p18"/>
          <p:cNvPicPr preferRelativeResize="0"/>
          <p:nvPr/>
        </p:nvPicPr>
        <p:blipFill rotWithShape="1">
          <a:blip r:embed="rId3">
            <a:alphaModFix/>
          </a:blip>
          <a:srcRect b="0" l="0" r="0" t="0"/>
          <a:stretch/>
        </p:blipFill>
        <p:spPr>
          <a:xfrm>
            <a:off x="591725" y="929200"/>
            <a:ext cx="3667725" cy="2647375"/>
          </a:xfrm>
          <a:prstGeom prst="rect">
            <a:avLst/>
          </a:prstGeom>
          <a:noFill/>
          <a:ln>
            <a:noFill/>
          </a:ln>
        </p:spPr>
      </p:pic>
      <p:sp>
        <p:nvSpPr>
          <p:cNvPr id="92" name="Google Shape;92;p18"/>
          <p:cNvSpPr txBox="1"/>
          <p:nvPr/>
        </p:nvSpPr>
        <p:spPr>
          <a:xfrm>
            <a:off x="4761750" y="277475"/>
            <a:ext cx="3918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700">
              <a:solidFill>
                <a:schemeClr val="dk1"/>
              </a:solidFill>
            </a:endParaRPr>
          </a:p>
        </p:txBody>
      </p:sp>
      <p:pic>
        <p:nvPicPr>
          <p:cNvPr id="93" name="Google Shape;93;p18"/>
          <p:cNvPicPr preferRelativeResize="0"/>
          <p:nvPr/>
        </p:nvPicPr>
        <p:blipFill>
          <a:blip r:embed="rId4">
            <a:alphaModFix/>
          </a:blip>
          <a:stretch>
            <a:fillRect/>
          </a:stretch>
        </p:blipFill>
        <p:spPr>
          <a:xfrm>
            <a:off x="4572000" y="929200"/>
            <a:ext cx="2201125" cy="1696550"/>
          </a:xfrm>
          <a:prstGeom prst="rect">
            <a:avLst/>
          </a:prstGeom>
          <a:noFill/>
          <a:ln>
            <a:noFill/>
          </a:ln>
        </p:spPr>
      </p:pic>
      <p:pic>
        <p:nvPicPr>
          <p:cNvPr id="94" name="Google Shape;94;p18"/>
          <p:cNvPicPr preferRelativeResize="0"/>
          <p:nvPr/>
        </p:nvPicPr>
        <p:blipFill>
          <a:blip r:embed="rId5">
            <a:alphaModFix/>
          </a:blip>
          <a:stretch>
            <a:fillRect/>
          </a:stretch>
        </p:blipFill>
        <p:spPr>
          <a:xfrm>
            <a:off x="4572000" y="2961500"/>
            <a:ext cx="1991840" cy="1084525"/>
          </a:xfrm>
          <a:prstGeom prst="rect">
            <a:avLst/>
          </a:prstGeom>
          <a:noFill/>
          <a:ln>
            <a:noFill/>
          </a:ln>
        </p:spPr>
      </p:pic>
      <p:sp>
        <p:nvSpPr>
          <p:cNvPr id="95" name="Google Shape;95;p18"/>
          <p:cNvSpPr txBox="1"/>
          <p:nvPr/>
        </p:nvSpPr>
        <p:spPr>
          <a:xfrm>
            <a:off x="6874200" y="1071750"/>
            <a:ext cx="2201100" cy="15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rPr>
              <a:t>Cylinders: displacement, horsepower, weight</a:t>
            </a:r>
            <a:endParaRPr sz="1700">
              <a:solidFill>
                <a:schemeClr val="dk1"/>
              </a:solidFill>
            </a:endParaRPr>
          </a:p>
          <a:p>
            <a:pPr indent="0" lvl="0" marL="0" rtl="0" algn="l">
              <a:lnSpc>
                <a:spcPct val="115000"/>
              </a:lnSpc>
              <a:spcBef>
                <a:spcPts val="0"/>
              </a:spcBef>
              <a:spcAft>
                <a:spcPts val="0"/>
              </a:spcAft>
              <a:buNone/>
            </a:pPr>
            <a:r>
              <a:t/>
            </a:r>
            <a:endParaRPr sz="1700">
              <a:solidFill>
                <a:schemeClr val="dk1"/>
              </a:solidFill>
            </a:endParaRPr>
          </a:p>
          <a:p>
            <a:pPr indent="0" lvl="0" marL="0" rtl="0" algn="l">
              <a:lnSpc>
                <a:spcPct val="115000"/>
              </a:lnSpc>
              <a:spcBef>
                <a:spcPts val="0"/>
              </a:spcBef>
              <a:spcAft>
                <a:spcPts val="0"/>
              </a:spcAft>
              <a:buNone/>
            </a:pPr>
            <a:r>
              <a:t/>
            </a:r>
            <a:endParaRPr sz="1700">
              <a:solidFill>
                <a:schemeClr val="dk1"/>
              </a:solidFill>
            </a:endParaRPr>
          </a:p>
          <a:p>
            <a:pPr indent="0" lvl="0" marL="0" rtl="0" algn="l">
              <a:lnSpc>
                <a:spcPct val="115000"/>
              </a:lnSpc>
              <a:spcBef>
                <a:spcPts val="0"/>
              </a:spcBef>
              <a:spcAft>
                <a:spcPts val="0"/>
              </a:spcAft>
              <a:buNone/>
            </a:pPr>
            <a:r>
              <a:rPr lang="en" sz="1700">
                <a:solidFill>
                  <a:schemeClr val="dk1"/>
                </a:solidFill>
              </a:rPr>
              <a:t>Displacement</a:t>
            </a:r>
            <a:endParaRPr sz="1700">
              <a:solidFill>
                <a:schemeClr val="dk1"/>
              </a:solidFill>
            </a:endParaRPr>
          </a:p>
          <a:p>
            <a:pPr indent="0" lvl="0" marL="0" rtl="0" algn="l">
              <a:lnSpc>
                <a:spcPct val="115000"/>
              </a:lnSpc>
              <a:spcBef>
                <a:spcPts val="0"/>
              </a:spcBef>
              <a:spcAft>
                <a:spcPts val="0"/>
              </a:spcAft>
              <a:buNone/>
            </a:pPr>
            <a:r>
              <a:rPr lang="en" sz="1700">
                <a:solidFill>
                  <a:schemeClr val="dk1"/>
                </a:solidFill>
              </a:rPr>
              <a:t>weight</a:t>
            </a:r>
            <a:endParaRPr sz="1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1" type="body"/>
          </p:nvPr>
        </p:nvSpPr>
        <p:spPr>
          <a:xfrm>
            <a:off x="341850" y="30262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Comparing results after dropping 3 features</a:t>
            </a:r>
            <a:endParaRPr/>
          </a:p>
        </p:txBody>
      </p:sp>
      <p:pic>
        <p:nvPicPr>
          <p:cNvPr id="101" name="Google Shape;101;p19"/>
          <p:cNvPicPr preferRelativeResize="0"/>
          <p:nvPr/>
        </p:nvPicPr>
        <p:blipFill>
          <a:blip r:embed="rId3">
            <a:alphaModFix/>
          </a:blip>
          <a:stretch>
            <a:fillRect/>
          </a:stretch>
        </p:blipFill>
        <p:spPr>
          <a:xfrm>
            <a:off x="403688" y="1231750"/>
            <a:ext cx="3943350" cy="1009650"/>
          </a:xfrm>
          <a:prstGeom prst="rect">
            <a:avLst/>
          </a:prstGeom>
          <a:noFill/>
          <a:ln>
            <a:noFill/>
          </a:ln>
        </p:spPr>
      </p:pic>
      <p:pic>
        <p:nvPicPr>
          <p:cNvPr id="102" name="Google Shape;102;p19"/>
          <p:cNvPicPr preferRelativeResize="0"/>
          <p:nvPr/>
        </p:nvPicPr>
        <p:blipFill>
          <a:blip r:embed="rId4">
            <a:alphaModFix/>
          </a:blip>
          <a:stretch>
            <a:fillRect/>
          </a:stretch>
        </p:blipFill>
        <p:spPr>
          <a:xfrm>
            <a:off x="4708325" y="1274600"/>
            <a:ext cx="4000500" cy="923925"/>
          </a:xfrm>
          <a:prstGeom prst="rect">
            <a:avLst/>
          </a:prstGeom>
          <a:noFill/>
          <a:ln>
            <a:noFill/>
          </a:ln>
        </p:spPr>
      </p:pic>
      <p:sp>
        <p:nvSpPr>
          <p:cNvPr id="103" name="Google Shape;103;p19"/>
          <p:cNvSpPr txBox="1"/>
          <p:nvPr/>
        </p:nvSpPr>
        <p:spPr>
          <a:xfrm>
            <a:off x="4708325" y="2473200"/>
            <a:ext cx="3000000" cy="231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solidFill>
                  <a:schemeClr val="dk1"/>
                </a:solidFill>
                <a:highlight>
                  <a:srgbClr val="FFFFFE"/>
                </a:highlight>
                <a:latin typeface="Times New Roman"/>
                <a:ea typeface="Times New Roman"/>
                <a:cs typeface="Times New Roman"/>
                <a:sym typeface="Times New Roman"/>
              </a:rPr>
              <a:t>Training data fitted very well. Low gap between training error and validation error shows that model has low variance so, don't need to increase train size. Overall, it shows low bias and low variance.</a:t>
            </a:r>
            <a:endParaRPr sz="2100">
              <a:solidFill>
                <a:schemeClr val="dk2"/>
              </a:solidFill>
              <a:latin typeface="Times New Roman"/>
              <a:ea typeface="Times New Roman"/>
              <a:cs typeface="Times New Roman"/>
              <a:sym typeface="Times New Roman"/>
            </a:endParaRPr>
          </a:p>
        </p:txBody>
      </p:sp>
      <p:pic>
        <p:nvPicPr>
          <p:cNvPr id="104" name="Google Shape;104;p19"/>
          <p:cNvPicPr preferRelativeResize="0"/>
          <p:nvPr/>
        </p:nvPicPr>
        <p:blipFill>
          <a:blip r:embed="rId5">
            <a:alphaModFix/>
          </a:blip>
          <a:stretch>
            <a:fillRect/>
          </a:stretch>
        </p:blipFill>
        <p:spPr>
          <a:xfrm>
            <a:off x="152400" y="2393800"/>
            <a:ext cx="4207784" cy="259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