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2CE4AC-2872-469B-B54E-D11F08298774}">
  <a:tblStyle styleId="{622CE4AC-2872-469B-B54E-D11F082987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7248272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7248272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97248272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97248272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4665fad3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4665fad3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97248272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97248272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97248272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97248272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98ca079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b98ca07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pdf/math/0406469.pdf" TargetMode="External"/><Relationship Id="rId4" Type="http://schemas.openxmlformats.org/officeDocument/2006/relationships/hyperlink" Target="http://www3.dsi.uminho.pt/pcortez/nsensitivity2.pdf" TargetMode="External"/><Relationship Id="rId5" Type="http://schemas.openxmlformats.org/officeDocument/2006/relationships/hyperlink" Target="https://www.mdpi.com/2073-8994/11/12/1480" TargetMode="External"/><Relationship Id="rId6" Type="http://schemas.openxmlformats.org/officeDocument/2006/relationships/hyperlink" Target="https://books.google.kz/books?hl=ru&amp;lr=&amp;id=TrqjBQAAQBAJ&amp;oi=fnd&amp;pg=PA236&amp;dq=auto+mpg+dataset&amp;ots=v3S6VM6R_k&amp;sig=vzlYSaCw7yaKZ5Qh9DLIRp9tXmI&amp;redir_esc=y#v=onepage&amp;q=auto%20mpg%20dataset&amp;f=false" TargetMode="External"/><Relationship Id="rId7" Type="http://schemas.openxmlformats.org/officeDocument/2006/relationships/hyperlink" Target="https://ieeexplore.ieee.org/document/7727265?section=abstract" TargetMode="External"/><Relationship Id="rId8" Type="http://schemas.openxmlformats.org/officeDocument/2006/relationships/hyperlink" Target="http://cs229.stanford.edu/proj2019aut/data/assignment_308832_raw/26582553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22200" y="2834125"/>
            <a:ext cx="5010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SVR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MT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MLP</a:t>
            </a:r>
            <a:endParaRPr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SVR </a:t>
            </a:r>
            <a:r>
              <a:rPr lang="en" sz="1577">
                <a:solidFill>
                  <a:srgbClr val="999999"/>
                </a:solidFill>
              </a:rPr>
              <a:t>(</a:t>
            </a:r>
            <a:r>
              <a:rPr lang="en" sz="110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C, gamma, degree</a:t>
            </a:r>
            <a:r>
              <a:rPr lang="en" sz="1577">
                <a:solidFill>
                  <a:srgbClr val="999999"/>
                </a:solidFill>
              </a:rPr>
              <a:t>)</a:t>
            </a:r>
            <a:endParaRPr sz="1577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Large values of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gamma</a:t>
            </a:r>
            <a:r>
              <a:rPr lang="en" sz="1100"/>
              <a:t> and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100"/>
              <a:t> tend to overfit but error is small.</a:t>
            </a:r>
            <a:endParaRPr sz="1100"/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gamma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:np.logspace(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MSE: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13.855, Figure1.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BEST: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gamma: 1000.0 (edge of range)</a:t>
            </a:r>
            <a:endParaRPr sz="11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Char char="○"/>
            </a:pP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gamma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:np.logspace(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MSE: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15.0496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Figure2.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BEST: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gamma: 0.01 (middle of range)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Range for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100"/>
              <a:t> is </a:t>
            </a:r>
            <a:r>
              <a:rPr lang="en" sz="1100"/>
              <a:t>chosen</a:t>
            </a:r>
            <a:r>
              <a:rPr lang="en" sz="1100"/>
              <a:t> so that the optimal value lies in range and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RMSE</a:t>
            </a:r>
            <a:r>
              <a:rPr lang="en" sz="1100"/>
              <a:t> is lowest</a:t>
            </a:r>
            <a:endParaRPr sz="1100"/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:np.logspace(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1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MSE: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16.357, Figure3.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BEST: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C: 0.1 (edge of range)</a:t>
            </a:r>
            <a:endParaRPr sz="11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Courier New"/>
              <a:buChar char="○"/>
            </a:pP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np.logspace(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MSE: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15.0496, Figure4. </a:t>
            </a:r>
            <a:r>
              <a:rPr lang="en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BEST: </a:t>
            </a:r>
            <a:r>
              <a:rPr lang="en"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C: 215.44 (middle the range)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Char char="●"/>
            </a:pPr>
            <a:r>
              <a:rPr lang="en" sz="1100"/>
              <a:t>Range for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degree </a:t>
            </a:r>
            <a:r>
              <a:rPr lang="en" sz="1100"/>
              <a:t>is limited to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[1,2]</a:t>
            </a:r>
            <a:r>
              <a:rPr lang="en" sz="1100"/>
              <a:t> or </a:t>
            </a:r>
            <a:r>
              <a:rPr lang="en" sz="11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[2,3]</a:t>
            </a:r>
            <a:r>
              <a:rPr lang="en" sz="1100"/>
              <a:t> since training times for other values are too long.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1800"/>
            <a:ext cx="2368300" cy="184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58950" y="4736600"/>
            <a:ext cx="8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Figure1.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300" y="3010675"/>
            <a:ext cx="2157974" cy="17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260438" y="47036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Figure2.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4645950" y="3117551"/>
            <a:ext cx="2020827" cy="15510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112575" y="4703625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Figure3.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7322375" y="4703625"/>
            <a:ext cx="96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Figure4.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725" y="3057037"/>
            <a:ext cx="2368300" cy="161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00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</a:t>
            </a:r>
            <a:endParaRPr sz="1577">
              <a:solidFill>
                <a:srgbClr val="999999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Step 1. Parameter tuning, searching for best max_depth parameter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75" y="2843000"/>
            <a:ext cx="8776823" cy="412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1763" y="1545788"/>
            <a:ext cx="402907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588" y="4651275"/>
            <a:ext cx="8822000" cy="4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35" y="3255425"/>
            <a:ext cx="4328100" cy="136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600" y="1560975"/>
            <a:ext cx="4328101" cy="1243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8450" y="3150225"/>
            <a:ext cx="2908175" cy="16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2. Searching best value for parameter min_samples_leaf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22" y="1545800"/>
            <a:ext cx="4180224" cy="133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25" y="2716775"/>
            <a:ext cx="8751262" cy="4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822" y="3081275"/>
            <a:ext cx="4282593" cy="13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4415550"/>
            <a:ext cx="8637379" cy="4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40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7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4418">
                <a:solidFill>
                  <a:srgbClr val="000000"/>
                </a:solidFill>
              </a:rPr>
              <a:t>Step 1. Searching for the suitable network ( default hidden_layer_size = (100,) )</a:t>
            </a:r>
            <a:endParaRPr sz="4418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68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'activation'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3668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'logistic'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68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'tanh'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68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lang="en" sz="3668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'hidden_layer_sizes'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[(</a:t>
            </a:r>
            <a:r>
              <a:rPr lang="en" sz="3668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,), (</a:t>
            </a:r>
            <a:r>
              <a:rPr lang="en" sz="3668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68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3668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68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68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3668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68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68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68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)], </a:t>
            </a:r>
            <a:r>
              <a:rPr lang="en" sz="3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'learning_rate_init'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np.logspace(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-4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Best 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'activation': 'relu', 'hidden_layer_sizes': (100, 100, 100, 100), 'learning_rate_init': 0.01</a:t>
            </a:r>
            <a:endParaRPr sz="36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Mse :</a:t>
            </a:r>
            <a:r>
              <a:rPr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12.29140932778277</a:t>
            </a:r>
            <a:endParaRPr sz="36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</a:rPr>
              <a:t>Step 2. </a:t>
            </a:r>
            <a:r>
              <a:rPr lang="en" sz="3600">
                <a:solidFill>
                  <a:schemeClr val="dk1"/>
                </a:solidFill>
              </a:rPr>
              <a:t>S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</a:rPr>
              <a:t>hifting range depending on best parameter found in prev. Step</a:t>
            </a:r>
            <a:endParaRPr sz="36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'hidden_layer_sizes'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[(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)], </a:t>
            </a:r>
            <a:r>
              <a:rPr lang="en" sz="3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'learning_rate_init'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np.logspace(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-4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Best 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'hidden_layer_sizes': (100, 100, 100, 100), 'learning_rate_init': 0.00046415888336127773</a:t>
            </a:r>
            <a:endParaRPr sz="36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Mse : </a:t>
            </a:r>
            <a:r>
              <a:rPr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8.178435941033133</a:t>
            </a:r>
            <a:endParaRPr sz="36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3600">
                <a:solidFill>
                  <a:srgbClr val="000000"/>
                </a:solidFill>
              </a:rPr>
              <a:t>Step 3. Repetition. </a:t>
            </a:r>
            <a:r>
              <a:rPr lang="en" sz="3600">
                <a:solidFill>
                  <a:schemeClr val="dk1"/>
                </a:solidFill>
              </a:rPr>
              <a:t>S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</a:rPr>
              <a:t>hifting range depending on best parameter found in prev. Step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'hidden_layer_sizes'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[(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)], </a:t>
            </a:r>
            <a:r>
              <a:rPr lang="en" sz="3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'learning_rate_init'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np.logspace(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-4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Best 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'hidden_layer_sizes': (100, 100, 100, 100), 'learning_rate_init': 0.002154434690031882</a:t>
            </a:r>
            <a:endParaRPr sz="36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Mse : </a:t>
            </a:r>
            <a:r>
              <a:rPr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6.611754837102716</a:t>
            </a:r>
            <a:endParaRPr sz="36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3600">
                <a:solidFill>
                  <a:srgbClr val="000000"/>
                </a:solidFill>
              </a:rPr>
              <a:t>Step 4. Repetition. </a:t>
            </a:r>
            <a:r>
              <a:rPr lang="en" sz="3600">
                <a:solidFill>
                  <a:schemeClr val="dk1"/>
                </a:solidFill>
              </a:rPr>
              <a:t>S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</a:rPr>
              <a:t>hifting range depending on best parameter found in prev. Step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'hidden_layer_sizes'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[(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750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125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)], </a:t>
            </a:r>
            <a:r>
              <a:rPr lang="en" sz="36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'learning_rate_init'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np.logspace(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-4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-2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36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Best </a:t>
            </a:r>
            <a:r>
              <a:rPr lang="en" sz="36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'hidden_layer_sizes': (75, 750, 75, 75), 'learning_rate_init': 0.003593813663804626</a:t>
            </a:r>
            <a:endParaRPr sz="36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Mse : </a:t>
            </a:r>
            <a:r>
              <a:rPr lang="en" sz="36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4.782631562000682</a:t>
            </a:r>
            <a:endParaRPr sz="36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987"/>
              <a:buFont typeface="Arial"/>
              <a:buNone/>
            </a:pPr>
            <a:r>
              <a:t/>
            </a:r>
            <a:endParaRPr sz="3668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 sz="1577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-2718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Format:  MSE &amp; SOC  																MAE &amp; SOC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	</a:t>
            </a:r>
            <a:endParaRPr sz="900"/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7892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{622CE4AC-2872-469B-B54E-D11F08298774}</a:tableStyleId>
              </a:tblPr>
              <a:tblGrid>
                <a:gridCol w="1850575"/>
                <a:gridCol w="1850575"/>
                <a:gridCol w="1850575"/>
                <a:gridCol w="1850575"/>
              </a:tblGrid>
              <a:tr h="6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Datasets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Auto MPG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Forest Fire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0.0402 &amp; 308</a:t>
                      </a:r>
                      <a:endParaRPr b="1" sz="1050"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0.1358 &amp; 308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4.7826</a:t>
                      </a: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4514</a:t>
                      </a:r>
                      <a:endParaRPr b="1" sz="1050"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1.7318 &amp; 4514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11.2394</a:t>
                      </a: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28</a:t>
                      </a:r>
                      <a:endParaRPr b="1" sz="1050">
                        <a:solidFill>
                          <a:schemeClr val="accent2"/>
                        </a:solidFill>
                        <a:highlight>
                          <a:schemeClr val="lt1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2.0124  &amp; 28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0.1266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chemeClr val="lt1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0.2091 &amp; 19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.4701 &amp; 21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1.7803 &amp; 21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18.694 &amp; 23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3.089  &amp; 23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0.1302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1261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0.2277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6.7179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 7106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1.9413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 7201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13.65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&amp; 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10700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2.1880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&amp; 10170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3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 (MSE &amp; MAE)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0.800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4"/>
                        </a:rPr>
                        <a:t>0.220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5"/>
                        </a:rPr>
                        <a:t>3.730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6"/>
                        </a:rPr>
                        <a:t>2.020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7"/>
                        </a:rPr>
                        <a:t>16.400</a:t>
                      </a:r>
                      <a:r>
                        <a:rPr lang="en" sz="1050">
                          <a:solidFill>
                            <a:schemeClr val="accent2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 </a:t>
                      </a:r>
                      <a:r>
                        <a:rPr lang="en" sz="1050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8"/>
                        </a:rPr>
                        <a:t>6.334</a:t>
                      </a:r>
                      <a:endParaRPr sz="1050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5" name="Google Shape;105;p18"/>
          <p:cNvCxnSpPr/>
          <p:nvPr/>
        </p:nvCxnSpPr>
        <p:spPr>
          <a:xfrm>
            <a:off x="783775" y="1815725"/>
            <a:ext cx="18549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Results(graphs go here)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