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05264-C750-4399-AF0E-04873ADDACAB}">
  <a:tblStyle styleId="{13D05264-C750-4399-AF0E-04873ADDA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8d3ba7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8d3ba7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c8d3ba7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c8d3ba7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7218e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7218e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7218e5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a7218e5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8d3ba7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8d3ba7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8d3ba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8d3ba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8d3ba7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8d3ba7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8d3ba7f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8d3ba7f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smodels.org/stable/index.html" TargetMode="External"/><Relationship Id="rId4" Type="http://schemas.openxmlformats.org/officeDocument/2006/relationships/hyperlink" Target="https://www.statsmodels.org/stable/generated/statsmodels.stats.outliers_influence.variance_inflation_factor.html" TargetMode="External"/><Relationship Id="rId5" Type="http://schemas.openxmlformats.org/officeDocument/2006/relationships/hyperlink" Target="https://quantifyinghealth.com/vif-threshol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multicollinearity issues</a:t>
            </a:r>
            <a:endParaRPr sz="2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0094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9725" lvl="0" marL="2743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Pearson correlation coefficient</a:t>
            </a:r>
            <a:endParaRPr/>
          </a:p>
          <a:p>
            <a:pPr indent="-339725" lvl="0" marL="2743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Variance inflation factor</a:t>
            </a:r>
            <a:endParaRPr/>
          </a:p>
          <a:p>
            <a:pPr indent="-339725" lvl="0" marL="2743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Forest Fire</a:t>
            </a:r>
            <a:endParaRPr/>
          </a:p>
          <a:p>
            <a:pPr indent="-339725" lvl="0" marL="2743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 MPG</a:t>
            </a:r>
            <a:endParaRPr/>
          </a:p>
          <a:p>
            <a:pPr indent="-339725" lvl="0" marL="2743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Pearson correlation coefficient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for every pair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Ranges from 1 and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Closer to 0 means less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Away from 0 mean more correlated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inflation factor (VIF) </a:t>
            </a:r>
            <a:r>
              <a:rPr lang="en" sz="1700">
                <a:solidFill>
                  <a:srgbClr val="666666"/>
                </a:solidFill>
              </a:rPr>
              <a:t>(from </a:t>
            </a:r>
            <a:r>
              <a:rPr lang="en" sz="1700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statsmodels</a:t>
            </a:r>
            <a:r>
              <a:rPr lang="en" sz="1700">
                <a:solidFill>
                  <a:srgbClr val="666666"/>
                </a:solidFill>
              </a:rPr>
              <a:t> library)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 in [0,#features-1] r</a:t>
            </a:r>
            <a:r>
              <a:rPr lang="en"/>
              <a:t>un Ordinary Least Squares (OLS) method with ith feature and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r2 score [0,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VIF = 1/(1-r2 score), ranges in [1,inf]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VIF &gt; 5 is can be considered as a correlated feature </a:t>
            </a:r>
            <a:r>
              <a:rPr lang="en" u="sng">
                <a:solidFill>
                  <a:schemeClr val="hlink"/>
                </a:solidFill>
                <a:hlinkClick r:id="rId4"/>
              </a:rPr>
              <a:t>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VIF &gt; 5 is warning and </a:t>
            </a:r>
            <a:r>
              <a:rPr b="1" lang="en"/>
              <a:t>VIF &gt; 10</a:t>
            </a:r>
            <a:r>
              <a:rPr lang="en"/>
              <a:t> is problematic </a:t>
            </a:r>
            <a:r>
              <a:rPr lang="en" u="sng">
                <a:solidFill>
                  <a:schemeClr val="hlink"/>
                </a:solidFill>
                <a:hlinkClick r:id="rId5"/>
              </a:rPr>
              <a:t>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optimize in terms of error we drop features with VIF &gt; 10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optimize in terms of SOC we </a:t>
            </a:r>
            <a:r>
              <a:rPr lang="en"/>
              <a:t>drop</a:t>
            </a:r>
            <a:r>
              <a:rPr lang="en"/>
              <a:t> features with VIF &gt; 5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chemeClr val="dk1"/>
                </a:solidFill>
              </a:rPr>
              <a:t>Strategy: </a:t>
            </a:r>
            <a:r>
              <a:rPr lang="en" sz="1400">
                <a:solidFill>
                  <a:schemeClr val="dk1"/>
                </a:solidFill>
              </a:rPr>
              <a:t>d</a:t>
            </a:r>
            <a:r>
              <a:rPr lang="en" sz="1400">
                <a:solidFill>
                  <a:schemeClr val="dk1"/>
                </a:solidFill>
              </a:rPr>
              <a:t>op single feature with highest VIF &gt; 10 at a time, repeat until no  feature with highest VIF &gt; 10 is left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719600" y="43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{13D05264-C750-4399-AF0E-04873ADDACAB}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 </a:t>
            </a:r>
            <a:r>
              <a:rPr lang="en" sz="1911">
                <a:solidFill>
                  <a:srgbClr val="666666"/>
                </a:solidFill>
              </a:rPr>
              <a:t>without</a:t>
            </a:r>
            <a:r>
              <a:rPr lang="en"/>
              <a:t> </a:t>
            </a:r>
            <a:r>
              <a:rPr lang="en" sz="1911">
                <a:solidFill>
                  <a:srgbClr val="666666"/>
                </a:solidFill>
              </a:rPr>
              <a:t>standard scaler</a:t>
            </a:r>
            <a:endParaRPr sz="1911">
              <a:solidFill>
                <a:srgbClr val="666666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24" y="524050"/>
            <a:ext cx="2291275" cy="43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300" y="1251900"/>
            <a:ext cx="6726424" cy="28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 </a:t>
            </a:r>
            <a:r>
              <a:rPr lang="en" sz="1911">
                <a:solidFill>
                  <a:srgbClr val="666666"/>
                </a:solidFill>
              </a:rPr>
              <a:t>without</a:t>
            </a:r>
            <a:r>
              <a:rPr lang="en"/>
              <a:t> </a:t>
            </a:r>
            <a:r>
              <a:rPr lang="en" sz="1911">
                <a:solidFill>
                  <a:srgbClr val="666666"/>
                </a:solidFill>
              </a:rPr>
              <a:t>standard scaler </a:t>
            </a:r>
            <a:r>
              <a:rPr lang="en" sz="2133">
                <a:solidFill>
                  <a:srgbClr val="000000"/>
                </a:solidFill>
              </a:rPr>
              <a:t>after dropping features</a:t>
            </a:r>
            <a:endParaRPr sz="3022"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5975"/>
            <a:ext cx="2427469" cy="3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125" y="1840439"/>
            <a:ext cx="5342624" cy="2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 </a:t>
            </a:r>
            <a:r>
              <a:rPr lang="en" sz="1911">
                <a:solidFill>
                  <a:srgbClr val="666666"/>
                </a:solidFill>
              </a:rPr>
              <a:t>with</a:t>
            </a:r>
            <a:r>
              <a:rPr lang="en"/>
              <a:t> </a:t>
            </a:r>
            <a:r>
              <a:rPr lang="en" sz="1911">
                <a:solidFill>
                  <a:srgbClr val="666666"/>
                </a:solidFill>
              </a:rPr>
              <a:t>standard scaler </a:t>
            </a:r>
            <a:r>
              <a:rPr lang="en" sz="1666">
                <a:solidFill>
                  <a:srgbClr val="666666"/>
                </a:solidFill>
              </a:rPr>
              <a:t>(all features are selected)</a:t>
            </a:r>
            <a:endParaRPr sz="1666">
              <a:solidFill>
                <a:srgbClr val="666666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1779825" cy="35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525" y="1029900"/>
            <a:ext cx="8288151" cy="36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MPG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825"/>
            <a:ext cx="2491800" cy="27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651" y="1493251"/>
            <a:ext cx="6016349" cy="2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MPG </a:t>
            </a:r>
            <a:r>
              <a:rPr lang="en" sz="1500">
                <a:solidFill>
                  <a:srgbClr val="666666"/>
                </a:solidFill>
              </a:rPr>
              <a:t>only ‘displacement’ is dropped, since no other feature with VIF &gt; 10. Features with VIF &gt; 5 will be considered to reduce SOC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2787875" cy="29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350" y="1395674"/>
            <a:ext cx="6261100" cy="2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</a:t>
            </a:r>
            <a:r>
              <a:rPr lang="en" sz="1500">
                <a:solidFill>
                  <a:srgbClr val="666666"/>
                </a:solidFill>
              </a:rPr>
              <a:t>all features are selected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2194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200" y="1599875"/>
            <a:ext cx="5467352" cy="240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