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oH/eU7bzcyf+WxYTIDXhCg/2o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C8B007-309D-41AC-8968-8DBF40199CAF}">
  <a:tblStyle styleId="{55C8B007-309D-41AC-8968-8DBF40199C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3e3b5c1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3e3b5c1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150ce2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150ce2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ad1b6c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fad1b6c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e3b5c1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e3b5c1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andfonline.com/doi/pdf/10.1081/QEN-120001878?casa_token=hWfFJECjqbQAAAAA:-J0meIqR9BoVQDN1lZ_UUGH06FeO0y3DB2HnmEuNsBXeSkH_KtvPhwMBZ8tXFyGWg8_ypJxStKS_" TargetMode="External"/><Relationship Id="rId4" Type="http://schemas.openxmlformats.org/officeDocument/2006/relationships/hyperlink" Target="https://www.tandfonline.com/doi/pdf/10.1081/QEN-120001878?casa_token=hWfFJECjqbQAAAAA:-J0meIqR9BoVQDN1lZ_UUGH06FeO0y3DB2HnmEuNsBXeSkH_KtvPhwMBZ8tXFyGWg8_ypJxStKS_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ao.org/tempref/AG/Reserved/PPLPF/ftpOUT/Gianluca/stats/Regression%20Methods%20In%20Biostatistics%20-%20Linear,%20Logistic,%20Survival%20Models%20-%20Eric%20Vittinghoff%20Et%20Al%20(Springer,%202005).pdf" TargetMode="External"/><Relationship Id="rId4" Type="http://schemas.openxmlformats.org/officeDocument/2006/relationships/hyperlink" Target="https://www.ime.unicamp.br/~dias/Intoduction%20to%20Statistical%20Learning.pdf" TargetMode="External"/><Relationship Id="rId5" Type="http://schemas.openxmlformats.org/officeDocument/2006/relationships/hyperlink" Target="https://link.springer.com/article/10.1007/s11135-017-0584-6" TargetMode="External"/><Relationship Id="rId6" Type="http://schemas.openxmlformats.org/officeDocument/2006/relationships/hyperlink" Target="https://catalog.princeton.edu/catalog/1092413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Multicollinearity for feature selection </a:t>
            </a:r>
            <a:r>
              <a:rPr lang="en" sz="1700">
                <a:solidFill>
                  <a:srgbClr val="999999"/>
                </a:solidFill>
              </a:rPr>
              <a:t>(using Auto MPG)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ForestFire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233" y="0"/>
            <a:ext cx="512253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75" y="1152463"/>
            <a:ext cx="2057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Technique to identify threshold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is no foundation for stating whether this value is better than 5 or 10 because there is no formal method for stating when the correlation among effects is too large. (Craney and Surles, p.394) </a:t>
            </a:r>
            <a:r>
              <a:rPr lang="en" u="sng">
                <a:solidFill>
                  <a:schemeClr val="hlink"/>
                </a:solidFill>
                <a:hlinkClick r:id="rId3"/>
              </a:rPr>
              <a:t>[1]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technique requires that the VIFs for each effect be calculated in the usual manner by fitting the full model with all effects. Then, a stepwise routine is implemented to remove variables causing loss of precision in parameter estimates by </a:t>
            </a:r>
            <a:r>
              <a:rPr b="1" lang="en"/>
              <a:t>starting with the variable having the largest VIF</a:t>
            </a:r>
            <a:r>
              <a:rPr lang="en"/>
              <a:t>. (Craney and Surles, p.394)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3e3b5c116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threshold </a:t>
            </a:r>
            <a:r>
              <a:rPr lang="en" sz="1800">
                <a:solidFill>
                  <a:srgbClr val="999999"/>
                </a:solidFill>
              </a:rPr>
              <a:t>(references)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6" name="Google Shape;66;gc3e3b5c116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R2_score &gt;= 0.8, highly correlated (VIF &gt;= 5) </a:t>
            </a:r>
            <a:r>
              <a:rPr lang="en" u="sng">
                <a:solidFill>
                  <a:schemeClr val="hlink"/>
                </a:solidFill>
                <a:hlinkClick r:id="rId3"/>
              </a:rPr>
              <a:t>[1]</a:t>
            </a:r>
            <a:r>
              <a:rPr lang="en"/>
              <a:t> page 147.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VIF &gt;= 5 or 10 indicate problematic amount of collinearity </a:t>
            </a:r>
            <a:r>
              <a:rPr lang="en" u="sng">
                <a:solidFill>
                  <a:schemeClr val="hlink"/>
                </a:solidFill>
                <a:hlinkClick r:id="rId4"/>
              </a:rPr>
              <a:t>[2]</a:t>
            </a:r>
            <a:r>
              <a:rPr lang="en"/>
              <a:t> page 101.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VIF &gt;= 2.5 considerable collinearity </a:t>
            </a:r>
            <a:r>
              <a:rPr lang="en" u="sng">
                <a:solidFill>
                  <a:schemeClr val="hlink"/>
                </a:solidFill>
                <a:hlinkClick r:id="rId5"/>
              </a:rPr>
              <a:t>[3]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VIF &gt;= 10</a:t>
            </a:r>
            <a:r>
              <a:rPr lang="en"/>
              <a:t> means collinearity </a:t>
            </a:r>
            <a:r>
              <a:rPr lang="en" u="sng">
                <a:solidFill>
                  <a:schemeClr val="hlink"/>
                </a:solidFill>
                <a:hlinkClick r:id="rId6"/>
              </a:rPr>
              <a:t>[4]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VIF of Auto MPG parameters</a:t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600" y="964300"/>
            <a:ext cx="3468900" cy="40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900" y="1170125"/>
            <a:ext cx="2676699" cy="247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2150ce22a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Tree </a:t>
            </a:r>
            <a:r>
              <a:rPr lang="en" sz="1800">
                <a:solidFill>
                  <a:srgbClr val="666666"/>
                </a:solidFill>
              </a:rPr>
              <a:t>(updated)</a:t>
            </a:r>
            <a:endParaRPr sz="1800">
              <a:solidFill>
                <a:srgbClr val="666666"/>
              </a:solidFill>
            </a:endParaRPr>
          </a:p>
        </p:txBody>
      </p:sp>
      <p:graphicFrame>
        <p:nvGraphicFramePr>
          <p:cNvPr id="79" name="Google Shape;79;gc2150ce22a_0_4"/>
          <p:cNvGraphicFramePr/>
          <p:nvPr/>
        </p:nvGraphicFramePr>
        <p:xfrm>
          <a:off x="2000625" y="9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{55C8B007-309D-41AC-8968-8DBF40199CAF}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Feature dropped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Without dropping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8.61</a:t>
                      </a:r>
                      <a:endParaRPr b="1"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2.04</a:t>
                      </a:r>
                      <a:endParaRPr b="1"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Baseline 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displacement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8.878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2.098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cylinders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8.828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2.089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weight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8.913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2.060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horsepower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8.5272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2.0001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-0.96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acceleration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8.4212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2.085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-2.19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14.381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2.703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8.988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2.132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4.39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3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</a:t>
            </a:r>
            <a:endParaRPr/>
          </a:p>
        </p:txBody>
      </p:sp>
      <p:graphicFrame>
        <p:nvGraphicFramePr>
          <p:cNvPr id="85" name="Google Shape;85;p5"/>
          <p:cNvGraphicFramePr/>
          <p:nvPr/>
        </p:nvGraphicFramePr>
        <p:xfrm>
          <a:off x="1168625" y="10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{55C8B007-309D-41AC-8968-8DBF40199CAF}</a:tableStyleId>
              </a:tblPr>
              <a:tblGrid>
                <a:gridCol w="1630300"/>
                <a:gridCol w="1630300"/>
                <a:gridCol w="1620600"/>
                <a:gridCol w="1640000"/>
              </a:tblGrid>
              <a:tr h="6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Feature dropped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SOC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Without dropping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6.960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1214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Baseline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7.174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3.074713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horsepower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7.286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4.683908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" marL="9525" anchor="b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cylinders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7.147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2.686782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" marL="9525" anchor="b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displacement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6.981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0.301724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" marL="9525" anchor="b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acceleration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7.852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12.81609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" marL="9525" anchor="b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7.748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11.32184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" marL="9525" anchor="b"/>
                </a:tc>
              </a:tr>
              <a:tr h="4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origin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7.871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1212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13.08908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fad1b6c68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</p:txBody>
      </p:sp>
      <p:graphicFrame>
        <p:nvGraphicFramePr>
          <p:cNvPr id="91" name="Google Shape;91;gbfad1b6c68_0_3"/>
          <p:cNvGraphicFramePr/>
          <p:nvPr/>
        </p:nvGraphicFramePr>
        <p:xfrm>
          <a:off x="1676400" y="2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{55C8B007-309D-41AC-8968-8DBF40199CAF}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Feature dropped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SOC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Without dropping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6.5078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8162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Baseline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/>
                        <a:t>horsepower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6.502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7144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-0.08912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cylinders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6.3646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7220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-2.20044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displacement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6.436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7201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-1.10329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6.7633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7125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3.926058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acceleration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6.786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7087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4.27487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12.310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7144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89.15763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6.449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049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-0.90353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e3b5c116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97" name="Google Shape;97;gc3e3b5c116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highly collinear features does not increase error </a:t>
            </a:r>
            <a:r>
              <a:rPr i="1" lang="en"/>
              <a:t>too much</a:t>
            </a:r>
            <a:r>
              <a:rPr lang="en"/>
              <a:t> regardless of its correlation with target variable (safe)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non-</a:t>
            </a:r>
            <a:r>
              <a:rPr lang="en"/>
              <a:t>collinear features may increase error depending on its contribution to target variable (risky)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Servo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688" y="1404638"/>
            <a:ext cx="42957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850" y="1812418"/>
            <a:ext cx="2888475" cy="22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