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p:regular r:id="rId21"/>
      <p:bold r:id="rId22"/>
      <p:italic r:id="rId23"/>
      <p:boldItalic r:id="rId24"/>
    </p:embeddedFont>
    <p:embeddedFont>
      <p:font typeface="Roboto Mon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6652775-C3A1-4A45-A6EC-49F5B27CB0BB}">
  <a:tblStyle styleId="{86652775-C3A1-4A45-A6EC-49F5B27CB0B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Mono-bold.fntdata"/><Relationship Id="rId25" Type="http://schemas.openxmlformats.org/officeDocument/2006/relationships/font" Target="fonts/RobotoMono-regular.fntdata"/><Relationship Id="rId28" Type="http://schemas.openxmlformats.org/officeDocument/2006/relationships/font" Target="fonts/RobotoMono-boldItalic.fntdata"/><Relationship Id="rId27" Type="http://schemas.openxmlformats.org/officeDocument/2006/relationships/font" Target="fonts/RobotoMon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6ba2ce10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6ba2ce10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2abaadaf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2abaadaf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2abaadaf0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2abaadaf0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2abaadaf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2abaadaf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2abaadaf0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2abaadaf0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2abaadaf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2abaadaf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2abaada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2abaada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2abaadaf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2abaadaf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5faea7b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5faea7b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5faea7bc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5faea7bc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5faea7bc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5faea7bc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5faea7bc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5faea7bc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2abaadaf0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2abaadaf0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scikit-learn.org/stable/auto_examples/neighbors/plot_lof_outlier_detection.html#:~:text=The%20Local%20Outlier%20Factor%20(LOF,lower%20density%20than%20their%20neighbors." TargetMode="Externa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cikit-learn.org/stable/modules/generated/sklearn.neighbors.LocalOutlierFactor.html" TargetMode="External"/><Relationship Id="rId4" Type="http://schemas.openxmlformats.org/officeDocument/2006/relationships/hyperlink" Target="https://towardsdatascience.com/local-outlier-factor-lof-algorithm-for-outlier-identification-8efb887d984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corporatefinanceinstitute.com/resources/knowledge/other/kurtosi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brownmath.com/swt/sources.htm#so_Bulmer1979" TargetMode="External"/><Relationship Id="rId4" Type="http://schemas.openxmlformats.org/officeDocument/2006/relationships/image" Target="../media/image9.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hyperlink" Target="https://numpy.org/doc/stable/reference/generated/numpy.log1p.html" TargetMode="External"/><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geeksforgeeks.org/z-score-for-outlier-detection-python/"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Outliers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3657600" rtl="0" algn="l">
              <a:lnSpc>
                <a:spcPct val="80000"/>
              </a:lnSpc>
              <a:spcBef>
                <a:spcPts val="0"/>
              </a:spcBef>
              <a:spcAft>
                <a:spcPts val="0"/>
              </a:spcAft>
              <a:buSzPts val="440"/>
              <a:buNone/>
            </a:pPr>
            <a:r>
              <a:rPr lang="en" sz="1520"/>
              <a:t>LocalOutlierFactor</a:t>
            </a:r>
            <a:endParaRPr sz="1520"/>
          </a:p>
          <a:p>
            <a:pPr indent="0" lvl="0" marL="3657600" rtl="0" algn="l">
              <a:lnSpc>
                <a:spcPct val="80000"/>
              </a:lnSpc>
              <a:spcBef>
                <a:spcPts val="0"/>
              </a:spcBef>
              <a:spcAft>
                <a:spcPts val="0"/>
              </a:spcAft>
              <a:buSzPts val="440"/>
              <a:buNone/>
            </a:pPr>
            <a:r>
              <a:rPr lang="en" sz="1520"/>
              <a:t>Forest Fire</a:t>
            </a:r>
            <a:endParaRPr sz="1520"/>
          </a:p>
          <a:p>
            <a:pPr indent="0" lvl="0" marL="0" rtl="0" algn="ctr">
              <a:lnSpc>
                <a:spcPct val="80000"/>
              </a:lnSpc>
              <a:spcBef>
                <a:spcPts val="0"/>
              </a:spcBef>
              <a:spcAft>
                <a:spcPts val="0"/>
              </a:spcAft>
              <a:buSzPts val="440"/>
              <a:buNone/>
            </a:pPr>
            <a:r>
              <a:rPr lang="en" sz="1520"/>
              <a:t>Auto MPG</a:t>
            </a:r>
            <a:endParaRPr sz="1520"/>
          </a:p>
          <a:p>
            <a:pPr indent="0" lvl="0" marL="0" rtl="0" algn="ctr">
              <a:lnSpc>
                <a:spcPct val="80000"/>
              </a:lnSpc>
              <a:spcBef>
                <a:spcPts val="0"/>
              </a:spcBef>
              <a:spcAft>
                <a:spcPts val="0"/>
              </a:spcAft>
              <a:buSzPts val="440"/>
              <a:buNone/>
            </a:pPr>
            <a:r>
              <a:rPr lang="en" sz="1520"/>
              <a:t>Servo</a:t>
            </a:r>
            <a:endParaRPr sz="15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 Outlier Factor (LOF)</a:t>
            </a:r>
            <a:endParaRPr/>
          </a:p>
        </p:txBody>
      </p:sp>
      <p:sp>
        <p:nvSpPr>
          <p:cNvPr id="122" name="Google Shape;12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212529"/>
                </a:solidFill>
                <a:highlight>
                  <a:srgbClr val="FFFFFF"/>
                </a:highlight>
                <a:latin typeface="Roboto"/>
                <a:ea typeface="Roboto"/>
                <a:cs typeface="Roboto"/>
                <a:sym typeface="Roboto"/>
              </a:rPr>
              <a:t>The number of neighbors considered (parameter n_neighbors) is typically set 1) greater than the minimum number of samples a cluster has to contain, so that other samples can be local outliers relative to this cluster, and 2) smaller than the maximum number of close by samples that can potentially be local outliers. In practice, such informations are generally not available, and taking </a:t>
            </a:r>
            <a:r>
              <a:rPr b="1" lang="en" sz="1200">
                <a:solidFill>
                  <a:srgbClr val="212529"/>
                </a:solidFill>
                <a:highlight>
                  <a:srgbClr val="FFFFFF"/>
                </a:highlight>
                <a:latin typeface="Roboto"/>
                <a:ea typeface="Roboto"/>
                <a:cs typeface="Roboto"/>
                <a:sym typeface="Roboto"/>
              </a:rPr>
              <a:t>n_neighbors=20 appears to work well in general</a:t>
            </a:r>
            <a:r>
              <a:rPr lang="en" sz="1200">
                <a:solidFill>
                  <a:srgbClr val="212529"/>
                </a:solidFill>
                <a:highlight>
                  <a:srgbClr val="FFFFFF"/>
                </a:highlight>
                <a:latin typeface="Roboto"/>
                <a:ea typeface="Roboto"/>
                <a:cs typeface="Roboto"/>
                <a:sym typeface="Roboto"/>
              </a:rPr>
              <a:t>. </a:t>
            </a:r>
            <a:r>
              <a:rPr lang="en" sz="1200" u="sng">
                <a:solidFill>
                  <a:schemeClr val="hlink"/>
                </a:solidFill>
                <a:highlight>
                  <a:srgbClr val="FFFFFF"/>
                </a:highlight>
                <a:latin typeface="Roboto"/>
                <a:ea typeface="Roboto"/>
                <a:cs typeface="Roboto"/>
                <a:sym typeface="Roboto"/>
                <a:hlinkClick r:id="rId3"/>
              </a:rPr>
              <a:t>[6]</a:t>
            </a:r>
            <a:endParaRPr/>
          </a:p>
        </p:txBody>
      </p:sp>
      <p:pic>
        <p:nvPicPr>
          <p:cNvPr id="123" name="Google Shape;123;p22"/>
          <p:cNvPicPr preferRelativeResize="0"/>
          <p:nvPr/>
        </p:nvPicPr>
        <p:blipFill>
          <a:blip r:embed="rId4">
            <a:alphaModFix/>
          </a:blip>
          <a:stretch>
            <a:fillRect/>
          </a:stretch>
        </p:blipFill>
        <p:spPr>
          <a:xfrm>
            <a:off x="2421074" y="2139775"/>
            <a:ext cx="4035724" cy="2772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Auto MPG</a:t>
            </a:r>
            <a:endParaRPr/>
          </a:p>
        </p:txBody>
      </p:sp>
      <p:pic>
        <p:nvPicPr>
          <p:cNvPr id="129" name="Google Shape;129;p23"/>
          <p:cNvPicPr preferRelativeResize="0"/>
          <p:nvPr/>
        </p:nvPicPr>
        <p:blipFill>
          <a:blip r:embed="rId3">
            <a:alphaModFix/>
          </a:blip>
          <a:stretch>
            <a:fillRect/>
          </a:stretch>
        </p:blipFill>
        <p:spPr>
          <a:xfrm>
            <a:off x="0" y="1017721"/>
            <a:ext cx="9144002" cy="1291609"/>
          </a:xfrm>
          <a:prstGeom prst="rect">
            <a:avLst/>
          </a:prstGeom>
          <a:noFill/>
          <a:ln>
            <a:noFill/>
          </a:ln>
        </p:spPr>
      </p:pic>
      <p:pic>
        <p:nvPicPr>
          <p:cNvPr id="130" name="Google Shape;130;p23"/>
          <p:cNvPicPr preferRelativeResize="0"/>
          <p:nvPr/>
        </p:nvPicPr>
        <p:blipFill>
          <a:blip r:embed="rId4">
            <a:alphaModFix/>
          </a:blip>
          <a:stretch>
            <a:fillRect/>
          </a:stretch>
        </p:blipFill>
        <p:spPr>
          <a:xfrm>
            <a:off x="1323363" y="2403804"/>
            <a:ext cx="6497278" cy="252937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With outliers removed % of data &amp; MSE</a:t>
            </a:r>
            <a:endParaRPr/>
          </a:p>
        </p:txBody>
      </p:sp>
      <p:graphicFrame>
        <p:nvGraphicFramePr>
          <p:cNvPr id="136" name="Google Shape;136;p24"/>
          <p:cNvGraphicFramePr/>
          <p:nvPr/>
        </p:nvGraphicFramePr>
        <p:xfrm>
          <a:off x="952500" y="1428750"/>
          <a:ext cx="3000000" cy="3000000"/>
        </p:xfrm>
        <a:graphic>
          <a:graphicData uri="http://schemas.openxmlformats.org/drawingml/2006/table">
            <a:tbl>
              <a:tblPr>
                <a:noFill/>
                <a:tableStyleId>{86652775-C3A1-4A45-A6EC-49F5B27CB0BB}</a:tableStyleId>
              </a:tblPr>
              <a:tblGrid>
                <a:gridCol w="1206500"/>
                <a:gridCol w="1206500"/>
                <a:gridCol w="1206500"/>
                <a:gridCol w="1206500"/>
                <a:gridCol w="1206500"/>
              </a:tblGrid>
              <a:tr h="381000">
                <a:tc>
                  <a:txBody>
                    <a:bodyPr/>
                    <a:lstStyle/>
                    <a:p>
                      <a:pPr indent="0" lvl="0" marL="0" rtl="0" algn="l">
                        <a:spcBef>
                          <a:spcPts val="0"/>
                        </a:spcBef>
                        <a:spcAft>
                          <a:spcPts val="0"/>
                        </a:spcAft>
                        <a:buNone/>
                      </a:pPr>
                      <a:r>
                        <a:rPr lang="en"/>
                        <a:t>n_neighbors</a:t>
                      </a:r>
                      <a:endParaRPr/>
                    </a:p>
                  </a:txBody>
                  <a:tcPr marT="91425" marB="91425" marR="91425" marL="91425"/>
                </a:tc>
                <a:tc>
                  <a:txBody>
                    <a:bodyPr/>
                    <a:lstStyle/>
                    <a:p>
                      <a:pPr indent="0" lvl="0" marL="0" rtl="0" algn="l">
                        <a:spcBef>
                          <a:spcPts val="0"/>
                        </a:spcBef>
                        <a:spcAft>
                          <a:spcPts val="0"/>
                        </a:spcAft>
                        <a:buNone/>
                      </a:pPr>
                      <a:r>
                        <a:rPr lang="en"/>
                        <a:t>N of data</a:t>
                      </a:r>
                      <a:endParaRPr/>
                    </a:p>
                  </a:txBody>
                  <a:tcPr marT="91425" marB="91425" marR="91425" marL="91425"/>
                </a:tc>
                <a:tc>
                  <a:txBody>
                    <a:bodyPr/>
                    <a:lstStyle/>
                    <a:p>
                      <a:pPr indent="0" lvl="0" marL="0" rtl="0" algn="l">
                        <a:spcBef>
                          <a:spcPts val="0"/>
                        </a:spcBef>
                        <a:spcAft>
                          <a:spcPts val="0"/>
                        </a:spcAft>
                        <a:buNone/>
                      </a:pPr>
                      <a:r>
                        <a:rPr lang="en"/>
                        <a:t>% of data</a:t>
                      </a:r>
                      <a:endParaRPr/>
                    </a:p>
                  </a:txBody>
                  <a:tcPr marT="91425" marB="91425" marR="91425" marL="91425"/>
                </a:tc>
                <a:tc>
                  <a:txBody>
                    <a:bodyPr/>
                    <a:lstStyle/>
                    <a:p>
                      <a:pPr indent="0" lvl="0" marL="0" rtl="0" algn="l">
                        <a:spcBef>
                          <a:spcPts val="0"/>
                        </a:spcBef>
                        <a:spcAft>
                          <a:spcPts val="0"/>
                        </a:spcAft>
                        <a:buNone/>
                      </a:pPr>
                      <a:r>
                        <a:rPr lang="en"/>
                        <a:t>MLP</a:t>
                      </a:r>
                      <a:endParaRPr/>
                    </a:p>
                  </a:txBody>
                  <a:tcPr marT="91425" marB="91425" marR="91425" marL="91425"/>
                </a:tc>
                <a:tc>
                  <a:txBody>
                    <a:bodyPr/>
                    <a:lstStyle/>
                    <a:p>
                      <a:pPr indent="0" lvl="0" marL="0" rtl="0" algn="l">
                        <a:spcBef>
                          <a:spcPts val="0"/>
                        </a:spcBef>
                        <a:spcAft>
                          <a:spcPts val="0"/>
                        </a:spcAft>
                        <a:buNone/>
                      </a:pPr>
                      <a:r>
                        <a:rPr lang="en"/>
                        <a:t>MT</a:t>
                      </a:r>
                      <a:endParaRPr/>
                    </a:p>
                  </a:txBody>
                  <a:tcPr marT="91425" marB="91425" marR="91425" marL="91425"/>
                </a:tc>
              </a:tr>
              <a:tr h="381000">
                <a:tc>
                  <a:txBody>
                    <a:bodyPr/>
                    <a:lstStyle/>
                    <a:p>
                      <a:pPr indent="0" lvl="0" marL="0" rtl="0" algn="l">
                        <a:spcBef>
                          <a:spcPts val="0"/>
                        </a:spcBef>
                        <a:spcAft>
                          <a:spcPts val="0"/>
                        </a:spcAft>
                        <a:buNone/>
                      </a:pPr>
                      <a:r>
                        <a:rPr lang="en"/>
                        <a:t>392</a:t>
                      </a:r>
                      <a:endParaRPr/>
                    </a:p>
                  </a:txBody>
                  <a:tcPr marT="91425" marB="91425" marR="91425" marL="91425"/>
                </a:tc>
                <a:tc>
                  <a:txBody>
                    <a:bodyPr/>
                    <a:lstStyle/>
                    <a:p>
                      <a:pPr indent="0" lvl="0" marL="0" rtl="0" algn="l">
                        <a:spcBef>
                          <a:spcPts val="0"/>
                        </a:spcBef>
                        <a:spcAft>
                          <a:spcPts val="0"/>
                        </a:spcAft>
                        <a:buNone/>
                      </a:pPr>
                      <a:r>
                        <a:rPr lang="en"/>
                        <a:t>392</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c>
                  <a:txBody>
                    <a:bodyPr/>
                    <a:lstStyle/>
                    <a:p>
                      <a:pPr indent="0" lvl="0" marL="0" rtl="0" algn="l">
                        <a:spcBef>
                          <a:spcPts val="0"/>
                        </a:spcBef>
                        <a:spcAft>
                          <a:spcPts val="0"/>
                        </a:spcAft>
                        <a:buNone/>
                      </a:pPr>
                      <a:r>
                        <a:rPr lang="en"/>
                        <a:t>7.795</a:t>
                      </a:r>
                      <a:endParaRPr/>
                    </a:p>
                  </a:txBody>
                  <a:tcPr marT="91425" marB="91425" marR="91425" marL="91425"/>
                </a:tc>
                <a:tc>
                  <a:txBody>
                    <a:bodyPr/>
                    <a:lstStyle/>
                    <a:p>
                      <a:pPr indent="0" lvl="0" marL="0" rtl="0" algn="l">
                        <a:spcBef>
                          <a:spcPts val="0"/>
                        </a:spcBef>
                        <a:spcAft>
                          <a:spcPts val="0"/>
                        </a:spcAft>
                        <a:buNone/>
                      </a:pPr>
                      <a:r>
                        <a:rPr lang="en"/>
                        <a:t>14.12</a:t>
                      </a:r>
                      <a:endParaRPr/>
                    </a:p>
                  </a:txBody>
                  <a:tcPr marT="91425" marB="91425" marR="91425" marL="91425"/>
                </a:tc>
              </a:tr>
              <a:tr h="381000">
                <a:tc>
                  <a:txBody>
                    <a:bodyPr/>
                    <a:lstStyle/>
                    <a:p>
                      <a:pPr indent="0" lvl="0" marL="0" rtl="0" algn="l">
                        <a:spcBef>
                          <a:spcPts val="0"/>
                        </a:spcBef>
                        <a:spcAft>
                          <a:spcPts val="0"/>
                        </a:spcAft>
                        <a:buNone/>
                      </a:pPr>
                      <a:r>
                        <a:rPr lang="en"/>
                        <a:t>370</a:t>
                      </a:r>
                      <a:endParaRPr/>
                    </a:p>
                  </a:txBody>
                  <a:tcPr marT="91425" marB="91425" marR="91425" marL="91425"/>
                </a:tc>
                <a:tc>
                  <a:txBody>
                    <a:bodyPr/>
                    <a:lstStyle/>
                    <a:p>
                      <a:pPr indent="0" lvl="0" marL="0" rtl="0" algn="l">
                        <a:spcBef>
                          <a:spcPts val="0"/>
                        </a:spcBef>
                        <a:spcAft>
                          <a:spcPts val="0"/>
                        </a:spcAft>
                        <a:buNone/>
                      </a:pPr>
                      <a:r>
                        <a:rPr lang="en"/>
                        <a:t>392</a:t>
                      </a:r>
                      <a:endParaRPr/>
                    </a:p>
                  </a:txBody>
                  <a:tcPr marT="91425" marB="91425" marR="91425" marL="91425"/>
                </a:tc>
                <a:tc>
                  <a:txBody>
                    <a:bodyPr/>
                    <a:lstStyle/>
                    <a:p>
                      <a:pPr indent="0" lvl="0" marL="0" rtl="0" algn="l">
                        <a:spcBef>
                          <a:spcPts val="0"/>
                        </a:spcBef>
                        <a:spcAft>
                          <a:spcPts val="0"/>
                        </a:spcAft>
                        <a:buNone/>
                      </a:pPr>
                      <a:r>
                        <a:rPr lang="en"/>
                        <a:t>~95%</a:t>
                      </a:r>
                      <a:endParaRPr/>
                    </a:p>
                  </a:txBody>
                  <a:tcPr marT="91425" marB="91425" marR="91425" marL="91425"/>
                </a:tc>
                <a:tc>
                  <a:txBody>
                    <a:bodyPr/>
                    <a:lstStyle/>
                    <a:p>
                      <a:pPr indent="0" lvl="0" marL="0" rtl="0" algn="l">
                        <a:spcBef>
                          <a:spcPts val="0"/>
                        </a:spcBef>
                        <a:spcAft>
                          <a:spcPts val="0"/>
                        </a:spcAft>
                        <a:buNone/>
                      </a:pPr>
                      <a:r>
                        <a:rPr lang="en"/>
                        <a:t>7.610</a:t>
                      </a:r>
                      <a:endParaRPr/>
                    </a:p>
                  </a:txBody>
                  <a:tcPr marT="91425" marB="91425" marR="91425" marL="91425"/>
                </a:tc>
                <a:tc>
                  <a:txBody>
                    <a:bodyPr/>
                    <a:lstStyle/>
                    <a:p>
                      <a:pPr indent="0" lvl="0" marL="0" rtl="0" algn="l">
                        <a:spcBef>
                          <a:spcPts val="0"/>
                        </a:spcBef>
                        <a:spcAft>
                          <a:spcPts val="0"/>
                        </a:spcAft>
                        <a:buNone/>
                      </a:pPr>
                      <a:r>
                        <a:rPr lang="en"/>
                        <a:t>14.1205</a:t>
                      </a:r>
                      <a:endParaRPr/>
                    </a:p>
                  </a:txBody>
                  <a:tcPr marT="91425" marB="91425" marR="91425" marL="91425"/>
                </a:tc>
              </a:tr>
              <a:tr h="381000">
                <a:tc>
                  <a:txBody>
                    <a:bodyPr/>
                    <a:lstStyle/>
                    <a:p>
                      <a:pPr indent="0" lvl="0" marL="0" rtl="0" algn="l">
                        <a:spcBef>
                          <a:spcPts val="0"/>
                        </a:spcBef>
                        <a:spcAft>
                          <a:spcPts val="0"/>
                        </a:spcAft>
                        <a:buNone/>
                      </a:pPr>
                      <a:r>
                        <a:rPr lang="en"/>
                        <a:t>2</a:t>
                      </a:r>
                      <a:r>
                        <a:rPr lang="en"/>
                        <a:t>90</a:t>
                      </a:r>
                      <a:endParaRPr/>
                    </a:p>
                  </a:txBody>
                  <a:tcPr marT="91425" marB="91425" marR="91425" marL="91425"/>
                </a:tc>
                <a:tc>
                  <a:txBody>
                    <a:bodyPr/>
                    <a:lstStyle/>
                    <a:p>
                      <a:pPr indent="0" lvl="0" marL="0" rtl="0" algn="l">
                        <a:spcBef>
                          <a:spcPts val="0"/>
                        </a:spcBef>
                        <a:spcAft>
                          <a:spcPts val="0"/>
                        </a:spcAft>
                        <a:buNone/>
                      </a:pPr>
                      <a:r>
                        <a:rPr lang="en"/>
                        <a:t>381</a:t>
                      </a:r>
                      <a:endParaRPr/>
                    </a:p>
                  </a:txBody>
                  <a:tcPr marT="91425" marB="91425" marR="91425" marL="91425"/>
                </a:tc>
                <a:tc>
                  <a:txBody>
                    <a:bodyPr/>
                    <a:lstStyle/>
                    <a:p>
                      <a:pPr indent="0" lvl="0" marL="0" rtl="0" algn="l">
                        <a:spcBef>
                          <a:spcPts val="0"/>
                        </a:spcBef>
                        <a:spcAft>
                          <a:spcPts val="0"/>
                        </a:spcAft>
                        <a:buNone/>
                      </a:pPr>
                      <a:r>
                        <a:rPr lang="en"/>
                        <a:t>~75%</a:t>
                      </a:r>
                      <a:endParaRPr/>
                    </a:p>
                  </a:txBody>
                  <a:tcPr marT="91425" marB="91425" marR="91425" marL="91425"/>
                </a:tc>
                <a:tc>
                  <a:txBody>
                    <a:bodyPr/>
                    <a:lstStyle/>
                    <a:p>
                      <a:pPr indent="0" lvl="0" marL="0" rtl="0" algn="l">
                        <a:spcBef>
                          <a:spcPts val="0"/>
                        </a:spcBef>
                        <a:spcAft>
                          <a:spcPts val="0"/>
                        </a:spcAft>
                        <a:buNone/>
                      </a:pPr>
                      <a:r>
                        <a:rPr lang="en"/>
                        <a:t>7.368</a:t>
                      </a:r>
                      <a:endParaRPr/>
                    </a:p>
                  </a:txBody>
                  <a:tcPr marT="91425" marB="91425" marR="91425" marL="91425"/>
                </a:tc>
                <a:tc>
                  <a:txBody>
                    <a:bodyPr/>
                    <a:lstStyle/>
                    <a:p>
                      <a:pPr indent="0" lvl="0" marL="0" rtl="0" algn="l">
                        <a:spcBef>
                          <a:spcPts val="0"/>
                        </a:spcBef>
                        <a:spcAft>
                          <a:spcPts val="0"/>
                        </a:spcAft>
                        <a:buNone/>
                      </a:pPr>
                      <a:r>
                        <a:rPr lang="en"/>
                        <a:t>9.54</a:t>
                      </a:r>
                      <a:endParaRPr/>
                    </a:p>
                  </a:txBody>
                  <a:tcPr marT="91425" marB="91425" marR="91425" marL="91425"/>
                </a:tc>
              </a:tr>
              <a:tr h="381000">
                <a:tc>
                  <a:txBody>
                    <a:bodyPr/>
                    <a:lstStyle/>
                    <a:p>
                      <a:pPr indent="0" lvl="0" marL="0" rtl="0" algn="l">
                        <a:spcBef>
                          <a:spcPts val="0"/>
                        </a:spcBef>
                        <a:spcAft>
                          <a:spcPts val="0"/>
                        </a:spcAft>
                        <a:buNone/>
                      </a:pPr>
                      <a:r>
                        <a:rPr lang="en"/>
                        <a:t>196</a:t>
                      </a:r>
                      <a:endParaRPr/>
                    </a:p>
                  </a:txBody>
                  <a:tcPr marT="91425" marB="91425" marR="91425" marL="91425"/>
                </a:tc>
                <a:tc>
                  <a:txBody>
                    <a:bodyPr/>
                    <a:lstStyle/>
                    <a:p>
                      <a:pPr indent="0" lvl="0" marL="0" rtl="0" algn="l">
                        <a:spcBef>
                          <a:spcPts val="0"/>
                        </a:spcBef>
                        <a:spcAft>
                          <a:spcPts val="0"/>
                        </a:spcAft>
                        <a:buNone/>
                      </a:pPr>
                      <a:r>
                        <a:rPr lang="en"/>
                        <a:t>367</a:t>
                      </a:r>
                      <a:endParaRPr/>
                    </a:p>
                  </a:txBody>
                  <a:tcPr marT="91425" marB="91425" marR="91425" marL="91425"/>
                </a:tc>
                <a:tc>
                  <a:txBody>
                    <a:bodyPr/>
                    <a:lstStyle/>
                    <a:p>
                      <a:pPr indent="0" lvl="0" marL="0" rtl="0" algn="l">
                        <a:spcBef>
                          <a:spcPts val="0"/>
                        </a:spcBef>
                        <a:spcAft>
                          <a:spcPts val="0"/>
                        </a:spcAft>
                        <a:buNone/>
                      </a:pPr>
                      <a:r>
                        <a:rPr lang="en"/>
                        <a:t>~50%</a:t>
                      </a:r>
                      <a:endParaRPr/>
                    </a:p>
                  </a:txBody>
                  <a:tcPr marT="91425" marB="91425" marR="91425" marL="91425"/>
                </a:tc>
                <a:tc>
                  <a:txBody>
                    <a:bodyPr/>
                    <a:lstStyle/>
                    <a:p>
                      <a:pPr indent="0" lvl="0" marL="0" rtl="0" algn="l">
                        <a:spcBef>
                          <a:spcPts val="0"/>
                        </a:spcBef>
                        <a:spcAft>
                          <a:spcPts val="0"/>
                        </a:spcAft>
                        <a:buNone/>
                      </a:pPr>
                      <a:r>
                        <a:rPr lang="en"/>
                        <a:t>6.654</a:t>
                      </a:r>
                      <a:endParaRPr/>
                    </a:p>
                  </a:txBody>
                  <a:tcPr marT="91425" marB="91425" marR="91425" marL="91425"/>
                </a:tc>
                <a:tc>
                  <a:txBody>
                    <a:bodyPr/>
                    <a:lstStyle/>
                    <a:p>
                      <a:pPr indent="0" lvl="0" marL="0" rtl="0" algn="l">
                        <a:spcBef>
                          <a:spcPts val="0"/>
                        </a:spcBef>
                        <a:spcAft>
                          <a:spcPts val="0"/>
                        </a:spcAft>
                        <a:buNone/>
                      </a:pPr>
                      <a:r>
                        <a:rPr lang="en"/>
                        <a:t>7.05</a:t>
                      </a:r>
                      <a:endParaRPr/>
                    </a:p>
                  </a:txBody>
                  <a:tcPr marT="91425" marB="91425" marR="91425" marL="91425"/>
                </a:tc>
              </a:tr>
              <a:tr h="381000">
                <a:tc>
                  <a:txBody>
                    <a:bodyPr/>
                    <a:lstStyle/>
                    <a:p>
                      <a:pPr indent="0" lvl="0" marL="0" rtl="0" algn="l">
                        <a:spcBef>
                          <a:spcPts val="0"/>
                        </a:spcBef>
                        <a:spcAft>
                          <a:spcPts val="0"/>
                        </a:spcAft>
                        <a:buNone/>
                      </a:pPr>
                      <a:r>
                        <a:rPr lang="en"/>
                        <a:t>100</a:t>
                      </a:r>
                      <a:endParaRPr/>
                    </a:p>
                  </a:txBody>
                  <a:tcPr marT="91425" marB="91425" marR="91425" marL="91425"/>
                </a:tc>
                <a:tc>
                  <a:txBody>
                    <a:bodyPr/>
                    <a:lstStyle/>
                    <a:p>
                      <a:pPr indent="0" lvl="0" marL="0" rtl="0" algn="l">
                        <a:spcBef>
                          <a:spcPts val="0"/>
                        </a:spcBef>
                        <a:spcAft>
                          <a:spcPts val="0"/>
                        </a:spcAft>
                        <a:buNone/>
                      </a:pPr>
                      <a:r>
                        <a:rPr lang="en"/>
                        <a:t>371</a:t>
                      </a:r>
                      <a:endParaRPr/>
                    </a:p>
                  </a:txBody>
                  <a:tcPr marT="91425" marB="91425" marR="91425" marL="91425"/>
                </a:tc>
                <a:tc>
                  <a:txBody>
                    <a:bodyPr/>
                    <a:lstStyle/>
                    <a:p>
                      <a:pPr indent="0" lvl="0" marL="0" rtl="0" algn="l">
                        <a:spcBef>
                          <a:spcPts val="0"/>
                        </a:spcBef>
                        <a:spcAft>
                          <a:spcPts val="0"/>
                        </a:spcAft>
                        <a:buNone/>
                      </a:pPr>
                      <a:r>
                        <a:rPr lang="en"/>
                        <a:t>~25%</a:t>
                      </a:r>
                      <a:endParaRPr/>
                    </a:p>
                  </a:txBody>
                  <a:tcPr marT="91425" marB="91425" marR="91425" marL="91425"/>
                </a:tc>
                <a:tc>
                  <a:txBody>
                    <a:bodyPr/>
                    <a:lstStyle/>
                    <a:p>
                      <a:pPr indent="0" lvl="0" marL="0" rtl="0" algn="l">
                        <a:spcBef>
                          <a:spcPts val="0"/>
                        </a:spcBef>
                        <a:spcAft>
                          <a:spcPts val="0"/>
                        </a:spcAft>
                        <a:buNone/>
                      </a:pPr>
                      <a:r>
                        <a:rPr lang="en"/>
                        <a:t>6.678</a:t>
                      </a:r>
                      <a:endParaRPr/>
                    </a:p>
                  </a:txBody>
                  <a:tcPr marT="91425" marB="91425" marR="91425" marL="91425"/>
                </a:tc>
                <a:tc>
                  <a:txBody>
                    <a:bodyPr/>
                    <a:lstStyle/>
                    <a:p>
                      <a:pPr indent="0" lvl="0" marL="0" rtl="0" algn="l">
                        <a:spcBef>
                          <a:spcPts val="0"/>
                        </a:spcBef>
                        <a:spcAft>
                          <a:spcPts val="0"/>
                        </a:spcAft>
                        <a:buNone/>
                      </a:pPr>
                      <a:r>
                        <a:rPr lang="en"/>
                        <a:t>7.03</a:t>
                      </a:r>
                      <a:endParaRPr/>
                    </a:p>
                  </a:txBody>
                  <a:tcPr marT="91425" marB="91425" marR="91425" marL="91425"/>
                </a:tc>
              </a:tr>
              <a:tr h="381000">
                <a:tc>
                  <a:txBody>
                    <a:bodyPr/>
                    <a:lstStyle/>
                    <a:p>
                      <a:pPr indent="0" lvl="0" marL="0" rtl="0" algn="l">
                        <a:spcBef>
                          <a:spcPts val="0"/>
                        </a:spcBef>
                        <a:spcAft>
                          <a:spcPts val="0"/>
                        </a:spcAft>
                        <a:buNone/>
                      </a:pPr>
                      <a:r>
                        <a:rPr lang="en"/>
                        <a:t>40</a:t>
                      </a:r>
                      <a:endParaRPr/>
                    </a:p>
                  </a:txBody>
                  <a:tcPr marT="91425" marB="91425" marR="91425" marL="91425"/>
                </a:tc>
                <a:tc>
                  <a:txBody>
                    <a:bodyPr/>
                    <a:lstStyle/>
                    <a:p>
                      <a:pPr indent="0" lvl="0" marL="0" rtl="0" algn="l">
                        <a:spcBef>
                          <a:spcPts val="0"/>
                        </a:spcBef>
                        <a:spcAft>
                          <a:spcPts val="0"/>
                        </a:spcAft>
                        <a:buNone/>
                      </a:pPr>
                      <a:r>
                        <a:rPr lang="en"/>
                        <a:t>367</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6.962</a:t>
                      </a:r>
                      <a:endParaRPr/>
                    </a:p>
                  </a:txBody>
                  <a:tcPr marT="91425" marB="91425" marR="91425" marL="91425"/>
                </a:tc>
                <a:tc>
                  <a:txBody>
                    <a:bodyPr/>
                    <a:lstStyle/>
                    <a:p>
                      <a:pPr indent="0" lvl="0" marL="0" rtl="0" algn="l">
                        <a:spcBef>
                          <a:spcPts val="0"/>
                        </a:spcBef>
                        <a:spcAft>
                          <a:spcPts val="0"/>
                        </a:spcAft>
                        <a:buNone/>
                      </a:pPr>
                      <a:r>
                        <a:rPr lang="en"/>
                        <a:t>6.65</a:t>
                      </a:r>
                      <a:endParaRPr/>
                    </a:p>
                  </a:txBody>
                  <a:tcPr marT="91425" marB="91425" marR="91425" marL="91425"/>
                </a:tc>
              </a:tr>
              <a:tr h="381000">
                <a:tc>
                  <a:txBody>
                    <a:bodyPr/>
                    <a:lstStyle/>
                    <a:p>
                      <a:pPr indent="0" lvl="0" marL="0" rtl="0" algn="l">
                        <a:spcBef>
                          <a:spcPts val="0"/>
                        </a:spcBef>
                        <a:spcAft>
                          <a:spcPts val="0"/>
                        </a:spcAft>
                        <a:buNone/>
                      </a:pPr>
                      <a:r>
                        <a:rPr b="1" lang="en"/>
                        <a:t>20</a:t>
                      </a:r>
                      <a:endParaRPr b="1"/>
                    </a:p>
                  </a:txBody>
                  <a:tcPr marT="91425" marB="91425" marR="91425" marL="91425"/>
                </a:tc>
                <a:tc>
                  <a:txBody>
                    <a:bodyPr/>
                    <a:lstStyle/>
                    <a:p>
                      <a:pPr indent="0" lvl="0" marL="0" rtl="0" algn="l">
                        <a:spcBef>
                          <a:spcPts val="0"/>
                        </a:spcBef>
                        <a:spcAft>
                          <a:spcPts val="0"/>
                        </a:spcAft>
                        <a:buNone/>
                      </a:pPr>
                      <a:r>
                        <a:rPr b="1" lang="en"/>
                        <a:t>372</a:t>
                      </a:r>
                      <a:endParaRPr b="1"/>
                    </a:p>
                  </a:txBody>
                  <a:tcPr marT="91425" marB="91425" marR="91425" marL="91425"/>
                </a:tc>
                <a:tc>
                  <a:txBody>
                    <a:bodyPr/>
                    <a:lstStyle/>
                    <a:p>
                      <a:pPr indent="0" lvl="0" marL="0" rtl="0" algn="l">
                        <a:spcBef>
                          <a:spcPts val="0"/>
                        </a:spcBef>
                        <a:spcAft>
                          <a:spcPts val="0"/>
                        </a:spcAft>
                        <a:buNone/>
                      </a:pPr>
                      <a:r>
                        <a:rPr b="1" lang="en"/>
                        <a:t>~ 5%</a:t>
                      </a:r>
                      <a:endParaRPr b="1"/>
                    </a:p>
                  </a:txBody>
                  <a:tcPr marT="91425" marB="91425" marR="91425" marL="91425"/>
                </a:tc>
                <a:tc>
                  <a:txBody>
                    <a:bodyPr/>
                    <a:lstStyle/>
                    <a:p>
                      <a:pPr indent="0" lvl="0" marL="0" rtl="0" algn="l">
                        <a:spcBef>
                          <a:spcPts val="0"/>
                        </a:spcBef>
                        <a:spcAft>
                          <a:spcPts val="0"/>
                        </a:spcAft>
                        <a:buNone/>
                      </a:pPr>
                      <a:r>
                        <a:rPr b="1" lang="en"/>
                        <a:t>6.882</a:t>
                      </a:r>
                      <a:endParaRPr b="1"/>
                    </a:p>
                  </a:txBody>
                  <a:tcPr marT="91425" marB="91425" marR="91425" marL="91425"/>
                </a:tc>
                <a:tc>
                  <a:txBody>
                    <a:bodyPr/>
                    <a:lstStyle/>
                    <a:p>
                      <a:pPr indent="0" lvl="0" marL="0" rtl="0" algn="l">
                        <a:spcBef>
                          <a:spcPts val="0"/>
                        </a:spcBef>
                        <a:spcAft>
                          <a:spcPts val="0"/>
                        </a:spcAft>
                        <a:buNone/>
                      </a:pPr>
                      <a:r>
                        <a:rPr b="1" lang="en"/>
                        <a:t>6.71</a:t>
                      </a:r>
                      <a:endParaRPr b="1"/>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Servo</a:t>
            </a:r>
            <a:endParaRPr/>
          </a:p>
        </p:txBody>
      </p:sp>
      <p:pic>
        <p:nvPicPr>
          <p:cNvPr id="142" name="Google Shape;142;p25"/>
          <p:cNvPicPr preferRelativeResize="0"/>
          <p:nvPr/>
        </p:nvPicPr>
        <p:blipFill>
          <a:blip r:embed="rId3">
            <a:alphaModFix/>
          </a:blip>
          <a:stretch>
            <a:fillRect/>
          </a:stretch>
        </p:blipFill>
        <p:spPr>
          <a:xfrm>
            <a:off x="736050" y="1214750"/>
            <a:ext cx="8096250" cy="1466850"/>
          </a:xfrm>
          <a:prstGeom prst="rect">
            <a:avLst/>
          </a:prstGeom>
          <a:noFill/>
          <a:ln>
            <a:noFill/>
          </a:ln>
        </p:spPr>
      </p:pic>
      <p:pic>
        <p:nvPicPr>
          <p:cNvPr id="143" name="Google Shape;143;p25"/>
          <p:cNvPicPr preferRelativeResize="0"/>
          <p:nvPr/>
        </p:nvPicPr>
        <p:blipFill>
          <a:blip r:embed="rId4">
            <a:alphaModFix/>
          </a:blip>
          <a:stretch>
            <a:fillRect/>
          </a:stretch>
        </p:blipFill>
        <p:spPr>
          <a:xfrm>
            <a:off x="1780813" y="2810800"/>
            <a:ext cx="5582386" cy="2157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With outliers removed % of data &amp; MSE</a:t>
            </a:r>
            <a:endParaRPr/>
          </a:p>
        </p:txBody>
      </p:sp>
      <p:graphicFrame>
        <p:nvGraphicFramePr>
          <p:cNvPr id="149" name="Google Shape;149;p26"/>
          <p:cNvGraphicFramePr/>
          <p:nvPr/>
        </p:nvGraphicFramePr>
        <p:xfrm>
          <a:off x="982625" y="1087200"/>
          <a:ext cx="3000000" cy="3000000"/>
        </p:xfrm>
        <a:graphic>
          <a:graphicData uri="http://schemas.openxmlformats.org/drawingml/2006/table">
            <a:tbl>
              <a:tblPr>
                <a:noFill/>
                <a:tableStyleId>{86652775-C3A1-4A45-A6EC-49F5B27CB0BB}</a:tableStyleId>
              </a:tblPr>
              <a:tblGrid>
                <a:gridCol w="1206500"/>
                <a:gridCol w="1206500"/>
                <a:gridCol w="1206500"/>
                <a:gridCol w="1206500"/>
              </a:tblGrid>
              <a:tr h="381000">
                <a:tc>
                  <a:txBody>
                    <a:bodyPr/>
                    <a:lstStyle/>
                    <a:p>
                      <a:pPr indent="0" lvl="0" marL="0" rtl="0" algn="l">
                        <a:spcBef>
                          <a:spcPts val="0"/>
                        </a:spcBef>
                        <a:spcAft>
                          <a:spcPts val="0"/>
                        </a:spcAft>
                        <a:buNone/>
                      </a:pPr>
                      <a:r>
                        <a:rPr lang="en"/>
                        <a:t>n_neighbors</a:t>
                      </a:r>
                      <a:endParaRPr/>
                    </a:p>
                  </a:txBody>
                  <a:tcPr marT="91425" marB="91425" marR="91425" marL="91425"/>
                </a:tc>
                <a:tc>
                  <a:txBody>
                    <a:bodyPr/>
                    <a:lstStyle/>
                    <a:p>
                      <a:pPr indent="0" lvl="0" marL="0" rtl="0" algn="l">
                        <a:spcBef>
                          <a:spcPts val="0"/>
                        </a:spcBef>
                        <a:spcAft>
                          <a:spcPts val="0"/>
                        </a:spcAft>
                        <a:buNone/>
                      </a:pPr>
                      <a:r>
                        <a:rPr lang="en"/>
                        <a:t>N of data</a:t>
                      </a:r>
                      <a:endParaRPr/>
                    </a:p>
                  </a:txBody>
                  <a:tcPr marT="91425" marB="91425" marR="91425" marL="91425"/>
                </a:tc>
                <a:tc>
                  <a:txBody>
                    <a:bodyPr/>
                    <a:lstStyle/>
                    <a:p>
                      <a:pPr indent="0" lvl="0" marL="0" rtl="0" algn="l">
                        <a:spcBef>
                          <a:spcPts val="0"/>
                        </a:spcBef>
                        <a:spcAft>
                          <a:spcPts val="0"/>
                        </a:spcAft>
                        <a:buNone/>
                      </a:pPr>
                      <a:r>
                        <a:rPr lang="en"/>
                        <a:t>MLP</a:t>
                      </a:r>
                      <a:endParaRPr/>
                    </a:p>
                  </a:txBody>
                  <a:tcPr marT="91425" marB="91425" marR="91425" marL="91425"/>
                </a:tc>
                <a:tc>
                  <a:txBody>
                    <a:bodyPr/>
                    <a:lstStyle/>
                    <a:p>
                      <a:pPr indent="0" lvl="0" marL="0" rtl="0" algn="l">
                        <a:spcBef>
                          <a:spcPts val="0"/>
                        </a:spcBef>
                        <a:spcAft>
                          <a:spcPts val="0"/>
                        </a:spcAft>
                        <a:buNone/>
                      </a:pPr>
                      <a:r>
                        <a:rPr lang="en"/>
                        <a:t>MT</a:t>
                      </a:r>
                      <a:endParaRPr/>
                    </a:p>
                  </a:txBody>
                  <a:tcPr marT="91425" marB="91425" marR="91425" marL="91425"/>
                </a:tc>
              </a:tr>
              <a:tr h="381000">
                <a:tc>
                  <a:txBody>
                    <a:bodyPr/>
                    <a:lstStyle/>
                    <a:p>
                      <a:pPr indent="0" lvl="0" marL="0" rtl="0" algn="l">
                        <a:spcBef>
                          <a:spcPts val="0"/>
                        </a:spcBef>
                        <a:spcAft>
                          <a:spcPts val="0"/>
                        </a:spcAft>
                        <a:buNone/>
                      </a:pPr>
                      <a:r>
                        <a:rPr lang="en"/>
                        <a:t>167</a:t>
                      </a:r>
                      <a:endParaRPr/>
                    </a:p>
                  </a:txBody>
                  <a:tcPr marT="91425" marB="91425" marR="91425" marL="91425"/>
                </a:tc>
                <a:tc>
                  <a:txBody>
                    <a:bodyPr/>
                    <a:lstStyle/>
                    <a:p>
                      <a:pPr indent="0" lvl="0" marL="0" rtl="0" algn="l">
                        <a:spcBef>
                          <a:spcPts val="0"/>
                        </a:spcBef>
                        <a:spcAft>
                          <a:spcPts val="0"/>
                        </a:spcAft>
                        <a:buNone/>
                      </a:pPr>
                      <a:r>
                        <a:rPr lang="en"/>
                        <a:t>167</a:t>
                      </a:r>
                      <a:endParaRPr/>
                    </a:p>
                  </a:txBody>
                  <a:tcPr marT="91425" marB="91425" marR="91425" marL="91425"/>
                </a:tc>
                <a:tc>
                  <a:txBody>
                    <a:bodyPr/>
                    <a:lstStyle/>
                    <a:p>
                      <a:pPr indent="0" lvl="0" marL="0" rtl="0" algn="l">
                        <a:spcBef>
                          <a:spcPts val="0"/>
                        </a:spcBef>
                        <a:spcAft>
                          <a:spcPts val="0"/>
                        </a:spcAft>
                        <a:buNone/>
                      </a:pPr>
                      <a:r>
                        <a:rPr lang="en"/>
                        <a:t>0.342</a:t>
                      </a:r>
                      <a:endParaRPr/>
                    </a:p>
                  </a:txBody>
                  <a:tcPr marT="91425" marB="91425" marR="91425" marL="91425"/>
                </a:tc>
                <a:tc>
                  <a:txBody>
                    <a:bodyPr/>
                    <a:lstStyle/>
                    <a:p>
                      <a:pPr indent="0" lvl="0" marL="0" rtl="0" algn="l">
                        <a:spcBef>
                          <a:spcPts val="0"/>
                        </a:spcBef>
                        <a:spcAft>
                          <a:spcPts val="0"/>
                        </a:spcAft>
                        <a:buNone/>
                      </a:pPr>
                      <a:r>
                        <a:rPr lang="en"/>
                        <a:t>0.44</a:t>
                      </a:r>
                      <a:endParaRPr/>
                    </a:p>
                  </a:txBody>
                  <a:tcPr marT="91425" marB="91425" marR="91425" marL="91425"/>
                </a:tc>
              </a:tr>
              <a:tr h="381000">
                <a:tc>
                  <a:txBody>
                    <a:bodyPr/>
                    <a:lstStyle/>
                    <a:p>
                      <a:pPr indent="0" lvl="0" marL="0" rtl="0" algn="l">
                        <a:spcBef>
                          <a:spcPts val="0"/>
                        </a:spcBef>
                        <a:spcAft>
                          <a:spcPts val="0"/>
                        </a:spcAft>
                        <a:buNone/>
                      </a:pPr>
                      <a:r>
                        <a:rPr lang="en"/>
                        <a:t>150</a:t>
                      </a:r>
                      <a:endParaRPr/>
                    </a:p>
                  </a:txBody>
                  <a:tcPr marT="91425" marB="91425" marR="91425" marL="91425"/>
                </a:tc>
                <a:tc>
                  <a:txBody>
                    <a:bodyPr/>
                    <a:lstStyle/>
                    <a:p>
                      <a:pPr indent="0" lvl="0" marL="0" rtl="0" algn="l">
                        <a:spcBef>
                          <a:spcPts val="0"/>
                        </a:spcBef>
                        <a:spcAft>
                          <a:spcPts val="0"/>
                        </a:spcAft>
                        <a:buNone/>
                      </a:pPr>
                      <a:r>
                        <a:rPr lang="en"/>
                        <a:t>165</a:t>
                      </a:r>
                      <a:endParaRPr/>
                    </a:p>
                  </a:txBody>
                  <a:tcPr marT="91425" marB="91425" marR="91425" marL="91425"/>
                </a:tc>
                <a:tc>
                  <a:txBody>
                    <a:bodyPr/>
                    <a:lstStyle/>
                    <a:p>
                      <a:pPr indent="0" lvl="0" marL="0" rtl="0" algn="l">
                        <a:spcBef>
                          <a:spcPts val="0"/>
                        </a:spcBef>
                        <a:spcAft>
                          <a:spcPts val="0"/>
                        </a:spcAft>
                        <a:buNone/>
                      </a:pPr>
                      <a:r>
                        <a:rPr lang="en"/>
                        <a:t>0.115</a:t>
                      </a:r>
                      <a:endParaRPr/>
                    </a:p>
                  </a:txBody>
                  <a:tcPr marT="91425" marB="91425" marR="91425" marL="91425"/>
                </a:tc>
                <a:tc>
                  <a:txBody>
                    <a:bodyPr/>
                    <a:lstStyle/>
                    <a:p>
                      <a:pPr indent="0" lvl="0" marL="0" rtl="0" algn="l">
                        <a:spcBef>
                          <a:spcPts val="0"/>
                        </a:spcBef>
                        <a:spcAft>
                          <a:spcPts val="0"/>
                        </a:spcAft>
                        <a:buNone/>
                      </a:pPr>
                      <a:r>
                        <a:rPr lang="en"/>
                        <a:t>0.11</a:t>
                      </a:r>
                      <a:endParaRPr/>
                    </a:p>
                  </a:txBody>
                  <a:tcPr marT="91425" marB="91425" marR="91425" marL="91425"/>
                </a:tc>
              </a:tr>
              <a:tr h="381000">
                <a:tc>
                  <a:txBody>
                    <a:bodyPr/>
                    <a:lstStyle/>
                    <a:p>
                      <a:pPr indent="0" lvl="0" marL="0" rtl="0" algn="l">
                        <a:spcBef>
                          <a:spcPts val="0"/>
                        </a:spcBef>
                        <a:spcAft>
                          <a:spcPts val="0"/>
                        </a:spcAft>
                        <a:buNone/>
                      </a:pPr>
                      <a:r>
                        <a:rPr lang="en"/>
                        <a:t>125</a:t>
                      </a:r>
                      <a:endParaRPr/>
                    </a:p>
                  </a:txBody>
                  <a:tcPr marT="91425" marB="91425" marR="91425" marL="91425"/>
                </a:tc>
                <a:tc>
                  <a:txBody>
                    <a:bodyPr/>
                    <a:lstStyle/>
                    <a:p>
                      <a:pPr indent="0" lvl="0" marL="0" rtl="0" algn="l">
                        <a:spcBef>
                          <a:spcPts val="0"/>
                        </a:spcBef>
                        <a:spcAft>
                          <a:spcPts val="0"/>
                        </a:spcAft>
                        <a:buNone/>
                      </a:pPr>
                      <a:r>
                        <a:rPr lang="en"/>
                        <a:t>134</a:t>
                      </a:r>
                      <a:endParaRPr/>
                    </a:p>
                  </a:txBody>
                  <a:tcPr marT="91425" marB="91425" marR="91425" marL="91425"/>
                </a:tc>
                <a:tc>
                  <a:txBody>
                    <a:bodyPr/>
                    <a:lstStyle/>
                    <a:p>
                      <a:pPr indent="0" lvl="0" marL="0" rtl="0" algn="l">
                        <a:spcBef>
                          <a:spcPts val="0"/>
                        </a:spcBef>
                        <a:spcAft>
                          <a:spcPts val="0"/>
                        </a:spcAft>
                        <a:buNone/>
                      </a:pPr>
                      <a:r>
                        <a:rPr lang="en"/>
                        <a:t>0.031</a:t>
                      </a:r>
                      <a:endParaRPr/>
                    </a:p>
                  </a:txBody>
                  <a:tcPr marT="91425" marB="91425" marR="91425" marL="91425"/>
                </a:tc>
                <a:tc>
                  <a:txBody>
                    <a:bodyPr/>
                    <a:lstStyle/>
                    <a:p>
                      <a:pPr indent="0" lvl="0" marL="0" rtl="0" algn="l">
                        <a:spcBef>
                          <a:spcPts val="0"/>
                        </a:spcBef>
                        <a:spcAft>
                          <a:spcPts val="0"/>
                        </a:spcAft>
                        <a:buNone/>
                      </a:pPr>
                      <a:r>
                        <a:rPr lang="en"/>
                        <a:t>0.026</a:t>
                      </a:r>
                      <a:endParaRPr/>
                    </a:p>
                  </a:txBody>
                  <a:tcPr marT="91425" marB="91425" marR="91425" marL="91425"/>
                </a:tc>
              </a:tr>
              <a:tr h="381000">
                <a:tc>
                  <a:txBody>
                    <a:bodyPr/>
                    <a:lstStyle/>
                    <a:p>
                      <a:pPr indent="0" lvl="0" marL="0" rtl="0" algn="l">
                        <a:spcBef>
                          <a:spcPts val="0"/>
                        </a:spcBef>
                        <a:spcAft>
                          <a:spcPts val="0"/>
                        </a:spcAft>
                        <a:buNone/>
                      </a:pPr>
                      <a:r>
                        <a:rPr lang="en"/>
                        <a:t>84</a:t>
                      </a:r>
                      <a:endParaRPr/>
                    </a:p>
                  </a:txBody>
                  <a:tcPr marT="91425" marB="91425" marR="91425" marL="91425"/>
                </a:tc>
                <a:tc>
                  <a:txBody>
                    <a:bodyPr/>
                    <a:lstStyle/>
                    <a:p>
                      <a:pPr indent="0" lvl="0" marL="0" rtl="0" algn="l">
                        <a:spcBef>
                          <a:spcPts val="0"/>
                        </a:spcBef>
                        <a:spcAft>
                          <a:spcPts val="0"/>
                        </a:spcAft>
                        <a:buNone/>
                      </a:pPr>
                      <a:r>
                        <a:rPr lang="en"/>
                        <a:t>124</a:t>
                      </a:r>
                      <a:endParaRPr/>
                    </a:p>
                  </a:txBody>
                  <a:tcPr marT="91425" marB="91425" marR="91425" marL="91425"/>
                </a:tc>
                <a:tc>
                  <a:txBody>
                    <a:bodyPr/>
                    <a:lstStyle/>
                    <a:p>
                      <a:pPr indent="0" lvl="0" marL="0" rtl="0" algn="l">
                        <a:spcBef>
                          <a:spcPts val="0"/>
                        </a:spcBef>
                        <a:spcAft>
                          <a:spcPts val="0"/>
                        </a:spcAft>
                        <a:buNone/>
                      </a:pPr>
                      <a:r>
                        <a:rPr lang="en"/>
                        <a:t>0.023</a:t>
                      </a:r>
                      <a:endParaRPr/>
                    </a:p>
                  </a:txBody>
                  <a:tcPr marT="91425" marB="91425" marR="91425" marL="91425"/>
                </a:tc>
                <a:tc>
                  <a:txBody>
                    <a:bodyPr/>
                    <a:lstStyle/>
                    <a:p>
                      <a:pPr indent="0" lvl="0" marL="0" rtl="0" algn="l">
                        <a:spcBef>
                          <a:spcPts val="0"/>
                        </a:spcBef>
                        <a:spcAft>
                          <a:spcPts val="0"/>
                        </a:spcAft>
                        <a:buNone/>
                      </a:pPr>
                      <a:r>
                        <a:rPr lang="en"/>
                        <a:t>0.029</a:t>
                      </a:r>
                      <a:endParaRPr/>
                    </a:p>
                  </a:txBody>
                  <a:tcPr marT="91425" marB="91425" marR="91425" marL="91425"/>
                </a:tc>
              </a:tr>
              <a:tr h="381000">
                <a:tc>
                  <a:txBody>
                    <a:bodyPr/>
                    <a:lstStyle/>
                    <a:p>
                      <a:pPr indent="0" lvl="0" marL="0" rtl="0" algn="l">
                        <a:spcBef>
                          <a:spcPts val="0"/>
                        </a:spcBef>
                        <a:spcAft>
                          <a:spcPts val="0"/>
                        </a:spcAft>
                        <a:buNone/>
                      </a:pPr>
                      <a:r>
                        <a:rPr lang="en"/>
                        <a:t>42</a:t>
                      </a:r>
                      <a:endParaRPr/>
                    </a:p>
                  </a:txBody>
                  <a:tcPr marT="91425" marB="91425" marR="91425" marL="91425"/>
                </a:tc>
                <a:tc>
                  <a:txBody>
                    <a:bodyPr/>
                    <a:lstStyle/>
                    <a:p>
                      <a:pPr indent="0" lvl="0" marL="0" rtl="0" algn="l">
                        <a:spcBef>
                          <a:spcPts val="0"/>
                        </a:spcBef>
                        <a:spcAft>
                          <a:spcPts val="0"/>
                        </a:spcAft>
                        <a:buNone/>
                      </a:pPr>
                      <a:r>
                        <a:rPr lang="en"/>
                        <a:t>115</a:t>
                      </a:r>
                      <a:endParaRPr/>
                    </a:p>
                  </a:txBody>
                  <a:tcPr marT="91425" marB="91425" marR="91425" marL="91425"/>
                </a:tc>
                <a:tc>
                  <a:txBody>
                    <a:bodyPr/>
                    <a:lstStyle/>
                    <a:p>
                      <a:pPr indent="0" lvl="0" marL="0" rtl="0" algn="l">
                        <a:spcBef>
                          <a:spcPts val="0"/>
                        </a:spcBef>
                        <a:spcAft>
                          <a:spcPts val="0"/>
                        </a:spcAft>
                        <a:buNone/>
                      </a:pPr>
                      <a:r>
                        <a:rPr lang="en"/>
                        <a:t>0.025</a:t>
                      </a:r>
                      <a:endParaRPr/>
                    </a:p>
                  </a:txBody>
                  <a:tcPr marT="91425" marB="91425" marR="91425" marL="91425"/>
                </a:tc>
                <a:tc>
                  <a:txBody>
                    <a:bodyPr/>
                    <a:lstStyle/>
                    <a:p>
                      <a:pPr indent="0" lvl="0" marL="0" rtl="0" algn="l">
                        <a:spcBef>
                          <a:spcPts val="0"/>
                        </a:spcBef>
                        <a:spcAft>
                          <a:spcPts val="0"/>
                        </a:spcAft>
                        <a:buNone/>
                      </a:pPr>
                      <a:r>
                        <a:rPr lang="en"/>
                        <a:t>0.030</a:t>
                      </a:r>
                      <a:endParaRPr/>
                    </a:p>
                  </a:txBody>
                  <a:tcPr marT="91425" marB="91425" marR="91425" marL="91425"/>
                </a:tc>
              </a:tr>
              <a:tr h="381000">
                <a:tc>
                  <a:txBody>
                    <a:bodyPr/>
                    <a:lstStyle/>
                    <a:p>
                      <a:pPr indent="0" lvl="0" marL="0" rtl="0" algn="l">
                        <a:spcBef>
                          <a:spcPts val="0"/>
                        </a:spcBef>
                        <a:spcAft>
                          <a:spcPts val="0"/>
                        </a:spcAft>
                        <a:buNone/>
                      </a:pPr>
                      <a:r>
                        <a:rPr b="1" lang="en"/>
                        <a:t>20</a:t>
                      </a:r>
                      <a:endParaRPr b="1"/>
                    </a:p>
                  </a:txBody>
                  <a:tcPr marT="91425" marB="91425" marR="91425" marL="91425"/>
                </a:tc>
                <a:tc>
                  <a:txBody>
                    <a:bodyPr/>
                    <a:lstStyle/>
                    <a:p>
                      <a:pPr indent="0" lvl="0" marL="0" rtl="0" algn="l">
                        <a:spcBef>
                          <a:spcPts val="0"/>
                        </a:spcBef>
                        <a:spcAft>
                          <a:spcPts val="0"/>
                        </a:spcAft>
                        <a:buNone/>
                      </a:pPr>
                      <a:r>
                        <a:rPr b="1" lang="en"/>
                        <a:t>152</a:t>
                      </a:r>
                      <a:endParaRPr b="1"/>
                    </a:p>
                  </a:txBody>
                  <a:tcPr marT="91425" marB="91425" marR="91425" marL="91425"/>
                </a:tc>
                <a:tc>
                  <a:txBody>
                    <a:bodyPr/>
                    <a:lstStyle/>
                    <a:p>
                      <a:pPr indent="0" lvl="0" marL="0" rtl="0" algn="l">
                        <a:spcBef>
                          <a:spcPts val="0"/>
                        </a:spcBef>
                        <a:spcAft>
                          <a:spcPts val="0"/>
                        </a:spcAft>
                        <a:buNone/>
                      </a:pPr>
                      <a:r>
                        <a:t/>
                      </a:r>
                      <a:endParaRPr b="1"/>
                    </a:p>
                  </a:txBody>
                  <a:tcPr marT="91425" marB="91425" marR="91425" marL="91425"/>
                </a:tc>
                <a:tc>
                  <a:txBody>
                    <a:bodyPr/>
                    <a:lstStyle/>
                    <a:p>
                      <a:pPr indent="0" lvl="0" marL="0" rtl="0" algn="l">
                        <a:spcBef>
                          <a:spcPts val="0"/>
                        </a:spcBef>
                        <a:spcAft>
                          <a:spcPts val="0"/>
                        </a:spcAft>
                        <a:buNone/>
                      </a:pPr>
                      <a:r>
                        <a:rPr b="1" lang="en"/>
                        <a:t>0.146</a:t>
                      </a:r>
                      <a:endParaRPr b="1"/>
                    </a:p>
                  </a:txBody>
                  <a:tcPr marT="91425" marB="91425" marR="91425" marL="91425"/>
                </a:tc>
              </a:tr>
              <a:tr h="381000">
                <a:tc>
                  <a:txBody>
                    <a:bodyPr/>
                    <a:lstStyle/>
                    <a:p>
                      <a:pPr indent="0" lvl="0" marL="0" rtl="0" algn="l">
                        <a:spcBef>
                          <a:spcPts val="0"/>
                        </a:spcBef>
                        <a:spcAft>
                          <a:spcPts val="0"/>
                        </a:spcAft>
                        <a:buNone/>
                      </a:pPr>
                      <a:r>
                        <a:rPr lang="en"/>
                        <a:t>17</a:t>
                      </a:r>
                      <a:endParaRPr/>
                    </a:p>
                  </a:txBody>
                  <a:tcPr marT="91425" marB="91425" marR="91425" marL="91425"/>
                </a:tc>
                <a:tc>
                  <a:txBody>
                    <a:bodyPr/>
                    <a:lstStyle/>
                    <a:p>
                      <a:pPr indent="0" lvl="0" marL="0" rtl="0" algn="l">
                        <a:spcBef>
                          <a:spcPts val="0"/>
                        </a:spcBef>
                        <a:spcAft>
                          <a:spcPts val="0"/>
                        </a:spcAft>
                        <a:buNone/>
                      </a:pPr>
                      <a:r>
                        <a:rPr lang="en"/>
                        <a:t>150</a:t>
                      </a:r>
                      <a:endParaRPr/>
                    </a:p>
                  </a:txBody>
                  <a:tcPr marT="91425" marB="91425" marR="91425" marL="91425"/>
                </a:tc>
                <a:tc>
                  <a:txBody>
                    <a:bodyPr/>
                    <a:lstStyle/>
                    <a:p>
                      <a:pPr indent="0" lvl="0" marL="0" rtl="0" algn="l">
                        <a:spcBef>
                          <a:spcPts val="0"/>
                        </a:spcBef>
                        <a:spcAft>
                          <a:spcPts val="0"/>
                        </a:spcAft>
                        <a:buNone/>
                      </a:pPr>
                      <a:r>
                        <a:rPr lang="en"/>
                        <a:t>0.069</a:t>
                      </a:r>
                      <a:endParaRPr/>
                    </a:p>
                  </a:txBody>
                  <a:tcPr marT="91425" marB="91425" marR="91425" marL="91425"/>
                </a:tc>
                <a:tc>
                  <a:txBody>
                    <a:bodyPr/>
                    <a:lstStyle/>
                    <a:p>
                      <a:pPr indent="0" lvl="0" marL="0" rtl="0" algn="l">
                        <a:spcBef>
                          <a:spcPts val="0"/>
                        </a:spcBef>
                        <a:spcAft>
                          <a:spcPts val="0"/>
                        </a:spcAft>
                        <a:buNone/>
                      </a:pPr>
                      <a:r>
                        <a:rPr lang="en"/>
                        <a:t>0.152</a:t>
                      </a:r>
                      <a:endParaRPr/>
                    </a:p>
                  </a:txBody>
                  <a:tcPr marT="91425" marB="91425" marR="91425" marL="91425"/>
                </a:tc>
              </a:tr>
              <a:tr h="381000">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135</a:t>
                      </a:r>
                      <a:endParaRPr/>
                    </a:p>
                  </a:txBody>
                  <a:tcPr marT="91425" marB="91425" marR="91425" marL="91425"/>
                </a:tc>
                <a:tc>
                  <a:txBody>
                    <a:bodyPr/>
                    <a:lstStyle/>
                    <a:p>
                      <a:pPr indent="0" lvl="0" marL="0" rtl="0" algn="l">
                        <a:spcBef>
                          <a:spcPts val="0"/>
                        </a:spcBef>
                        <a:spcAft>
                          <a:spcPts val="0"/>
                        </a:spcAft>
                        <a:buNone/>
                      </a:pPr>
                      <a:r>
                        <a:rPr lang="en"/>
                        <a:t>0.094</a:t>
                      </a:r>
                      <a:endParaRPr/>
                    </a:p>
                  </a:txBody>
                  <a:tcPr marT="91425" marB="91425" marR="91425" marL="91425"/>
                </a:tc>
                <a:tc>
                  <a:txBody>
                    <a:bodyPr/>
                    <a:lstStyle/>
                    <a:p>
                      <a:pPr indent="0" lvl="0" marL="0" rtl="0" algn="l">
                        <a:spcBef>
                          <a:spcPts val="0"/>
                        </a:spcBef>
                        <a:spcAft>
                          <a:spcPts val="0"/>
                        </a:spcAft>
                        <a:buNone/>
                      </a:pPr>
                      <a:r>
                        <a:rPr lang="en"/>
                        <a:t>0.159</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 Outlier Factor </a:t>
            </a:r>
            <a:r>
              <a:rPr lang="en" sz="1800">
                <a:solidFill>
                  <a:srgbClr val="666666"/>
                </a:solidFill>
              </a:rPr>
              <a:t>(LOF) </a:t>
            </a:r>
            <a:r>
              <a:rPr lang="en" sz="1800" u="sng">
                <a:solidFill>
                  <a:schemeClr val="hlink"/>
                </a:solidFill>
                <a:hlinkClick r:id="rId3"/>
              </a:rPr>
              <a:t>[1]</a:t>
            </a:r>
            <a:endParaRPr sz="1800">
              <a:solidFill>
                <a:srgbClr val="666666"/>
              </a:solidFill>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212529"/>
              </a:buClr>
              <a:buSzPts val="1200"/>
              <a:buFont typeface="Roboto"/>
              <a:buChar char="●"/>
            </a:pPr>
            <a:r>
              <a:rPr lang="en" sz="1200">
                <a:solidFill>
                  <a:srgbClr val="212529"/>
                </a:solidFill>
                <a:highlight>
                  <a:srgbClr val="FFFFFF"/>
                </a:highlight>
                <a:latin typeface="Roboto"/>
                <a:ea typeface="Roboto"/>
                <a:cs typeface="Roboto"/>
                <a:sym typeface="Roboto"/>
              </a:rPr>
              <a:t>The anomaly score of each sample is called Local Outlier Factor. It measures the local deviation of density of a given sample with respect to its neighbors.[1]</a:t>
            </a:r>
            <a:endParaRPr sz="1200">
              <a:solidFill>
                <a:srgbClr val="212529"/>
              </a:solidFill>
              <a:highlight>
                <a:srgbClr val="FFFFFF"/>
              </a:highlight>
              <a:latin typeface="Roboto"/>
              <a:ea typeface="Roboto"/>
              <a:cs typeface="Roboto"/>
              <a:sym typeface="Roboto"/>
            </a:endParaRPr>
          </a:p>
          <a:p>
            <a:pPr indent="0" lvl="0" marL="457200" rtl="0" algn="l">
              <a:spcBef>
                <a:spcPts val="1200"/>
              </a:spcBef>
              <a:spcAft>
                <a:spcPts val="0"/>
              </a:spcAft>
              <a:buNone/>
            </a:pPr>
            <a:r>
              <a:t/>
            </a:r>
            <a:endParaRPr sz="1200">
              <a:solidFill>
                <a:srgbClr val="212529"/>
              </a:solidFill>
              <a:highlight>
                <a:srgbClr val="FFFFFF"/>
              </a:highlight>
              <a:latin typeface="Roboto"/>
              <a:ea typeface="Roboto"/>
              <a:cs typeface="Roboto"/>
              <a:sym typeface="Roboto"/>
            </a:endParaRPr>
          </a:p>
          <a:p>
            <a:pPr indent="-304800" lvl="0" marL="457200" rtl="0" algn="l">
              <a:spcBef>
                <a:spcPts val="1200"/>
              </a:spcBef>
              <a:spcAft>
                <a:spcPts val="0"/>
              </a:spcAft>
              <a:buClr>
                <a:srgbClr val="212529"/>
              </a:buClr>
              <a:buSzPts val="1200"/>
              <a:buFont typeface="Roboto"/>
              <a:buChar char="●"/>
            </a:pPr>
            <a:r>
              <a:rPr b="1" lang="en" sz="1200">
                <a:solidFill>
                  <a:srgbClr val="212529"/>
                </a:solidFill>
                <a:highlight>
                  <a:srgbClr val="FFFFFF"/>
                </a:highlight>
                <a:latin typeface="Roboto"/>
                <a:ea typeface="Roboto"/>
                <a:cs typeface="Roboto"/>
                <a:sym typeface="Roboto"/>
              </a:rPr>
              <a:t>Advantage</a:t>
            </a:r>
            <a:endParaRPr b="1" sz="1200">
              <a:solidFill>
                <a:srgbClr val="212529"/>
              </a:solidFill>
              <a:highlight>
                <a:srgbClr val="FFFFFF"/>
              </a:highlight>
              <a:latin typeface="Roboto"/>
              <a:ea typeface="Roboto"/>
              <a:cs typeface="Roboto"/>
              <a:sym typeface="Roboto"/>
            </a:endParaRPr>
          </a:p>
          <a:p>
            <a:pPr indent="-304800" lvl="1" marL="914400" rtl="0" algn="l">
              <a:spcBef>
                <a:spcPts val="0"/>
              </a:spcBef>
              <a:spcAft>
                <a:spcPts val="0"/>
              </a:spcAft>
              <a:buClr>
                <a:srgbClr val="212529"/>
              </a:buClr>
              <a:buSzPts val="1200"/>
              <a:buFont typeface="Roboto"/>
              <a:buChar char="○"/>
            </a:pPr>
            <a:r>
              <a:rPr lang="en" sz="1200">
                <a:solidFill>
                  <a:srgbClr val="292929"/>
                </a:solidFill>
                <a:highlight>
                  <a:srgbClr val="FFFFFF"/>
                </a:highlight>
                <a:latin typeface="Roboto"/>
                <a:ea typeface="Roboto"/>
                <a:cs typeface="Roboto"/>
                <a:sym typeface="Roboto"/>
              </a:rPr>
              <a:t>A point will be considered as an outlier if it is at a small distance to the extremely dense cluster. The global approach may not consider that point as an outlier. But the LOF can effectively identify the local outliers.</a:t>
            </a:r>
            <a:endParaRPr sz="1200">
              <a:solidFill>
                <a:srgbClr val="292929"/>
              </a:solidFill>
              <a:highlight>
                <a:srgbClr val="FFFFFF"/>
              </a:highlight>
              <a:latin typeface="Roboto"/>
              <a:ea typeface="Roboto"/>
              <a:cs typeface="Roboto"/>
              <a:sym typeface="Roboto"/>
            </a:endParaRPr>
          </a:p>
          <a:p>
            <a:pPr indent="-304800" lvl="0" marL="457200" rtl="0" algn="l">
              <a:spcBef>
                <a:spcPts val="0"/>
              </a:spcBef>
              <a:spcAft>
                <a:spcPts val="0"/>
              </a:spcAft>
              <a:buClr>
                <a:srgbClr val="292929"/>
              </a:buClr>
              <a:buSzPts val="1200"/>
              <a:buFont typeface="Roboto"/>
              <a:buChar char="●"/>
            </a:pPr>
            <a:r>
              <a:rPr b="1" lang="en" sz="1200">
                <a:solidFill>
                  <a:srgbClr val="292929"/>
                </a:solidFill>
                <a:highlight>
                  <a:srgbClr val="FFFFFF"/>
                </a:highlight>
                <a:latin typeface="Roboto"/>
                <a:ea typeface="Roboto"/>
                <a:cs typeface="Roboto"/>
                <a:sym typeface="Roboto"/>
              </a:rPr>
              <a:t>Disadvantage</a:t>
            </a:r>
            <a:endParaRPr b="1" sz="1200">
              <a:solidFill>
                <a:srgbClr val="292929"/>
              </a:solidFill>
              <a:highlight>
                <a:srgbClr val="FFFFFF"/>
              </a:highlight>
              <a:latin typeface="Roboto"/>
              <a:ea typeface="Roboto"/>
              <a:cs typeface="Roboto"/>
              <a:sym typeface="Roboto"/>
            </a:endParaRPr>
          </a:p>
          <a:p>
            <a:pPr indent="-304800" lvl="1" marL="914400" rtl="0" algn="l">
              <a:spcBef>
                <a:spcPts val="0"/>
              </a:spcBef>
              <a:spcAft>
                <a:spcPts val="0"/>
              </a:spcAft>
              <a:buClr>
                <a:srgbClr val="292929"/>
              </a:buClr>
              <a:buSzPts val="1200"/>
              <a:buFont typeface="Roboto"/>
              <a:buChar char="○"/>
            </a:pPr>
            <a:r>
              <a:rPr lang="en" sz="1200">
                <a:solidFill>
                  <a:srgbClr val="292929"/>
                </a:solidFill>
                <a:highlight>
                  <a:srgbClr val="FFFFFF"/>
                </a:highlight>
                <a:latin typeface="Roboto"/>
                <a:ea typeface="Roboto"/>
                <a:cs typeface="Roboto"/>
                <a:sym typeface="Roboto"/>
              </a:rPr>
              <a:t>Since LOF is a ratio, it is tough to interpret. There is no specific threshold value above which a point is defined as an outlier. The identification of an outlier is dependent on the problem and the user. </a:t>
            </a:r>
            <a:r>
              <a:rPr lang="en" sz="1200" u="sng">
                <a:solidFill>
                  <a:schemeClr val="hlink"/>
                </a:solidFill>
                <a:highlight>
                  <a:srgbClr val="FFFFFF"/>
                </a:highlight>
                <a:latin typeface="Roboto"/>
                <a:ea typeface="Roboto"/>
                <a:cs typeface="Roboto"/>
                <a:sym typeface="Roboto"/>
                <a:hlinkClick r:id="rId4"/>
              </a:rPr>
              <a:t>[2]</a:t>
            </a:r>
            <a:endParaRPr sz="1200">
              <a:solidFill>
                <a:srgbClr val="292929"/>
              </a:solidFill>
              <a:highlight>
                <a:srgbClr val="FFFFFF"/>
              </a:highlight>
              <a:latin typeface="Roboto"/>
              <a:ea typeface="Roboto"/>
              <a:cs typeface="Roboto"/>
              <a:sym typeface="Roboto"/>
            </a:endParaRPr>
          </a:p>
          <a:p>
            <a:pPr indent="-304800" lvl="1" marL="914400" rtl="0" algn="l">
              <a:spcBef>
                <a:spcPts val="0"/>
              </a:spcBef>
              <a:spcAft>
                <a:spcPts val="0"/>
              </a:spcAft>
              <a:buClr>
                <a:srgbClr val="292929"/>
              </a:buClr>
              <a:buSzPts val="1200"/>
              <a:buFont typeface="Roboto"/>
              <a:buChar char="○"/>
            </a:pPr>
            <a:r>
              <a:rPr lang="en" sz="1200">
                <a:solidFill>
                  <a:srgbClr val="292929"/>
                </a:solidFill>
                <a:highlight>
                  <a:srgbClr val="FFFFFF"/>
                </a:highlight>
                <a:latin typeface="Roboto"/>
                <a:ea typeface="Roboto"/>
                <a:cs typeface="Roboto"/>
                <a:sym typeface="Roboto"/>
              </a:rPr>
              <a:t>Fortunately Sklearn marks inliers with 1, outliers with -1. [1]</a:t>
            </a:r>
            <a:endParaRPr sz="1200">
              <a:solidFill>
                <a:srgbClr val="292929"/>
              </a:solidFill>
              <a:highlight>
                <a:srgbClr val="FFFFFF"/>
              </a:highlight>
              <a:latin typeface="Roboto"/>
              <a:ea typeface="Roboto"/>
              <a:cs typeface="Roboto"/>
              <a:sym typeface="Roboto"/>
            </a:endParaRPr>
          </a:p>
          <a:p>
            <a:pPr indent="-304800" lvl="1" marL="914400" rtl="0" algn="l">
              <a:spcBef>
                <a:spcPts val="0"/>
              </a:spcBef>
              <a:spcAft>
                <a:spcPts val="0"/>
              </a:spcAft>
              <a:buClr>
                <a:srgbClr val="292929"/>
              </a:buClr>
              <a:buSzPts val="1200"/>
              <a:buFont typeface="Roboto"/>
              <a:buChar char="○"/>
            </a:pPr>
            <a:r>
              <a:rPr lang="en" sz="1200">
                <a:solidFill>
                  <a:srgbClr val="292929"/>
                </a:solidFill>
                <a:highlight>
                  <a:srgbClr val="FFFFFF"/>
                </a:highlight>
                <a:latin typeface="Roboto"/>
                <a:ea typeface="Roboto"/>
                <a:cs typeface="Roboto"/>
                <a:sym typeface="Roboto"/>
              </a:rPr>
              <a:t>But user should decide what % of data to remove?</a:t>
            </a:r>
            <a:endParaRPr sz="1200">
              <a:solidFill>
                <a:srgbClr val="292929"/>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Kurtosis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7500"/>
              </a:lnSpc>
              <a:spcBef>
                <a:spcPts val="1800"/>
              </a:spcBef>
              <a:spcAft>
                <a:spcPts val="0"/>
              </a:spcAft>
              <a:buClr>
                <a:schemeClr val="dk1"/>
              </a:buClr>
              <a:buSzPts val="1100"/>
              <a:buFont typeface="Arial"/>
              <a:buNone/>
            </a:pPr>
            <a:r>
              <a:rPr b="1" lang="en" sz="1700">
                <a:solidFill>
                  <a:srgbClr val="132E57"/>
                </a:solidFill>
                <a:latin typeface="Roboto"/>
                <a:ea typeface="Roboto"/>
                <a:cs typeface="Roboto"/>
                <a:sym typeface="Roboto"/>
              </a:rPr>
              <a:t>What is Kurtosis?</a:t>
            </a:r>
            <a:endParaRPr b="1" sz="1700">
              <a:solidFill>
                <a:srgbClr val="132E57"/>
              </a:solidFill>
              <a:latin typeface="Roboto"/>
              <a:ea typeface="Roboto"/>
              <a:cs typeface="Roboto"/>
              <a:sym typeface="Roboto"/>
            </a:endParaRPr>
          </a:p>
          <a:p>
            <a:pPr indent="0" lvl="0" marL="0" rtl="0" algn="l">
              <a:spcBef>
                <a:spcPts val="400"/>
              </a:spcBef>
              <a:spcAft>
                <a:spcPts val="1800"/>
              </a:spcAft>
              <a:buNone/>
            </a:pPr>
            <a:r>
              <a:rPr lang="en" sz="1350">
                <a:solidFill>
                  <a:srgbClr val="57595D"/>
                </a:solidFill>
                <a:latin typeface="Roboto"/>
                <a:ea typeface="Roboto"/>
                <a:cs typeface="Roboto"/>
                <a:sym typeface="Roboto"/>
              </a:rPr>
              <a:t>Kurtosis is a statistical measure that defines how heavily the tails of a distribution differ from the tails of a normal distribution. In other words, kurtosis identifies whether the tails of a given distribution contain extreme values. </a:t>
            </a:r>
            <a:r>
              <a:rPr lang="en" sz="1350">
                <a:solidFill>
                  <a:srgbClr val="57595D"/>
                </a:solidFill>
                <a:highlight>
                  <a:srgbClr val="F8F9FA"/>
                </a:highlight>
                <a:latin typeface="Roboto"/>
                <a:ea typeface="Roboto"/>
                <a:cs typeface="Roboto"/>
                <a:sym typeface="Roboto"/>
              </a:rPr>
              <a:t>A large kurtosis is associated with a high level of risk, because it indicates that there are high probabilities of extremely large and extremely small returns</a:t>
            </a:r>
            <a:r>
              <a:rPr lang="en" sz="1350">
                <a:solidFill>
                  <a:srgbClr val="57595D"/>
                </a:solidFill>
                <a:latin typeface="Roboto"/>
                <a:ea typeface="Roboto"/>
                <a:cs typeface="Roboto"/>
                <a:sym typeface="Roboto"/>
              </a:rPr>
              <a:t> </a:t>
            </a:r>
            <a:r>
              <a:rPr lang="en" sz="1350" u="sng">
                <a:solidFill>
                  <a:schemeClr val="hlink"/>
                </a:solidFill>
                <a:latin typeface="Roboto"/>
                <a:ea typeface="Roboto"/>
                <a:cs typeface="Roboto"/>
                <a:sym typeface="Roboto"/>
                <a:hlinkClick r:id="rId3"/>
              </a:rPr>
              <a:t>[3]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Forest Fire </a:t>
            </a:r>
            <a:r>
              <a:rPr lang="en" sz="1800">
                <a:solidFill>
                  <a:srgbClr val="666666"/>
                </a:solidFill>
              </a:rPr>
              <a:t>(box plots)</a:t>
            </a:r>
            <a:endParaRPr sz="1800">
              <a:solidFill>
                <a:srgbClr val="666666"/>
              </a:solidFill>
            </a:endParaRPr>
          </a:p>
        </p:txBody>
      </p:sp>
      <p:pic>
        <p:nvPicPr>
          <p:cNvPr id="73" name="Google Shape;73;p16"/>
          <p:cNvPicPr preferRelativeResize="0"/>
          <p:nvPr/>
        </p:nvPicPr>
        <p:blipFill>
          <a:blip r:embed="rId3">
            <a:alphaModFix/>
          </a:blip>
          <a:stretch>
            <a:fillRect/>
          </a:stretch>
        </p:blipFill>
        <p:spPr>
          <a:xfrm>
            <a:off x="0" y="1017724"/>
            <a:ext cx="9144000" cy="744501"/>
          </a:xfrm>
          <a:prstGeom prst="rect">
            <a:avLst/>
          </a:prstGeom>
          <a:noFill/>
          <a:ln>
            <a:noFill/>
          </a:ln>
        </p:spPr>
      </p:pic>
      <p:sp>
        <p:nvSpPr>
          <p:cNvPr id="74" name="Google Shape;74;p16"/>
          <p:cNvSpPr txBox="1"/>
          <p:nvPr/>
        </p:nvSpPr>
        <p:spPr>
          <a:xfrm>
            <a:off x="5778263" y="1698800"/>
            <a:ext cx="231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p>
        </p:txBody>
      </p:sp>
      <p:pic>
        <p:nvPicPr>
          <p:cNvPr id="75" name="Google Shape;75;p16"/>
          <p:cNvPicPr preferRelativeResize="0"/>
          <p:nvPr/>
        </p:nvPicPr>
        <p:blipFill>
          <a:blip r:embed="rId4">
            <a:alphaModFix/>
          </a:blip>
          <a:stretch>
            <a:fillRect/>
          </a:stretch>
        </p:blipFill>
        <p:spPr>
          <a:xfrm>
            <a:off x="0" y="1762235"/>
            <a:ext cx="9144000" cy="355284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Detecting outliers</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0" rtl="0" algn="l">
              <a:lnSpc>
                <a:spcPct val="130000"/>
              </a:lnSpc>
              <a:spcBef>
                <a:spcPts val="0"/>
              </a:spcBef>
              <a:spcAft>
                <a:spcPts val="0"/>
              </a:spcAft>
              <a:buClr>
                <a:schemeClr val="dk1"/>
              </a:buClr>
              <a:buSzPts val="1100"/>
              <a:buFont typeface="Arial"/>
              <a:buNone/>
            </a:pPr>
            <a:r>
              <a:rPr lang="en" sz="1200">
                <a:solidFill>
                  <a:schemeClr val="dk1"/>
                </a:solidFill>
                <a:latin typeface="Cambria"/>
                <a:ea typeface="Cambria"/>
                <a:cs typeface="Cambria"/>
                <a:sym typeface="Cambria"/>
              </a:rPr>
              <a:t>If skewness = 0, the data are perfectly symmetrical. But a skewness of exactly zero is quite unlikely for real-world data, so </a:t>
            </a:r>
            <a:r>
              <a:rPr b="1" lang="en" sz="1200">
                <a:solidFill>
                  <a:srgbClr val="000088"/>
                </a:solidFill>
                <a:latin typeface="Cambria"/>
                <a:ea typeface="Cambria"/>
                <a:cs typeface="Cambria"/>
                <a:sym typeface="Cambria"/>
              </a:rPr>
              <a:t>how can you interpret the skewness number</a:t>
            </a:r>
            <a:r>
              <a:rPr lang="en" sz="1200">
                <a:solidFill>
                  <a:schemeClr val="dk1"/>
                </a:solidFill>
                <a:latin typeface="Cambria"/>
                <a:ea typeface="Cambria"/>
                <a:cs typeface="Cambria"/>
                <a:sym typeface="Cambria"/>
              </a:rPr>
              <a:t>? </a:t>
            </a:r>
            <a:r>
              <a:rPr lang="en" sz="1200" u="sng">
                <a:solidFill>
                  <a:srgbClr val="0000DD"/>
                </a:solidFill>
                <a:latin typeface="Cambria"/>
                <a:ea typeface="Cambria"/>
                <a:cs typeface="Cambria"/>
                <a:sym typeface="Cambria"/>
                <a:hlinkClick r:id="rId3">
                  <a:extLst>
                    <a:ext uri="{A12FA001-AC4F-418D-AE19-62706E023703}">
                      <ahyp:hlinkClr val="tx"/>
                    </a:ext>
                  </a:extLst>
                </a:hlinkClick>
              </a:rPr>
              <a:t>Bulmer (1979)</a:t>
            </a:r>
            <a:r>
              <a:rPr lang="en" sz="1200">
                <a:solidFill>
                  <a:schemeClr val="dk1"/>
                </a:solidFill>
                <a:latin typeface="Cambria"/>
                <a:ea typeface="Cambria"/>
                <a:cs typeface="Cambria"/>
                <a:sym typeface="Cambria"/>
              </a:rPr>
              <a:t> — a classic — suggests this rule of thumb:</a:t>
            </a:r>
            <a:endParaRPr sz="1200">
              <a:solidFill>
                <a:schemeClr val="dk1"/>
              </a:solidFill>
              <a:latin typeface="Cambria"/>
              <a:ea typeface="Cambria"/>
              <a:cs typeface="Cambria"/>
              <a:sym typeface="Cambria"/>
            </a:endParaRPr>
          </a:p>
          <a:p>
            <a:pPr indent="-304800" lvl="0" marL="1016000" rtl="0" algn="l">
              <a:lnSpc>
                <a:spcPct val="130000"/>
              </a:lnSpc>
              <a:spcBef>
                <a:spcPts val="0"/>
              </a:spcBef>
              <a:spcAft>
                <a:spcPts val="0"/>
              </a:spcAft>
              <a:buClr>
                <a:schemeClr val="dk1"/>
              </a:buClr>
              <a:buSzPts val="1200"/>
              <a:buFont typeface="Cambria"/>
              <a:buChar char="●"/>
            </a:pPr>
            <a:r>
              <a:rPr lang="en" sz="1200">
                <a:solidFill>
                  <a:schemeClr val="dk1"/>
                </a:solidFill>
                <a:latin typeface="Cambria"/>
                <a:ea typeface="Cambria"/>
                <a:cs typeface="Cambria"/>
                <a:sym typeface="Cambria"/>
              </a:rPr>
              <a:t>If skewness is less than −1 or greater than +1, the distribution is </a:t>
            </a:r>
            <a:r>
              <a:rPr b="1" lang="en" sz="1200">
                <a:solidFill>
                  <a:srgbClr val="000088"/>
                </a:solidFill>
                <a:latin typeface="Cambria"/>
                <a:ea typeface="Cambria"/>
                <a:cs typeface="Cambria"/>
                <a:sym typeface="Cambria"/>
              </a:rPr>
              <a:t>highly skewed</a:t>
            </a:r>
            <a:r>
              <a:rPr lang="en" sz="1200">
                <a:solidFill>
                  <a:schemeClr val="dk1"/>
                </a:solidFill>
                <a:latin typeface="Cambria"/>
                <a:ea typeface="Cambria"/>
                <a:cs typeface="Cambria"/>
                <a:sym typeface="Cambria"/>
              </a:rPr>
              <a:t>.</a:t>
            </a:r>
            <a:endParaRPr sz="1200">
              <a:solidFill>
                <a:schemeClr val="dk1"/>
              </a:solidFill>
              <a:latin typeface="Cambria"/>
              <a:ea typeface="Cambria"/>
              <a:cs typeface="Cambria"/>
              <a:sym typeface="Cambria"/>
            </a:endParaRPr>
          </a:p>
          <a:p>
            <a:pPr indent="-304800" lvl="0" marL="1016000" rtl="0" algn="l">
              <a:lnSpc>
                <a:spcPct val="130000"/>
              </a:lnSpc>
              <a:spcBef>
                <a:spcPts val="0"/>
              </a:spcBef>
              <a:spcAft>
                <a:spcPts val="0"/>
              </a:spcAft>
              <a:buClr>
                <a:schemeClr val="dk1"/>
              </a:buClr>
              <a:buSzPts val="1200"/>
              <a:buFont typeface="Cambria"/>
              <a:buChar char="●"/>
            </a:pPr>
            <a:r>
              <a:rPr lang="en" sz="1200">
                <a:solidFill>
                  <a:schemeClr val="dk1"/>
                </a:solidFill>
                <a:latin typeface="Cambria"/>
                <a:ea typeface="Cambria"/>
                <a:cs typeface="Cambria"/>
                <a:sym typeface="Cambria"/>
              </a:rPr>
              <a:t>If skewness is between −1 and −½ or between +½ and +1, the distribution is </a:t>
            </a:r>
            <a:r>
              <a:rPr b="1" lang="en" sz="1200">
                <a:solidFill>
                  <a:srgbClr val="000088"/>
                </a:solidFill>
                <a:latin typeface="Cambria"/>
                <a:ea typeface="Cambria"/>
                <a:cs typeface="Cambria"/>
                <a:sym typeface="Cambria"/>
              </a:rPr>
              <a:t>moderately skewed</a:t>
            </a:r>
            <a:r>
              <a:rPr lang="en" sz="1200">
                <a:solidFill>
                  <a:schemeClr val="dk1"/>
                </a:solidFill>
                <a:latin typeface="Cambria"/>
                <a:ea typeface="Cambria"/>
                <a:cs typeface="Cambria"/>
                <a:sym typeface="Cambria"/>
              </a:rPr>
              <a:t>.</a:t>
            </a:r>
            <a:endParaRPr sz="1200">
              <a:solidFill>
                <a:schemeClr val="dk1"/>
              </a:solidFill>
              <a:latin typeface="Cambria"/>
              <a:ea typeface="Cambria"/>
              <a:cs typeface="Cambria"/>
              <a:sym typeface="Cambria"/>
            </a:endParaRPr>
          </a:p>
          <a:p>
            <a:pPr indent="-304800" lvl="0" marL="1016000" rtl="0" algn="l">
              <a:lnSpc>
                <a:spcPct val="130000"/>
              </a:lnSpc>
              <a:spcBef>
                <a:spcPts val="0"/>
              </a:spcBef>
              <a:spcAft>
                <a:spcPts val="0"/>
              </a:spcAft>
              <a:buClr>
                <a:schemeClr val="dk1"/>
              </a:buClr>
              <a:buSzPts val="1200"/>
              <a:buFont typeface="Cambria"/>
              <a:buChar char="●"/>
            </a:pPr>
            <a:r>
              <a:rPr lang="en" sz="1200">
                <a:solidFill>
                  <a:schemeClr val="dk1"/>
                </a:solidFill>
                <a:latin typeface="Cambria"/>
                <a:ea typeface="Cambria"/>
                <a:cs typeface="Cambria"/>
                <a:sym typeface="Cambria"/>
              </a:rPr>
              <a:t>If skewness is between −½ and +½, the distribution is </a:t>
            </a:r>
            <a:r>
              <a:rPr b="1" lang="en" sz="1200">
                <a:solidFill>
                  <a:srgbClr val="000088"/>
                </a:solidFill>
                <a:latin typeface="Cambria"/>
                <a:ea typeface="Cambria"/>
                <a:cs typeface="Cambria"/>
                <a:sym typeface="Cambria"/>
              </a:rPr>
              <a:t>approximately symmetric</a:t>
            </a:r>
            <a:r>
              <a:rPr lang="en" sz="1200">
                <a:solidFill>
                  <a:schemeClr val="dk1"/>
                </a:solidFill>
                <a:latin typeface="Cambria"/>
                <a:ea typeface="Cambria"/>
                <a:cs typeface="Cambria"/>
                <a:sym typeface="Cambria"/>
              </a:rPr>
              <a:t>.</a:t>
            </a:r>
            <a:endParaRPr sz="1200">
              <a:solidFill>
                <a:schemeClr val="dk1"/>
              </a:solidFill>
              <a:latin typeface="Cambria"/>
              <a:ea typeface="Cambria"/>
              <a:cs typeface="Cambria"/>
              <a:sym typeface="Cambria"/>
            </a:endParaRPr>
          </a:p>
          <a:p>
            <a:pPr indent="0" lvl="0" marL="50800" marR="203200" rtl="0" algn="l">
              <a:lnSpc>
                <a:spcPct val="170000"/>
              </a:lnSpc>
              <a:spcBef>
                <a:spcPts val="1200"/>
              </a:spcBef>
              <a:spcAft>
                <a:spcPts val="0"/>
              </a:spcAft>
              <a:buNone/>
            </a:pPr>
            <a:r>
              <a:rPr b="1" lang="en" sz="1050">
                <a:solidFill>
                  <a:schemeClr val="dk1"/>
                </a:solidFill>
                <a:highlight>
                  <a:srgbClr val="FFFFFF"/>
                </a:highlight>
              </a:rPr>
              <a:t>Feature columns:- 'FFMC', 'ISI', &amp; 'rain', ‘area’ have higher kurtosis value. i,e have outliers.</a:t>
            </a:r>
            <a:endParaRPr b="1" sz="1050">
              <a:solidFill>
                <a:schemeClr val="dk1"/>
              </a:solidFill>
              <a:highlight>
                <a:srgbClr val="FFFFFF"/>
              </a:highlight>
            </a:endParaRPr>
          </a:p>
          <a:p>
            <a:pPr indent="0" lvl="0" marL="0" rtl="0" algn="l">
              <a:lnSpc>
                <a:spcPct val="130000"/>
              </a:lnSpc>
              <a:spcBef>
                <a:spcPts val="900"/>
              </a:spcBef>
              <a:spcAft>
                <a:spcPts val="0"/>
              </a:spcAft>
              <a:buNone/>
            </a:pPr>
            <a:r>
              <a:t/>
            </a:r>
            <a:endParaRPr sz="1200">
              <a:solidFill>
                <a:schemeClr val="dk1"/>
              </a:solidFill>
              <a:latin typeface="Cambria"/>
              <a:ea typeface="Cambria"/>
              <a:cs typeface="Cambria"/>
              <a:sym typeface="Cambria"/>
            </a:endParaRPr>
          </a:p>
          <a:p>
            <a:pPr indent="0" lvl="0" marL="0" rtl="0" algn="l">
              <a:spcBef>
                <a:spcPts val="0"/>
              </a:spcBef>
              <a:spcAft>
                <a:spcPts val="1200"/>
              </a:spcAft>
              <a:buNone/>
            </a:pPr>
            <a:r>
              <a:t/>
            </a:r>
            <a:endParaRPr/>
          </a:p>
        </p:txBody>
      </p:sp>
      <p:pic>
        <p:nvPicPr>
          <p:cNvPr id="82" name="Google Shape;82;p17"/>
          <p:cNvPicPr preferRelativeResize="0"/>
          <p:nvPr/>
        </p:nvPicPr>
        <p:blipFill>
          <a:blip r:embed="rId4">
            <a:alphaModFix/>
          </a:blip>
          <a:stretch>
            <a:fillRect/>
          </a:stretch>
        </p:blipFill>
        <p:spPr>
          <a:xfrm>
            <a:off x="170775" y="2902375"/>
            <a:ext cx="4596976" cy="2009550"/>
          </a:xfrm>
          <a:prstGeom prst="rect">
            <a:avLst/>
          </a:prstGeom>
          <a:noFill/>
          <a:ln>
            <a:noFill/>
          </a:ln>
        </p:spPr>
      </p:pic>
      <p:pic>
        <p:nvPicPr>
          <p:cNvPr id="83" name="Google Shape;83;p17"/>
          <p:cNvPicPr preferRelativeResize="0"/>
          <p:nvPr/>
        </p:nvPicPr>
        <p:blipFill>
          <a:blip r:embed="rId5">
            <a:alphaModFix/>
          </a:blip>
          <a:stretch>
            <a:fillRect/>
          </a:stretch>
        </p:blipFill>
        <p:spPr>
          <a:xfrm>
            <a:off x="4642325" y="2998700"/>
            <a:ext cx="4189975" cy="18553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Transforming columns with outliers</a:t>
            </a:r>
            <a:endParaRPr/>
          </a:p>
        </p:txBody>
      </p:sp>
      <p:sp>
        <p:nvSpPr>
          <p:cNvPr id="89" name="Google Shape;89;p18"/>
          <p:cNvSpPr txBox="1"/>
          <p:nvPr>
            <p:ph idx="1" type="body"/>
          </p:nvPr>
        </p:nvSpPr>
        <p:spPr>
          <a:xfrm>
            <a:off x="5437325" y="1152475"/>
            <a:ext cx="3395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50">
                <a:solidFill>
                  <a:schemeClr val="dk1"/>
                </a:solidFill>
                <a:highlight>
                  <a:srgbClr val="FFFFFF"/>
                </a:highlight>
              </a:rPr>
              <a:t>Instead of removing them we will </a:t>
            </a:r>
            <a:r>
              <a:rPr b="1" lang="en" sz="1250">
                <a:solidFill>
                  <a:schemeClr val="dk1"/>
                </a:solidFill>
                <a:highlight>
                  <a:srgbClr val="FFFFFF"/>
                </a:highlight>
              </a:rPr>
              <a:t>transform </a:t>
            </a:r>
            <a:r>
              <a:rPr lang="en" sz="1250">
                <a:solidFill>
                  <a:schemeClr val="dk1"/>
                </a:solidFill>
                <a:highlight>
                  <a:srgbClr val="FFFFFF"/>
                </a:highlight>
              </a:rPr>
              <a:t>the data to treat the outliers.</a:t>
            </a:r>
            <a:endParaRPr sz="1050">
              <a:solidFill>
                <a:schemeClr val="dk1"/>
              </a:solidFill>
              <a:highlight>
                <a:srgbClr val="FFFFFF"/>
              </a:highlight>
            </a:endParaRPr>
          </a:p>
          <a:p>
            <a:pPr indent="0" lvl="0" marL="0" rtl="0" algn="l">
              <a:spcBef>
                <a:spcPts val="1200"/>
              </a:spcBef>
              <a:spcAft>
                <a:spcPts val="1200"/>
              </a:spcAft>
              <a:buNone/>
            </a:pPr>
            <a:r>
              <a:rPr b="1" lang="en" sz="1250">
                <a:solidFill>
                  <a:schemeClr val="dk1"/>
                </a:solidFill>
                <a:highlight>
                  <a:srgbClr val="FFFFFF"/>
                </a:highlight>
              </a:rPr>
              <a:t>Even after transformation we still have high skewness and kurtosis in </a:t>
            </a:r>
            <a:r>
              <a:rPr b="1" lang="en" sz="1250">
                <a:solidFill>
                  <a:schemeClr val="dk1"/>
                </a:solidFill>
                <a:latin typeface="Roboto Mono"/>
                <a:ea typeface="Roboto Mono"/>
                <a:cs typeface="Roboto Mono"/>
                <a:sym typeface="Roboto Mono"/>
              </a:rPr>
              <a:t>FFMC</a:t>
            </a:r>
            <a:r>
              <a:rPr b="1" lang="en" sz="1250">
                <a:solidFill>
                  <a:schemeClr val="dk1"/>
                </a:solidFill>
                <a:highlight>
                  <a:srgbClr val="FFFFFF"/>
                </a:highlight>
              </a:rPr>
              <a:t> &amp; </a:t>
            </a:r>
            <a:r>
              <a:rPr b="1" lang="en" sz="1250">
                <a:solidFill>
                  <a:schemeClr val="dk1"/>
                </a:solidFill>
                <a:latin typeface="Roboto Mono"/>
                <a:ea typeface="Roboto Mono"/>
                <a:cs typeface="Roboto Mono"/>
                <a:sym typeface="Roboto Mono"/>
              </a:rPr>
              <a:t>rain</a:t>
            </a:r>
            <a:r>
              <a:rPr b="1" lang="en" sz="1250">
                <a:solidFill>
                  <a:schemeClr val="dk1"/>
                </a:solidFill>
                <a:highlight>
                  <a:srgbClr val="FFFFFF"/>
                </a:highlight>
              </a:rPr>
              <a:t>.</a:t>
            </a:r>
            <a:endParaRPr b="1" sz="2000"/>
          </a:p>
        </p:txBody>
      </p:sp>
      <p:pic>
        <p:nvPicPr>
          <p:cNvPr id="90" name="Google Shape;90;p18"/>
          <p:cNvPicPr preferRelativeResize="0"/>
          <p:nvPr/>
        </p:nvPicPr>
        <p:blipFill>
          <a:blip r:embed="rId3">
            <a:alphaModFix/>
          </a:blip>
          <a:stretch>
            <a:fillRect/>
          </a:stretch>
        </p:blipFill>
        <p:spPr>
          <a:xfrm>
            <a:off x="311700" y="1152474"/>
            <a:ext cx="4763526" cy="1748900"/>
          </a:xfrm>
          <a:prstGeom prst="rect">
            <a:avLst/>
          </a:prstGeom>
          <a:noFill/>
          <a:ln>
            <a:noFill/>
          </a:ln>
        </p:spPr>
      </p:pic>
      <p:pic>
        <p:nvPicPr>
          <p:cNvPr id="91" name="Google Shape;91;p18"/>
          <p:cNvPicPr preferRelativeResize="0"/>
          <p:nvPr/>
        </p:nvPicPr>
        <p:blipFill>
          <a:blip r:embed="rId4">
            <a:alphaModFix/>
          </a:blip>
          <a:stretch>
            <a:fillRect/>
          </a:stretch>
        </p:blipFill>
        <p:spPr>
          <a:xfrm>
            <a:off x="311700" y="2901378"/>
            <a:ext cx="5125625" cy="1490350"/>
          </a:xfrm>
          <a:prstGeom prst="rect">
            <a:avLst/>
          </a:prstGeom>
          <a:noFill/>
          <a:ln>
            <a:noFill/>
          </a:ln>
        </p:spPr>
      </p:pic>
      <p:sp>
        <p:nvSpPr>
          <p:cNvPr id="92" name="Google Shape;92;p18"/>
          <p:cNvSpPr txBox="1"/>
          <p:nvPr/>
        </p:nvSpPr>
        <p:spPr>
          <a:xfrm>
            <a:off x="5505150" y="2632025"/>
            <a:ext cx="30000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50">
                <a:solidFill>
                  <a:srgbClr val="242729"/>
                </a:solidFill>
                <a:highlight>
                  <a:schemeClr val="lt1"/>
                </a:highlight>
              </a:rPr>
              <a:t>Np.log1p</a:t>
            </a:r>
            <a:r>
              <a:rPr lang="en" sz="1150">
                <a:solidFill>
                  <a:srgbClr val="242729"/>
                </a:solidFill>
                <a:highlight>
                  <a:schemeClr val="lt1"/>
                </a:highlight>
              </a:rPr>
              <a:t> - is a simple transformation that doesn't use any learnable parameters, and it won't matter if you do it before or after the split. It's like dividing a feature by 1000. [</a:t>
            </a:r>
            <a:r>
              <a:rPr lang="en" sz="1150" u="sng">
                <a:solidFill>
                  <a:schemeClr val="accent5"/>
                </a:solidFill>
                <a:highlight>
                  <a:schemeClr val="lt1"/>
                </a:highlight>
                <a:hlinkClick r:id="rId5">
                  <a:extLst>
                    <a:ext uri="{A12FA001-AC4F-418D-AE19-62706E023703}">
                      <ahyp:hlinkClr val="tx"/>
                    </a:ext>
                  </a:extLst>
                </a:hlinkClick>
              </a:rPr>
              <a:t>5</a:t>
            </a:r>
            <a:r>
              <a:rPr lang="en" sz="1150">
                <a:solidFill>
                  <a:srgbClr val="242729"/>
                </a:solidFill>
                <a:highlight>
                  <a:schemeClr val="lt1"/>
                </a:highlight>
              </a:rPr>
              <a:t>]</a:t>
            </a:r>
            <a:endParaRPr/>
          </a:p>
        </p:txBody>
      </p:sp>
      <p:pic>
        <p:nvPicPr>
          <p:cNvPr id="93" name="Google Shape;93;p18"/>
          <p:cNvPicPr preferRelativeResize="0"/>
          <p:nvPr/>
        </p:nvPicPr>
        <p:blipFill>
          <a:blip r:embed="rId6">
            <a:alphaModFix/>
          </a:blip>
          <a:stretch>
            <a:fillRect/>
          </a:stretch>
        </p:blipFill>
        <p:spPr>
          <a:xfrm>
            <a:off x="5505150" y="3629375"/>
            <a:ext cx="3638850" cy="7044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Z-score method</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300">
                <a:solidFill>
                  <a:srgbClr val="40424E"/>
                </a:solidFill>
                <a:highlight>
                  <a:srgbClr val="FFFFFF"/>
                </a:highlight>
              </a:rPr>
              <a:t>Z score is an important concept in statistics. Z score is also called standard score. This score helps to understand if a data value is greater or smaller than mean and how far away it is from the mean. More specifically, Z score tells how many standard deviations away a data point is from the mean.</a:t>
            </a:r>
            <a:endParaRPr sz="1300">
              <a:solidFill>
                <a:srgbClr val="40424E"/>
              </a:solidFill>
              <a:highlight>
                <a:srgbClr val="FFFFFF"/>
              </a:highlight>
            </a:endParaRPr>
          </a:p>
          <a:p>
            <a:pPr indent="0" lvl="0" marL="228600" marR="228600" rtl="0" algn="l">
              <a:spcBef>
                <a:spcPts val="800"/>
              </a:spcBef>
              <a:spcAft>
                <a:spcPts val="0"/>
              </a:spcAft>
              <a:buClr>
                <a:schemeClr val="dk1"/>
              </a:buClr>
              <a:buSzPts val="1100"/>
              <a:buFont typeface="Arial"/>
              <a:buNone/>
            </a:pPr>
            <a:r>
              <a:rPr b="1" i="1" lang="en" sz="1300">
                <a:solidFill>
                  <a:srgbClr val="40424E"/>
                </a:solidFill>
              </a:rPr>
              <a:t>Z score = (x -mean) / std. deviation</a:t>
            </a:r>
            <a:endParaRPr b="1" i="1" sz="1300">
              <a:solidFill>
                <a:srgbClr val="40424E"/>
              </a:solidFill>
            </a:endParaRPr>
          </a:p>
          <a:p>
            <a:pPr indent="0" lvl="0" marL="0" rtl="0" algn="l">
              <a:spcBef>
                <a:spcPts val="2600"/>
              </a:spcBef>
              <a:spcAft>
                <a:spcPts val="0"/>
              </a:spcAft>
              <a:buClr>
                <a:schemeClr val="dk1"/>
              </a:buClr>
              <a:buSzPts val="1100"/>
              <a:buFont typeface="Arial"/>
              <a:buNone/>
            </a:pPr>
            <a:r>
              <a:rPr lang="en" sz="1300">
                <a:solidFill>
                  <a:srgbClr val="40424E"/>
                </a:solidFill>
                <a:highlight>
                  <a:srgbClr val="FFFFFF"/>
                </a:highlight>
              </a:rPr>
              <a:t>A normal distribution is shown below and it is estimated that</a:t>
            </a:r>
            <a:endParaRPr sz="1300">
              <a:solidFill>
                <a:srgbClr val="40424E"/>
              </a:solidFill>
              <a:highlight>
                <a:srgbClr val="FFFFFF"/>
              </a:highlight>
            </a:endParaRPr>
          </a:p>
          <a:p>
            <a:pPr indent="0" lvl="0" marL="0" rtl="0" algn="l">
              <a:spcBef>
                <a:spcPts val="800"/>
              </a:spcBef>
              <a:spcAft>
                <a:spcPts val="0"/>
              </a:spcAft>
              <a:buClr>
                <a:schemeClr val="dk1"/>
              </a:buClr>
              <a:buSzPts val="1100"/>
              <a:buFont typeface="Arial"/>
              <a:buNone/>
            </a:pPr>
            <a:r>
              <a:rPr lang="en" sz="1300">
                <a:solidFill>
                  <a:srgbClr val="40424E"/>
                </a:solidFill>
                <a:highlight>
                  <a:srgbClr val="FFFFFF"/>
                </a:highlight>
              </a:rPr>
              <a:t>68% of the data points lie between +/- 1 standard deviation.</a:t>
            </a:r>
            <a:endParaRPr sz="1300">
              <a:solidFill>
                <a:srgbClr val="40424E"/>
              </a:solidFill>
              <a:highlight>
                <a:srgbClr val="FFFFFF"/>
              </a:highlight>
            </a:endParaRPr>
          </a:p>
          <a:p>
            <a:pPr indent="0" lvl="0" marL="0" rtl="0" algn="l">
              <a:spcBef>
                <a:spcPts val="800"/>
              </a:spcBef>
              <a:spcAft>
                <a:spcPts val="0"/>
              </a:spcAft>
              <a:buClr>
                <a:schemeClr val="dk1"/>
              </a:buClr>
              <a:buSzPts val="1100"/>
              <a:buFont typeface="Arial"/>
              <a:buNone/>
            </a:pPr>
            <a:r>
              <a:rPr lang="en" sz="1300">
                <a:solidFill>
                  <a:srgbClr val="40424E"/>
                </a:solidFill>
                <a:highlight>
                  <a:srgbClr val="FFFFFF"/>
                </a:highlight>
              </a:rPr>
              <a:t>95% of the data points lie between +/- 2 standard deviation</a:t>
            </a:r>
            <a:endParaRPr sz="1300">
              <a:solidFill>
                <a:srgbClr val="40424E"/>
              </a:solidFill>
              <a:highlight>
                <a:srgbClr val="FFFFFF"/>
              </a:highlight>
            </a:endParaRPr>
          </a:p>
          <a:p>
            <a:pPr indent="0" lvl="0" marL="0" rtl="0" algn="l">
              <a:spcBef>
                <a:spcPts val="800"/>
              </a:spcBef>
              <a:spcAft>
                <a:spcPts val="0"/>
              </a:spcAft>
              <a:buClr>
                <a:schemeClr val="dk1"/>
              </a:buClr>
              <a:buSzPts val="1100"/>
              <a:buFont typeface="Arial"/>
              <a:buNone/>
            </a:pPr>
            <a:r>
              <a:rPr lang="en" sz="1300">
                <a:solidFill>
                  <a:srgbClr val="40424E"/>
                </a:solidFill>
                <a:highlight>
                  <a:srgbClr val="FFFFFF"/>
                </a:highlight>
              </a:rPr>
              <a:t>99.7% of the data points lie between +/- 3 standard deviation </a:t>
            </a:r>
            <a:endParaRPr sz="1300">
              <a:solidFill>
                <a:srgbClr val="40424E"/>
              </a:solidFill>
              <a:highlight>
                <a:srgbClr val="FFFFFF"/>
              </a:highlight>
            </a:endParaRPr>
          </a:p>
          <a:p>
            <a:pPr indent="0" lvl="0" marL="0" rtl="0" algn="l">
              <a:spcBef>
                <a:spcPts val="800"/>
              </a:spcBef>
              <a:spcAft>
                <a:spcPts val="1200"/>
              </a:spcAft>
              <a:buNone/>
            </a:pPr>
            <a:r>
              <a:rPr lang="en" sz="1300">
                <a:solidFill>
                  <a:srgbClr val="40424E"/>
                </a:solidFill>
                <a:highlight>
                  <a:srgbClr val="FFFFFF"/>
                </a:highlight>
              </a:rPr>
              <a:t>If the z score of a data point is </a:t>
            </a:r>
            <a:r>
              <a:rPr b="1" lang="en" sz="1300">
                <a:solidFill>
                  <a:srgbClr val="40424E"/>
                </a:solidFill>
                <a:highlight>
                  <a:srgbClr val="FFFFFF"/>
                </a:highlight>
              </a:rPr>
              <a:t>more than 3,</a:t>
            </a:r>
            <a:r>
              <a:rPr lang="en" sz="1300">
                <a:solidFill>
                  <a:srgbClr val="40424E"/>
                </a:solidFill>
                <a:highlight>
                  <a:srgbClr val="FFFFFF"/>
                </a:highlight>
              </a:rPr>
              <a:t> it indicates that the data point is quite different from the other data points. Such a data point can be an outlier. </a:t>
            </a:r>
            <a:r>
              <a:rPr lang="en" sz="1300" u="sng">
                <a:solidFill>
                  <a:schemeClr val="accent5"/>
                </a:solidFill>
                <a:highlight>
                  <a:srgbClr val="FFFFFF"/>
                </a:highlight>
                <a:hlinkClick r:id="rId3">
                  <a:extLst>
                    <a:ext uri="{A12FA001-AC4F-418D-AE19-62706E023703}">
                      <ahyp:hlinkClr val="tx"/>
                    </a:ext>
                  </a:extLst>
                </a:hlinkClick>
              </a:rPr>
              <a:t>[4]</a:t>
            </a:r>
            <a:endParaRPr/>
          </a:p>
        </p:txBody>
      </p:sp>
      <p:pic>
        <p:nvPicPr>
          <p:cNvPr id="100" name="Google Shape;100;p19"/>
          <p:cNvPicPr preferRelativeResize="0"/>
          <p:nvPr/>
        </p:nvPicPr>
        <p:blipFill>
          <a:blip r:embed="rId4">
            <a:alphaModFix/>
          </a:blip>
          <a:stretch>
            <a:fillRect/>
          </a:stretch>
        </p:blipFill>
        <p:spPr>
          <a:xfrm>
            <a:off x="5273474" y="2139775"/>
            <a:ext cx="3870526" cy="1617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nvSpPr>
        <p:spPr>
          <a:xfrm>
            <a:off x="4842125" y="1225600"/>
            <a:ext cx="365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07" name="Google Shape;107;p20"/>
          <p:cNvSpPr txBox="1"/>
          <p:nvPr>
            <p:ph idx="1" type="body"/>
          </p:nvPr>
        </p:nvSpPr>
        <p:spPr>
          <a:xfrm>
            <a:off x="4691400" y="1225600"/>
            <a:ext cx="4140900" cy="126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after removing outliers </a:t>
            </a:r>
            <a:endParaRPr/>
          </a:p>
          <a:p>
            <a:pPr indent="0" lvl="0" marL="0" rtl="0" algn="l">
              <a:spcBef>
                <a:spcPts val="1200"/>
              </a:spcBef>
              <a:spcAft>
                <a:spcPts val="1200"/>
              </a:spcAft>
              <a:buNone/>
            </a:pPr>
            <a:r>
              <a:t/>
            </a:r>
            <a:endParaRPr/>
          </a:p>
        </p:txBody>
      </p:sp>
      <p:pic>
        <p:nvPicPr>
          <p:cNvPr id="108" name="Google Shape;108;p20"/>
          <p:cNvPicPr preferRelativeResize="0"/>
          <p:nvPr/>
        </p:nvPicPr>
        <p:blipFill>
          <a:blip r:embed="rId3">
            <a:alphaModFix/>
          </a:blip>
          <a:stretch>
            <a:fillRect/>
          </a:stretch>
        </p:blipFill>
        <p:spPr>
          <a:xfrm>
            <a:off x="362100" y="1110425"/>
            <a:ext cx="4209900" cy="1847400"/>
          </a:xfrm>
          <a:prstGeom prst="rect">
            <a:avLst/>
          </a:prstGeom>
          <a:noFill/>
          <a:ln>
            <a:noFill/>
          </a:ln>
        </p:spPr>
      </p:pic>
      <p:pic>
        <p:nvPicPr>
          <p:cNvPr id="109" name="Google Shape;109;p20"/>
          <p:cNvPicPr preferRelativeResize="0"/>
          <p:nvPr/>
        </p:nvPicPr>
        <p:blipFill>
          <a:blip r:embed="rId4">
            <a:alphaModFix/>
          </a:blip>
          <a:stretch>
            <a:fillRect/>
          </a:stretch>
        </p:blipFill>
        <p:spPr>
          <a:xfrm>
            <a:off x="362100" y="2957825"/>
            <a:ext cx="4209900" cy="2132000"/>
          </a:xfrm>
          <a:prstGeom prst="rect">
            <a:avLst/>
          </a:prstGeom>
          <a:noFill/>
          <a:ln>
            <a:noFill/>
          </a:ln>
        </p:spPr>
      </p:pic>
      <p:pic>
        <p:nvPicPr>
          <p:cNvPr id="110" name="Google Shape;110;p20"/>
          <p:cNvPicPr preferRelativeResize="0"/>
          <p:nvPr/>
        </p:nvPicPr>
        <p:blipFill>
          <a:blip r:embed="rId5">
            <a:alphaModFix/>
          </a:blip>
          <a:stretch>
            <a:fillRect/>
          </a:stretch>
        </p:blipFill>
        <p:spPr>
          <a:xfrm>
            <a:off x="4691400" y="2195650"/>
            <a:ext cx="4152900" cy="838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400"/>
              <a:t>With outliers removed % of data &amp; MSE (try LOF after z-score treatment)</a:t>
            </a:r>
            <a:endParaRPr/>
          </a:p>
        </p:txBody>
      </p:sp>
      <p:graphicFrame>
        <p:nvGraphicFramePr>
          <p:cNvPr id="116" name="Google Shape;116;p21"/>
          <p:cNvGraphicFramePr/>
          <p:nvPr/>
        </p:nvGraphicFramePr>
        <p:xfrm>
          <a:off x="952500" y="1428750"/>
          <a:ext cx="3000000" cy="3000000"/>
        </p:xfrm>
        <a:graphic>
          <a:graphicData uri="http://schemas.openxmlformats.org/drawingml/2006/table">
            <a:tbl>
              <a:tblPr>
                <a:noFill/>
                <a:tableStyleId>{86652775-C3A1-4A45-A6EC-49F5B27CB0BB}</a:tableStyleId>
              </a:tblPr>
              <a:tblGrid>
                <a:gridCol w="1206500"/>
                <a:gridCol w="1206500"/>
                <a:gridCol w="1206500"/>
                <a:gridCol w="1206500"/>
                <a:gridCol w="1206500"/>
              </a:tblGrid>
              <a:tr h="381000">
                <a:tc>
                  <a:txBody>
                    <a:bodyPr/>
                    <a:lstStyle/>
                    <a:p>
                      <a:pPr indent="0" lvl="0" marL="0" rtl="0" algn="l">
                        <a:spcBef>
                          <a:spcPts val="0"/>
                        </a:spcBef>
                        <a:spcAft>
                          <a:spcPts val="0"/>
                        </a:spcAft>
                        <a:buNone/>
                      </a:pPr>
                      <a:r>
                        <a:rPr lang="en"/>
                        <a:t>n_neighbors</a:t>
                      </a:r>
                      <a:endParaRPr/>
                    </a:p>
                  </a:txBody>
                  <a:tcPr marT="91425" marB="91425" marR="91425" marL="91425"/>
                </a:tc>
                <a:tc>
                  <a:txBody>
                    <a:bodyPr/>
                    <a:lstStyle/>
                    <a:p>
                      <a:pPr indent="0" lvl="0" marL="0" rtl="0" algn="l">
                        <a:spcBef>
                          <a:spcPts val="0"/>
                        </a:spcBef>
                        <a:spcAft>
                          <a:spcPts val="0"/>
                        </a:spcAft>
                        <a:buNone/>
                      </a:pPr>
                      <a:r>
                        <a:rPr lang="en"/>
                        <a:t>N of data</a:t>
                      </a:r>
                      <a:endParaRPr/>
                    </a:p>
                  </a:txBody>
                  <a:tcPr marT="91425" marB="91425" marR="91425" marL="91425"/>
                </a:tc>
                <a:tc>
                  <a:txBody>
                    <a:bodyPr/>
                    <a:lstStyle/>
                    <a:p>
                      <a:pPr indent="0" lvl="0" marL="0" rtl="0" algn="l">
                        <a:spcBef>
                          <a:spcPts val="0"/>
                        </a:spcBef>
                        <a:spcAft>
                          <a:spcPts val="0"/>
                        </a:spcAft>
                        <a:buNone/>
                      </a:pPr>
                      <a:r>
                        <a:rPr lang="en"/>
                        <a:t>% of data</a:t>
                      </a:r>
                      <a:endParaRPr/>
                    </a:p>
                  </a:txBody>
                  <a:tcPr marT="91425" marB="91425" marR="91425" marL="91425"/>
                </a:tc>
                <a:tc>
                  <a:txBody>
                    <a:bodyPr/>
                    <a:lstStyle/>
                    <a:p>
                      <a:pPr indent="0" lvl="0" marL="0" rtl="0" algn="l">
                        <a:spcBef>
                          <a:spcPts val="0"/>
                        </a:spcBef>
                        <a:spcAft>
                          <a:spcPts val="0"/>
                        </a:spcAft>
                        <a:buNone/>
                      </a:pPr>
                      <a:r>
                        <a:rPr lang="en"/>
                        <a:t>MLP</a:t>
                      </a:r>
                      <a:endParaRPr/>
                    </a:p>
                  </a:txBody>
                  <a:tcPr marT="91425" marB="91425" marR="91425" marL="91425"/>
                </a:tc>
                <a:tc>
                  <a:txBody>
                    <a:bodyPr/>
                    <a:lstStyle/>
                    <a:p>
                      <a:pPr indent="0" lvl="0" marL="0" rtl="0" algn="l">
                        <a:spcBef>
                          <a:spcPts val="0"/>
                        </a:spcBef>
                        <a:spcAft>
                          <a:spcPts val="0"/>
                        </a:spcAft>
                        <a:buNone/>
                      </a:pPr>
                      <a:r>
                        <a:rPr lang="en"/>
                        <a:t>MT</a:t>
                      </a:r>
                      <a:endParaRPr/>
                    </a:p>
                  </a:txBody>
                  <a:tcPr marT="91425" marB="91425" marR="91425" marL="91425"/>
                </a:tc>
              </a:tr>
              <a:tr h="381000">
                <a:tc>
                  <a:txBody>
                    <a:bodyPr/>
                    <a:lstStyle/>
                    <a:p>
                      <a:pPr indent="0" lvl="0" marL="0" rtl="0" algn="l">
                        <a:spcBef>
                          <a:spcPts val="0"/>
                        </a:spcBef>
                        <a:spcAft>
                          <a:spcPts val="0"/>
                        </a:spcAft>
                        <a:buNone/>
                      </a:pPr>
                      <a:r>
                        <a:rPr lang="en"/>
                        <a:t>517</a:t>
                      </a:r>
                      <a:endParaRPr/>
                    </a:p>
                  </a:txBody>
                  <a:tcPr marT="91425" marB="91425" marR="91425" marL="91425"/>
                </a:tc>
                <a:tc>
                  <a:txBody>
                    <a:bodyPr/>
                    <a:lstStyle/>
                    <a:p>
                      <a:pPr indent="0" lvl="0" marL="0" rtl="0" algn="l">
                        <a:spcBef>
                          <a:spcPts val="0"/>
                        </a:spcBef>
                        <a:spcAft>
                          <a:spcPts val="0"/>
                        </a:spcAft>
                        <a:buNone/>
                      </a:pPr>
                      <a:r>
                        <a:rPr lang="en"/>
                        <a:t>517</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c>
                  <a:txBody>
                    <a:bodyPr/>
                    <a:lstStyle/>
                    <a:p>
                      <a:pPr indent="0" lvl="0" marL="0" rtl="0" algn="l">
                        <a:spcBef>
                          <a:spcPts val="0"/>
                        </a:spcBef>
                        <a:spcAft>
                          <a:spcPts val="0"/>
                        </a:spcAft>
                        <a:buNone/>
                      </a:pPr>
                      <a:r>
                        <a:rPr lang="en"/>
                        <a:t>4090.528</a:t>
                      </a:r>
                      <a:endParaRPr/>
                    </a:p>
                  </a:txBody>
                  <a:tcPr marT="91425" marB="91425" marR="91425" marL="91425"/>
                </a:tc>
                <a:tc>
                  <a:txBody>
                    <a:bodyPr/>
                    <a:lstStyle/>
                    <a:p>
                      <a:pPr indent="0" lvl="0" marL="0" rtl="0" algn="l">
                        <a:spcBef>
                          <a:spcPts val="0"/>
                        </a:spcBef>
                        <a:spcAft>
                          <a:spcPts val="0"/>
                        </a:spcAft>
                        <a:buNone/>
                      </a:pPr>
                      <a:r>
                        <a:rPr lang="en"/>
                        <a:t>5489.0</a:t>
                      </a:r>
                      <a:endParaRPr/>
                    </a:p>
                  </a:txBody>
                  <a:tcPr marT="91425" marB="91425" marR="91425" marL="91425"/>
                </a:tc>
              </a:tr>
              <a:tr h="381000">
                <a:tc>
                  <a:txBody>
                    <a:bodyPr/>
                    <a:lstStyle/>
                    <a:p>
                      <a:pPr indent="0" lvl="0" marL="0" rtl="0" algn="l">
                        <a:spcBef>
                          <a:spcPts val="0"/>
                        </a:spcBef>
                        <a:spcAft>
                          <a:spcPts val="0"/>
                        </a:spcAft>
                        <a:buNone/>
                      </a:pPr>
                      <a:r>
                        <a:rPr lang="en"/>
                        <a:t>490</a:t>
                      </a:r>
                      <a:endParaRPr/>
                    </a:p>
                  </a:txBody>
                  <a:tcPr marT="91425" marB="91425" marR="91425" marL="91425"/>
                </a:tc>
                <a:tc>
                  <a:txBody>
                    <a:bodyPr/>
                    <a:lstStyle/>
                    <a:p>
                      <a:pPr indent="0" lvl="0" marL="0" rtl="0" algn="l">
                        <a:spcBef>
                          <a:spcPts val="0"/>
                        </a:spcBef>
                        <a:spcAft>
                          <a:spcPts val="0"/>
                        </a:spcAft>
                        <a:buNone/>
                      </a:pPr>
                      <a:r>
                        <a:rPr lang="en"/>
                        <a:t>502</a:t>
                      </a:r>
                      <a:endParaRPr/>
                    </a:p>
                  </a:txBody>
                  <a:tcPr marT="91425" marB="91425" marR="91425" marL="91425"/>
                </a:tc>
                <a:tc>
                  <a:txBody>
                    <a:bodyPr/>
                    <a:lstStyle/>
                    <a:p>
                      <a:pPr indent="0" lvl="0" marL="0" rtl="0" algn="l">
                        <a:spcBef>
                          <a:spcPts val="0"/>
                        </a:spcBef>
                        <a:spcAft>
                          <a:spcPts val="0"/>
                        </a:spcAft>
                        <a:buNone/>
                      </a:pPr>
                      <a:r>
                        <a:rPr lang="en"/>
                        <a:t>~95%</a:t>
                      </a:r>
                      <a:endParaRPr/>
                    </a:p>
                  </a:txBody>
                  <a:tcPr marT="91425" marB="91425" marR="91425" marL="91425"/>
                </a:tc>
                <a:tc>
                  <a:txBody>
                    <a:bodyPr/>
                    <a:lstStyle/>
                    <a:p>
                      <a:pPr indent="0" lvl="0" marL="0" rtl="0" algn="l">
                        <a:spcBef>
                          <a:spcPts val="0"/>
                        </a:spcBef>
                        <a:spcAft>
                          <a:spcPts val="0"/>
                        </a:spcAft>
                        <a:buNone/>
                      </a:pPr>
                      <a:r>
                        <a:rPr lang="en"/>
                        <a:t> 151.897</a:t>
                      </a:r>
                      <a:endParaRPr/>
                    </a:p>
                  </a:txBody>
                  <a:tcPr marT="91425" marB="91425" marR="91425" marL="91425"/>
                </a:tc>
                <a:tc>
                  <a:txBody>
                    <a:bodyPr/>
                    <a:lstStyle/>
                    <a:p>
                      <a:pPr indent="0" lvl="0" marL="0" rtl="0" algn="l">
                        <a:spcBef>
                          <a:spcPts val="0"/>
                        </a:spcBef>
                        <a:spcAft>
                          <a:spcPts val="0"/>
                        </a:spcAft>
                        <a:buNone/>
                      </a:pPr>
                      <a:r>
                        <a:rPr lang="en"/>
                        <a:t>163.93</a:t>
                      </a:r>
                      <a:endParaRPr/>
                    </a:p>
                  </a:txBody>
                  <a:tcPr marT="91425" marB="91425" marR="91425" marL="91425"/>
                </a:tc>
              </a:tr>
              <a:tr h="381000">
                <a:tc>
                  <a:txBody>
                    <a:bodyPr/>
                    <a:lstStyle/>
                    <a:p>
                      <a:pPr indent="0" lvl="0" marL="0" rtl="0" algn="l">
                        <a:spcBef>
                          <a:spcPts val="0"/>
                        </a:spcBef>
                        <a:spcAft>
                          <a:spcPts val="0"/>
                        </a:spcAft>
                        <a:buNone/>
                      </a:pPr>
                      <a:r>
                        <a:rPr lang="en"/>
                        <a:t>390</a:t>
                      </a:r>
                      <a:endParaRPr/>
                    </a:p>
                  </a:txBody>
                  <a:tcPr marT="91425" marB="91425" marR="91425" marL="91425"/>
                </a:tc>
                <a:tc>
                  <a:txBody>
                    <a:bodyPr/>
                    <a:lstStyle/>
                    <a:p>
                      <a:pPr indent="0" lvl="0" marL="0" rtl="0" algn="l">
                        <a:spcBef>
                          <a:spcPts val="0"/>
                        </a:spcBef>
                        <a:spcAft>
                          <a:spcPts val="0"/>
                        </a:spcAft>
                        <a:buNone/>
                      </a:pPr>
                      <a:r>
                        <a:rPr lang="en"/>
                        <a:t>354</a:t>
                      </a:r>
                      <a:endParaRPr/>
                    </a:p>
                  </a:txBody>
                  <a:tcPr marT="91425" marB="91425" marR="91425" marL="91425"/>
                </a:tc>
                <a:tc>
                  <a:txBody>
                    <a:bodyPr/>
                    <a:lstStyle/>
                    <a:p>
                      <a:pPr indent="0" lvl="0" marL="0" rtl="0" algn="l">
                        <a:spcBef>
                          <a:spcPts val="0"/>
                        </a:spcBef>
                        <a:spcAft>
                          <a:spcPts val="0"/>
                        </a:spcAft>
                        <a:buNone/>
                      </a:pPr>
                      <a:r>
                        <a:rPr lang="en"/>
                        <a:t>~75%</a:t>
                      </a:r>
                      <a:endParaRPr/>
                    </a:p>
                  </a:txBody>
                  <a:tcPr marT="91425" marB="91425" marR="91425" marL="91425"/>
                </a:tc>
                <a:tc>
                  <a:txBody>
                    <a:bodyPr/>
                    <a:lstStyle/>
                    <a:p>
                      <a:pPr indent="0" lvl="0" marL="0" rtl="0" algn="l">
                        <a:spcBef>
                          <a:spcPts val="0"/>
                        </a:spcBef>
                        <a:spcAft>
                          <a:spcPts val="0"/>
                        </a:spcAft>
                        <a:buNone/>
                      </a:pPr>
                      <a:r>
                        <a:rPr lang="en"/>
                        <a:t>     8.506</a:t>
                      </a:r>
                      <a:endParaRPr/>
                    </a:p>
                  </a:txBody>
                  <a:tcPr marT="91425" marB="91425" marR="91425" marL="91425"/>
                </a:tc>
                <a:tc>
                  <a:txBody>
                    <a:bodyPr/>
                    <a:lstStyle/>
                    <a:p>
                      <a:pPr indent="0" lvl="0" marL="0" rtl="0" algn="l">
                        <a:spcBef>
                          <a:spcPts val="0"/>
                        </a:spcBef>
                        <a:spcAft>
                          <a:spcPts val="0"/>
                        </a:spcAft>
                        <a:buNone/>
                      </a:pPr>
                      <a:r>
                        <a:rPr lang="en"/>
                        <a:t>8.34</a:t>
                      </a:r>
                      <a:endParaRPr/>
                    </a:p>
                  </a:txBody>
                  <a:tcPr marT="91425" marB="91425" marR="91425" marL="91425"/>
                </a:tc>
              </a:tr>
              <a:tr h="381000">
                <a:tc>
                  <a:txBody>
                    <a:bodyPr/>
                    <a:lstStyle/>
                    <a:p>
                      <a:pPr indent="0" lvl="0" marL="0" rtl="0" algn="l">
                        <a:spcBef>
                          <a:spcPts val="0"/>
                        </a:spcBef>
                        <a:spcAft>
                          <a:spcPts val="0"/>
                        </a:spcAft>
                        <a:buNone/>
                      </a:pPr>
                      <a:r>
                        <a:rPr lang="en"/>
                        <a:t>260</a:t>
                      </a:r>
                      <a:endParaRPr/>
                    </a:p>
                  </a:txBody>
                  <a:tcPr marT="91425" marB="91425" marR="91425" marL="91425"/>
                </a:tc>
                <a:tc>
                  <a:txBody>
                    <a:bodyPr/>
                    <a:lstStyle/>
                    <a:p>
                      <a:pPr indent="0" lvl="0" marL="0" rtl="0" algn="l">
                        <a:spcBef>
                          <a:spcPts val="0"/>
                        </a:spcBef>
                        <a:spcAft>
                          <a:spcPts val="0"/>
                        </a:spcAft>
                        <a:buNone/>
                      </a:pPr>
                      <a:r>
                        <a:rPr lang="en"/>
                        <a:t>191</a:t>
                      </a:r>
                      <a:endParaRPr/>
                    </a:p>
                  </a:txBody>
                  <a:tcPr marT="91425" marB="91425" marR="91425" marL="91425"/>
                </a:tc>
                <a:tc>
                  <a:txBody>
                    <a:bodyPr/>
                    <a:lstStyle/>
                    <a:p>
                      <a:pPr indent="0" lvl="0" marL="0" rtl="0" algn="l">
                        <a:spcBef>
                          <a:spcPts val="0"/>
                        </a:spcBef>
                        <a:spcAft>
                          <a:spcPts val="0"/>
                        </a:spcAft>
                        <a:buNone/>
                      </a:pPr>
                      <a:r>
                        <a:rPr lang="en"/>
                        <a:t>~50%</a:t>
                      </a:r>
                      <a:endParaRPr/>
                    </a:p>
                  </a:txBody>
                  <a:tcPr marT="91425" marB="91425" marR="91425" marL="91425"/>
                </a:tc>
                <a:tc>
                  <a:txBody>
                    <a:bodyPr/>
                    <a:lstStyle/>
                    <a:p>
                      <a:pPr indent="0" lvl="0" marL="0" rtl="0" algn="l">
                        <a:spcBef>
                          <a:spcPts val="0"/>
                        </a:spcBef>
                        <a:spcAft>
                          <a:spcPts val="0"/>
                        </a:spcAft>
                        <a:buNone/>
                      </a:pPr>
                      <a:r>
                        <a:rPr lang="en"/>
                        <a:t>     0.059</a:t>
                      </a:r>
                      <a:endParaRPr/>
                    </a:p>
                  </a:txBody>
                  <a:tcPr marT="91425" marB="91425" marR="91425" marL="91425"/>
                </a:tc>
                <a:tc>
                  <a:txBody>
                    <a:bodyPr/>
                    <a:lstStyle/>
                    <a:p>
                      <a:pPr indent="0" lvl="0" marL="0" rtl="0" algn="l">
                        <a:spcBef>
                          <a:spcPts val="0"/>
                        </a:spcBef>
                        <a:spcAft>
                          <a:spcPts val="0"/>
                        </a:spcAft>
                        <a:buNone/>
                      </a:pPr>
                      <a:r>
                        <a:rPr lang="en"/>
                        <a:t>0.033</a:t>
                      </a:r>
                      <a:endParaRPr/>
                    </a:p>
                  </a:txBody>
                  <a:tcPr marT="91425" marB="91425" marR="91425" marL="91425"/>
                </a:tc>
              </a:tr>
              <a:tr h="381000">
                <a:tc>
                  <a:txBody>
                    <a:bodyPr/>
                    <a:lstStyle/>
                    <a:p>
                      <a:pPr indent="0" lvl="0" marL="0" rtl="0" algn="l">
                        <a:spcBef>
                          <a:spcPts val="0"/>
                        </a:spcBef>
                        <a:spcAft>
                          <a:spcPts val="0"/>
                        </a:spcAft>
                        <a:buNone/>
                      </a:pPr>
                      <a:r>
                        <a:rPr lang="en"/>
                        <a:t>130</a:t>
                      </a:r>
                      <a:endParaRPr/>
                    </a:p>
                  </a:txBody>
                  <a:tcPr marT="91425" marB="91425" marR="91425" marL="91425"/>
                </a:tc>
                <a:tc>
                  <a:txBody>
                    <a:bodyPr/>
                    <a:lstStyle/>
                    <a:p>
                      <a:pPr indent="0" lvl="0" marL="0" rtl="0" algn="l">
                        <a:spcBef>
                          <a:spcPts val="0"/>
                        </a:spcBef>
                        <a:spcAft>
                          <a:spcPts val="0"/>
                        </a:spcAft>
                        <a:buNone/>
                      </a:pPr>
                      <a:r>
                        <a:rPr lang="en"/>
                        <a:t>273</a:t>
                      </a:r>
                      <a:endParaRPr/>
                    </a:p>
                  </a:txBody>
                  <a:tcPr marT="91425" marB="91425" marR="91425" marL="91425"/>
                </a:tc>
                <a:tc>
                  <a:txBody>
                    <a:bodyPr/>
                    <a:lstStyle/>
                    <a:p>
                      <a:pPr indent="0" lvl="0" marL="0" rtl="0" algn="l">
                        <a:spcBef>
                          <a:spcPts val="0"/>
                        </a:spcBef>
                        <a:spcAft>
                          <a:spcPts val="0"/>
                        </a:spcAft>
                        <a:buNone/>
                      </a:pPr>
                      <a:r>
                        <a:rPr lang="en"/>
                        <a:t>~25%</a:t>
                      </a:r>
                      <a:endParaRPr/>
                    </a:p>
                  </a:txBody>
                  <a:tcPr marT="91425" marB="91425" marR="91425" marL="91425"/>
                </a:tc>
                <a:tc>
                  <a:txBody>
                    <a:bodyPr/>
                    <a:lstStyle/>
                    <a:p>
                      <a:pPr indent="0" lvl="0" marL="0" rtl="0" algn="l">
                        <a:spcBef>
                          <a:spcPts val="0"/>
                        </a:spcBef>
                        <a:spcAft>
                          <a:spcPts val="0"/>
                        </a:spcAft>
                        <a:buNone/>
                      </a:pPr>
                      <a:r>
                        <a:rPr lang="en"/>
                        <a:t>     6.473</a:t>
                      </a:r>
                      <a:endParaRPr/>
                    </a:p>
                  </a:txBody>
                  <a:tcPr marT="91425" marB="91425" marR="91425" marL="91425"/>
                </a:tc>
                <a:tc>
                  <a:txBody>
                    <a:bodyPr/>
                    <a:lstStyle/>
                    <a:p>
                      <a:pPr indent="0" lvl="0" marL="0" rtl="0" algn="l">
                        <a:spcBef>
                          <a:spcPts val="0"/>
                        </a:spcBef>
                        <a:spcAft>
                          <a:spcPts val="0"/>
                        </a:spcAft>
                        <a:buNone/>
                      </a:pPr>
                      <a:r>
                        <a:rPr lang="en"/>
                        <a:t>7.25</a:t>
                      </a:r>
                      <a:endParaRPr/>
                    </a:p>
                  </a:txBody>
                  <a:tcPr marT="91425" marB="91425" marR="91425" marL="91425"/>
                </a:tc>
              </a:tr>
              <a:tr h="381000">
                <a:tc>
                  <a:txBody>
                    <a:bodyPr/>
                    <a:lstStyle/>
                    <a:p>
                      <a:pPr indent="0" lvl="0" marL="0" rtl="0" algn="l">
                        <a:spcBef>
                          <a:spcPts val="0"/>
                        </a:spcBef>
                        <a:spcAft>
                          <a:spcPts val="0"/>
                        </a:spcAft>
                        <a:buNone/>
                      </a:pPr>
                      <a:r>
                        <a:rPr lang="en"/>
                        <a:t>50</a:t>
                      </a:r>
                      <a:endParaRPr/>
                    </a:p>
                  </a:txBody>
                  <a:tcPr marT="91425" marB="91425" marR="91425" marL="91425"/>
                </a:tc>
                <a:tc>
                  <a:txBody>
                    <a:bodyPr/>
                    <a:lstStyle/>
                    <a:p>
                      <a:pPr indent="0" lvl="0" marL="0" rtl="0" algn="l">
                        <a:spcBef>
                          <a:spcPts val="0"/>
                        </a:spcBef>
                        <a:spcAft>
                          <a:spcPts val="0"/>
                        </a:spcAft>
                        <a:buNone/>
                      </a:pPr>
                      <a:r>
                        <a:rPr lang="en"/>
                        <a:t>408</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   12.589</a:t>
                      </a:r>
                      <a:endParaRPr/>
                    </a:p>
                  </a:txBody>
                  <a:tcPr marT="91425" marB="91425" marR="91425" marL="91425"/>
                </a:tc>
                <a:tc>
                  <a:txBody>
                    <a:bodyPr/>
                    <a:lstStyle/>
                    <a:p>
                      <a:pPr indent="0" lvl="0" marL="0" rtl="0" algn="l">
                        <a:spcBef>
                          <a:spcPts val="0"/>
                        </a:spcBef>
                        <a:spcAft>
                          <a:spcPts val="0"/>
                        </a:spcAft>
                        <a:buNone/>
                      </a:pPr>
                      <a:r>
                        <a:rPr lang="en"/>
                        <a:t>14.63</a:t>
                      </a:r>
                      <a:endParaRPr/>
                    </a:p>
                  </a:txBody>
                  <a:tcPr marT="91425" marB="91425" marR="91425" marL="91425"/>
                </a:tc>
              </a:tr>
              <a:tr h="381000">
                <a:tc>
                  <a:txBody>
                    <a:bodyPr/>
                    <a:lstStyle/>
                    <a:p>
                      <a:pPr indent="0" lvl="0" marL="0" rtl="0" algn="l">
                        <a:spcBef>
                          <a:spcPts val="0"/>
                        </a:spcBef>
                        <a:spcAft>
                          <a:spcPts val="0"/>
                        </a:spcAft>
                        <a:buNone/>
                      </a:pPr>
                      <a:r>
                        <a:rPr lang="en"/>
                        <a:t>25</a:t>
                      </a:r>
                      <a:endParaRPr/>
                    </a:p>
                  </a:txBody>
                  <a:tcPr marT="91425" marB="91425" marR="91425" marL="91425"/>
                </a:tc>
                <a:tc>
                  <a:txBody>
                    <a:bodyPr/>
                    <a:lstStyle/>
                    <a:p>
                      <a:pPr indent="0" lvl="0" marL="0" rtl="0" algn="l">
                        <a:spcBef>
                          <a:spcPts val="0"/>
                        </a:spcBef>
                        <a:spcAft>
                          <a:spcPts val="0"/>
                        </a:spcAft>
                        <a:buNone/>
                      </a:pPr>
                      <a:r>
                        <a:rPr lang="en"/>
                        <a:t>467</a:t>
                      </a:r>
                      <a:endParaRPr/>
                    </a:p>
                  </a:txBody>
                  <a:tcPr marT="91425" marB="91425" marR="91425" marL="91425"/>
                </a:tc>
                <a:tc>
                  <a:txBody>
                    <a:bodyPr/>
                    <a:lstStyle/>
                    <a:p>
                      <a:pPr indent="0" lvl="0" marL="0" rtl="0" algn="l">
                        <a:spcBef>
                          <a:spcPts val="0"/>
                        </a:spcBef>
                        <a:spcAft>
                          <a:spcPts val="0"/>
                        </a:spcAft>
                        <a:buNone/>
                      </a:pPr>
                      <a:r>
                        <a:rPr lang="en"/>
                        <a:t>~ 5%</a:t>
                      </a:r>
                      <a:endParaRPr/>
                    </a:p>
                  </a:txBody>
                  <a:tcPr marT="91425" marB="91425" marR="91425" marL="91425"/>
                </a:tc>
                <a:tc>
                  <a:txBody>
                    <a:bodyPr/>
                    <a:lstStyle/>
                    <a:p>
                      <a:pPr indent="0" lvl="0" marL="0" rtl="0" algn="l">
                        <a:spcBef>
                          <a:spcPts val="0"/>
                        </a:spcBef>
                        <a:spcAft>
                          <a:spcPts val="0"/>
                        </a:spcAft>
                        <a:buNone/>
                      </a:pPr>
                      <a:r>
                        <a:rPr lang="en"/>
                        <a:t>  104.660</a:t>
                      </a:r>
                      <a:endParaRPr/>
                    </a:p>
                  </a:txBody>
                  <a:tcPr marT="91425" marB="91425" marR="91425" marL="91425"/>
                </a:tc>
                <a:tc>
                  <a:txBody>
                    <a:bodyPr/>
                    <a:lstStyle/>
                    <a:p>
                      <a:pPr indent="0" lvl="0" marL="0" rtl="0" algn="l">
                        <a:spcBef>
                          <a:spcPts val="0"/>
                        </a:spcBef>
                        <a:spcAft>
                          <a:spcPts val="0"/>
                        </a:spcAft>
                        <a:buNone/>
                      </a:pPr>
                      <a:r>
                        <a:rPr lang="en"/>
                        <a:t>119.78</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