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8"/>
  </p:notesMasterIdLst>
  <p:sldIdLst>
    <p:sldId id="256" r:id="rId2"/>
    <p:sldId id="303" r:id="rId3"/>
    <p:sldId id="317" r:id="rId4"/>
    <p:sldId id="304" r:id="rId5"/>
    <p:sldId id="330" r:id="rId6"/>
    <p:sldId id="331" r:id="rId7"/>
    <p:sldId id="332" r:id="rId8"/>
    <p:sldId id="329" r:id="rId9"/>
    <p:sldId id="308" r:id="rId10"/>
    <p:sldId id="318" r:id="rId11"/>
    <p:sldId id="321" r:id="rId12"/>
    <p:sldId id="319" r:id="rId13"/>
    <p:sldId id="320" r:id="rId14"/>
    <p:sldId id="322" r:id="rId15"/>
    <p:sldId id="323" r:id="rId16"/>
    <p:sldId id="28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3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FD551-C833-45EC-9B52-373B52E1809C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CEC10-EC3F-4580-AF6C-E749A288B2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646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EC10-EC3F-4580-AF6C-E749A288B2E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722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EC10-EC3F-4580-AF6C-E749A288B2E1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302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F6EBA7-17B9-44F5-8960-616FC65D7527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F3C5C-DF23-4B78-A855-07F885507A9B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C81A-657F-484A-826C-12C941F914D7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4A1C9-7266-4D44-802B-D0A82F468C3D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E6C29-3831-449A-85EB-7B2C99CA1599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E2F9C-FA0D-41E8-92D0-CCED208844B2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0D066F-50B9-4F8C-B678-96A38D20B863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D1300-6B67-404A-8361-32DF55BA8D58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5D4D2F-5172-4DAC-BA7F-757E36A69B95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B4E72-C4B3-4044-ABC5-AE8406B1908A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A46E-123A-4B28-9C58-34B88108DF5B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7F48846-9CB8-41D7-AAEA-42E34A79A3FF}" type="datetime1">
              <a:rPr lang="ru-RU" smtClean="0"/>
              <a:pPr/>
              <a:t>03.02.2020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D:\_14Monography\Draws\IVU.vsd\Drawing\~INfo\Sheet.8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2120038 388 074 р п 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245414"/>
            <a:ext cx="24384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4271" y="1412776"/>
            <a:ext cx="8100392" cy="381642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effectLst/>
              </a:rPr>
              <a:t>ИНФОРМАТИВНОСТЬ  </a:t>
            </a:r>
            <a:r>
              <a:rPr lang="ru-RU" sz="3600" b="1" dirty="0">
                <a:effectLst/>
              </a:rPr>
              <a:t>ПРИЗНАКОВ НА ОСНОВЕ WAVELET-ПРЕОБРАЗОВАНИЯ </a:t>
            </a:r>
            <a:r>
              <a:rPr lang="ru-RU" sz="3600" b="1" dirty="0" smtClean="0">
                <a:effectLst/>
              </a:rPr>
              <a:t>ВИБРАЦИОННЫХ </a:t>
            </a:r>
            <a:r>
              <a:rPr lang="ru-RU" sz="3600" b="1" dirty="0">
                <a:effectLst/>
              </a:rPr>
              <a:t>СИГНАЛОВ ДЛЯ ОЦЕНКИ СОСТОЯНИЯ ПОДШИПНИКОВ </a:t>
            </a:r>
            <a:r>
              <a:rPr lang="ru-RU" sz="3600" b="1" dirty="0" smtClean="0">
                <a:effectLst/>
              </a:rPr>
              <a:t>ГТД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0728" y="5733256"/>
            <a:ext cx="7406640" cy="8885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Т.П. Грызлова</a:t>
            </a:r>
          </a:p>
          <a:p>
            <a:r>
              <a:rPr lang="ru-RU" dirty="0" smtClean="0"/>
              <a:t>РГАТУ им. П. А. Соловьева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1663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</a:t>
            </a:r>
            <a:r>
              <a:rPr lang="en-US" dirty="0" smtClean="0"/>
              <a:t>4 </a:t>
            </a:r>
            <a:r>
              <a:rPr lang="ru-RU" dirty="0" smtClean="0"/>
              <a:t>– </a:t>
            </a:r>
            <a:r>
              <a:rPr lang="en-US" dirty="0" smtClean="0"/>
              <a:t>15</a:t>
            </a:r>
            <a:r>
              <a:rPr lang="ru-RU" dirty="0" smtClean="0"/>
              <a:t> ноября 2017 года</a:t>
            </a:r>
          </a:p>
          <a:p>
            <a:pPr algn="ctr"/>
            <a:r>
              <a:rPr lang="en-US" dirty="0" smtClean="0"/>
              <a:t>IV </a:t>
            </a:r>
            <a:r>
              <a:rPr lang="ru-RU" dirty="0" smtClean="0"/>
              <a:t>научно – техническая конференция.</a:t>
            </a:r>
          </a:p>
          <a:p>
            <a:pPr algn="ctr"/>
            <a:r>
              <a:rPr lang="ru-RU" b="1" dirty="0" smtClean="0"/>
              <a:t>Д</a:t>
            </a:r>
            <a:r>
              <a:rPr lang="ru-RU" dirty="0" smtClean="0"/>
              <a:t>ИНАМИКА И ПРОЧНОСТЬ КОНСТРУКЦИЙ АЭРОГИДРОУПРУГИХ СИСТЕМ. Численные методы</a:t>
            </a:r>
            <a:endParaRPr lang="ru-RU" dirty="0"/>
          </a:p>
        </p:txBody>
      </p:sp>
      <p:pic>
        <p:nvPicPr>
          <p:cNvPr id="5" name="Picture 2" descr="P3160008  392428 р п 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95719"/>
            <a:ext cx="2330450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735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Рисунок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912768" cy="52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043608" y="55929"/>
            <a:ext cx="79208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Wavelet</a:t>
            </a:r>
            <a:r>
              <a:rPr lang="ru-RU" dirty="0" smtClean="0"/>
              <a:t>-коэффициенты </a:t>
            </a:r>
            <a:r>
              <a:rPr lang="en-US" dirty="0" smtClean="0"/>
              <a:t>w(t/2, L)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8936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C1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7640" y="605244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16416" y="55892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316416" y="50851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45811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316416" y="40770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L4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316416" y="35730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L5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316416" y="31316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L6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316416" y="26903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L7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224899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L8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316416" y="18076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316416" y="136631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L10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259632" y="6669360"/>
            <a:ext cx="705678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60499" y="64483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t/2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06641" y="60302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~5000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78649" y="557994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~2500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67544" y="51296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~1250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56439" y="46793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~625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93275" y="414908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~312,5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361885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~156,25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313167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~78,125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26445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~39,06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15732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~19,53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26745" y="16701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~9,75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1829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~4,9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51520" y="908720"/>
            <a:ext cx="55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f, </a:t>
            </a:r>
            <a:r>
              <a:rPr lang="ru-RU" dirty="0" smtClean="0">
                <a:solidFill>
                  <a:srgbClr val="FFFF00"/>
                </a:solidFill>
              </a:rPr>
              <a:t>Гц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7498080" cy="836712"/>
          </a:xfrm>
        </p:spPr>
        <p:txBody>
          <a:bodyPr/>
          <a:lstStyle/>
          <a:p>
            <a:r>
              <a:rPr lang="en-US" dirty="0" smtClean="0"/>
              <a:t>Wavelet</a:t>
            </a:r>
            <a:r>
              <a:rPr lang="ru-RU" dirty="0" smtClean="0"/>
              <a:t>-коэффициенты</a:t>
            </a:r>
            <a:r>
              <a:rPr lang="en-US" dirty="0"/>
              <a:t> </a:t>
            </a:r>
            <a:r>
              <a:rPr lang="en-US" dirty="0" smtClean="0"/>
              <a:t>a(t/2,L)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9"/>
            <a:ext cx="7449644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41" y="188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C1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1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498080" cy="778416"/>
          </a:xfrm>
        </p:spPr>
        <p:txBody>
          <a:bodyPr>
            <a:normAutofit fontScale="90000"/>
          </a:bodyPr>
          <a:lstStyle/>
          <a:p>
            <a:r>
              <a:rPr lang="en-US" dirty="0"/>
              <a:t>Wavelet</a:t>
            </a:r>
            <a:r>
              <a:rPr lang="ru-RU" dirty="0"/>
              <a:t>-коэффициенты </a:t>
            </a:r>
            <a:r>
              <a:rPr lang="en-US" dirty="0"/>
              <a:t>w(t/2, L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51263"/>
            <a:ext cx="7488832" cy="57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775" y="26064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B3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9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8100392" cy="778416"/>
          </a:xfrm>
        </p:spPr>
        <p:txBody>
          <a:bodyPr>
            <a:normAutofit/>
          </a:bodyPr>
          <a:lstStyle/>
          <a:p>
            <a:r>
              <a:rPr lang="en-US" dirty="0"/>
              <a:t>Wavelet</a:t>
            </a:r>
            <a:r>
              <a:rPr lang="ru-RU" dirty="0"/>
              <a:t>-коэффициенты </a:t>
            </a:r>
            <a:r>
              <a:rPr lang="en-US" dirty="0" smtClean="0"/>
              <a:t>a(t/2</a:t>
            </a:r>
            <a:r>
              <a:rPr lang="en-US" dirty="0"/>
              <a:t>, L)</a:t>
            </a:r>
            <a:r>
              <a:rPr lang="ru-RU" dirty="0"/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8213" y="1484784"/>
            <a:ext cx="7544185" cy="52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26064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B3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8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116632"/>
            <a:ext cx="8041440" cy="1442674"/>
          </a:xfrm>
        </p:spPr>
        <p:txBody>
          <a:bodyPr/>
          <a:lstStyle/>
          <a:p>
            <a:r>
              <a:rPr lang="ru-RU" sz="4000" dirty="0" smtClean="0"/>
              <a:t>Алгоритм </a:t>
            </a:r>
            <a:r>
              <a:rPr lang="en-US" sz="4000" dirty="0" smtClean="0"/>
              <a:t>Wavelet</a:t>
            </a:r>
            <a:r>
              <a:rPr lang="ru-RU" sz="4000" dirty="0" smtClean="0"/>
              <a:t>-анализа в базисе функций Хаара</a:t>
            </a:r>
            <a:endParaRPr lang="ru-RU" sz="4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8178232"/>
              </p:ext>
            </p:extLst>
          </p:nvPr>
        </p:nvGraphicFramePr>
        <p:xfrm>
          <a:off x="1071346" y="2204864"/>
          <a:ext cx="2808288" cy="355600"/>
        </p:xfrm>
        <a:graphic>
          <a:graphicData uri="http://schemas.openxmlformats.org/presentationml/2006/ole">
            <p:oleObj spid="_x0000_s4137" name="Equation" r:id="rId3" imgW="2819160" imgH="355320" progId="Equation.3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9499831"/>
              </p:ext>
            </p:extLst>
          </p:nvPr>
        </p:nvGraphicFramePr>
        <p:xfrm>
          <a:off x="1143354" y="3170609"/>
          <a:ext cx="2838450" cy="908050"/>
        </p:xfrm>
        <a:graphic>
          <a:graphicData uri="http://schemas.openxmlformats.org/presentationml/2006/ole">
            <p:oleObj spid="_x0000_s4138" name="Equation" r:id="rId4" imgW="2844720" imgH="914400" progId="Equation.3">
              <p:embed/>
            </p:oleObj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7422562"/>
              </p:ext>
            </p:extLst>
          </p:nvPr>
        </p:nvGraphicFramePr>
        <p:xfrm>
          <a:off x="988936" y="4466753"/>
          <a:ext cx="4127501" cy="906463"/>
        </p:xfrm>
        <a:graphic>
          <a:graphicData uri="http://schemas.openxmlformats.org/presentationml/2006/ole">
            <p:oleObj spid="_x0000_s4139" name="Equation" r:id="rId5" imgW="4127400" imgH="9144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1688510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Индекс отсчетов сигнала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132856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Число уровней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072302"/>
            <a:ext cx="361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Размер блока на </a:t>
            </a:r>
            <a:r>
              <a:rPr lang="en-US" dirty="0" smtClean="0"/>
              <a:t>k</a:t>
            </a:r>
            <a:r>
              <a:rPr lang="ru-RU" dirty="0" smtClean="0"/>
              <a:t>-том уровне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2524254"/>
            <a:ext cx="21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Индекс уровня</a:t>
            </a:r>
            <a:r>
              <a:rPr lang="en-US" dirty="0" smtClean="0"/>
              <a:t> -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147900"/>
            <a:ext cx="363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Индекс блока на </a:t>
            </a:r>
            <a:r>
              <a:rPr lang="en-US" dirty="0" smtClean="0"/>
              <a:t>k</a:t>
            </a:r>
            <a:r>
              <a:rPr lang="ru-RU" dirty="0" smtClean="0"/>
              <a:t>-том уровне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7383988" y="3573016"/>
                <a:ext cx="126149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88" y="3573016"/>
                <a:ext cx="1261499" cy="37427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72000" y="3973039"/>
            <a:ext cx="363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Число блоков на </a:t>
            </a:r>
            <a:r>
              <a:rPr lang="en-US" dirty="0" smtClean="0"/>
              <a:t>k</a:t>
            </a:r>
            <a:r>
              <a:rPr lang="ru-RU" dirty="0" smtClean="0"/>
              <a:t>-том уровне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7388789" y="4342371"/>
                <a:ext cx="1062791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89" y="4342371"/>
                <a:ext cx="1062791" cy="613501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7070336" y="5579948"/>
                <a:ext cx="1699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=0..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36" y="5579948"/>
                <a:ext cx="1699696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10020" y="1654095"/>
            <a:ext cx="23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Подвекторы</a:t>
            </a:r>
            <a:r>
              <a:rPr lang="ru-RU" dirty="0" smtClean="0"/>
              <a:t> сигнала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971600" y="2708920"/>
            <a:ext cx="266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Wavelet</a:t>
            </a:r>
            <a:r>
              <a:rPr lang="ru-RU" dirty="0" smtClean="0"/>
              <a:t>-коэффициенты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589299" y="1654486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 =</a:t>
            </a:r>
            <a:r>
              <a:rPr lang="en-US" dirty="0"/>
              <a:t>0</a:t>
            </a:r>
            <a:r>
              <a:rPr lang="en-US" i="1" dirty="0"/>
              <a:t>..n - </a:t>
            </a:r>
            <a:r>
              <a:rPr lang="en-US" dirty="0"/>
              <a:t>1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Прямоугольник 20"/>
              <p:cNvSpPr/>
              <p:nvPr/>
            </p:nvSpPr>
            <p:spPr>
              <a:xfrm>
                <a:off x="7335643" y="2080005"/>
                <a:ext cx="1255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43" y="2080005"/>
                <a:ext cx="1255536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Прямоугольник 21"/>
              <p:cNvSpPr/>
              <p:nvPr/>
            </p:nvSpPr>
            <p:spPr>
              <a:xfrm>
                <a:off x="7114942" y="2524645"/>
                <a:ext cx="1504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=0..</m:t>
                      </m:r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942" y="2524645"/>
                <a:ext cx="1504194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86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сигнала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5309965"/>
              </p:ext>
            </p:extLst>
          </p:nvPr>
        </p:nvGraphicFramePr>
        <p:xfrm>
          <a:off x="1590675" y="1652588"/>
          <a:ext cx="2552700" cy="479425"/>
        </p:xfrm>
        <a:graphic>
          <a:graphicData uri="http://schemas.openxmlformats.org/presentationml/2006/ole">
            <p:oleObj spid="_x0000_s5174" name="Equation" r:id="rId3" imgW="2552400" imgH="482400" progId="Equation.3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4377495"/>
              </p:ext>
            </p:extLst>
          </p:nvPr>
        </p:nvGraphicFramePr>
        <p:xfrm>
          <a:off x="1787525" y="2397125"/>
          <a:ext cx="4641850" cy="749300"/>
        </p:xfrm>
        <a:graphic>
          <a:graphicData uri="http://schemas.openxmlformats.org/presentationml/2006/ole">
            <p:oleObj spid="_x0000_s5175" name="Equation" r:id="rId4" imgW="4635360" imgH="76176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273438"/>
              </p:ext>
            </p:extLst>
          </p:nvPr>
        </p:nvGraphicFramePr>
        <p:xfrm>
          <a:off x="4645025" y="3561481"/>
          <a:ext cx="4056062" cy="1306513"/>
        </p:xfrm>
        <a:graphic>
          <a:graphicData uri="http://schemas.openxmlformats.org/presentationml/2006/ole">
            <p:oleObj spid="_x0000_s5176" name="Equation" r:id="rId5" imgW="4051300" imgH="129540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5844739"/>
              </p:ext>
            </p:extLst>
          </p:nvPr>
        </p:nvGraphicFramePr>
        <p:xfrm>
          <a:off x="4572000" y="5218831"/>
          <a:ext cx="3975100" cy="1306513"/>
        </p:xfrm>
        <a:graphic>
          <a:graphicData uri="http://schemas.openxmlformats.org/presentationml/2006/ole">
            <p:oleObj spid="_x0000_s5177" name="Equation" r:id="rId6" imgW="3975100" imgH="1295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979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04864"/>
            <a:ext cx="7498080" cy="1143000"/>
          </a:xfrm>
        </p:spPr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43608" y="11663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</a:t>
            </a:r>
            <a:r>
              <a:rPr lang="en-US" dirty="0" smtClean="0"/>
              <a:t>4 </a:t>
            </a:r>
            <a:r>
              <a:rPr lang="ru-RU" dirty="0" smtClean="0"/>
              <a:t>– </a:t>
            </a:r>
            <a:r>
              <a:rPr lang="en-US" dirty="0" smtClean="0"/>
              <a:t>15</a:t>
            </a:r>
            <a:r>
              <a:rPr lang="ru-RU" dirty="0" smtClean="0"/>
              <a:t> ноября 2017 года</a:t>
            </a:r>
          </a:p>
          <a:p>
            <a:pPr algn="ctr"/>
            <a:r>
              <a:rPr lang="en-US" dirty="0" smtClean="0"/>
              <a:t>IV </a:t>
            </a:r>
            <a:r>
              <a:rPr lang="ru-RU" dirty="0" smtClean="0"/>
              <a:t>научно – техническая конференция.</a:t>
            </a:r>
          </a:p>
          <a:p>
            <a:pPr algn="ctr"/>
            <a:r>
              <a:rPr lang="ru-RU" b="1" dirty="0" smtClean="0"/>
              <a:t>Д</a:t>
            </a:r>
            <a:r>
              <a:rPr lang="ru-RU" dirty="0" smtClean="0"/>
              <a:t>ИНАМИКА И ПРОЧНОСТЬ КОНСТРУКЦИЙ АЭРОГИДРОУПРУГИХ СИСТЕМ. Численные методы</a:t>
            </a:r>
            <a:endParaRPr lang="ru-RU" dirty="0"/>
          </a:p>
        </p:txBody>
      </p:sp>
      <p:pic>
        <p:nvPicPr>
          <p:cNvPr id="6" name="Picture 3" descr="P2120038 388 074 р п 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24384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1300728" y="5373216"/>
            <a:ext cx="7406640" cy="124854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dirty="0" smtClean="0"/>
              <a:t>Т.П. Грызлова</a:t>
            </a:r>
          </a:p>
          <a:p>
            <a:pPr marL="82296" indent="0">
              <a:buNone/>
            </a:pPr>
            <a:r>
              <a:rPr lang="ru-RU" dirty="0" smtClean="0"/>
              <a:t>РГАТУ им. П. А. Соловьева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ktntpgryzlova@mail.ru</a:t>
            </a:r>
            <a:endParaRPr lang="ru-RU" dirty="0" smtClean="0">
              <a:latin typeface="Comic Sans MS" panose="030F0702030302020204" pitchFamily="66" charset="0"/>
            </a:endParaRPr>
          </a:p>
        </p:txBody>
      </p:sp>
      <p:pic>
        <p:nvPicPr>
          <p:cNvPr id="8" name="Picture 2" descr="P3160008  392428 р п 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3550" y="3861048"/>
            <a:ext cx="2330450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58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408" y="-27384"/>
            <a:ext cx="796208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/>
              <a:t>Проблемы получения диагностической информации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1" y="141277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</a:t>
            </a:r>
            <a:r>
              <a:rPr lang="ru-RU" dirty="0" smtClean="0"/>
              <a:t>овышение надежности эксплуатации сложных технических объектов связано с широким кругом </a:t>
            </a:r>
            <a:r>
              <a:rPr lang="ru-RU" b="1" dirty="0" smtClean="0"/>
              <a:t>п</a:t>
            </a:r>
            <a:r>
              <a:rPr lang="ru-RU" dirty="0" smtClean="0"/>
              <a:t>роблем получения </a:t>
            </a:r>
            <a:r>
              <a:rPr lang="ru-RU" b="1" dirty="0" smtClean="0"/>
              <a:t>д</a:t>
            </a:r>
            <a:r>
              <a:rPr lang="ru-RU" dirty="0" smtClean="0"/>
              <a:t>иагностической </a:t>
            </a:r>
            <a:r>
              <a:rPr lang="ru-RU" b="1" dirty="0" smtClean="0"/>
              <a:t>и</a:t>
            </a:r>
            <a:r>
              <a:rPr lang="ru-RU" dirty="0" smtClean="0"/>
              <a:t>нформации и разработки методов диагностики.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1487960" y="2420888"/>
            <a:ext cx="6624736" cy="1800200"/>
            <a:chOff x="1259632" y="4077072"/>
            <a:chExt cx="6624736" cy="180020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2051720" y="4077072"/>
              <a:ext cx="2088232" cy="1296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ru-RU" sz="2000" dirty="0" smtClean="0"/>
                <a:t>ИВУ – 1М</a:t>
              </a:r>
              <a:endParaRPr lang="ru-RU" sz="20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796136" y="4581128"/>
              <a:ext cx="2088232" cy="1296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ru-RU" sz="2000" dirty="0" smtClean="0"/>
                <a:t>ВДК – 44</a:t>
              </a:r>
            </a:p>
          </p:txBody>
        </p:sp>
        <p:cxnSp>
          <p:nvCxnSpPr>
            <p:cNvPr id="12" name="Прямая со стрелкой 11"/>
            <p:cNvCxnSpPr>
              <a:endCxn id="10" idx="1"/>
            </p:cNvCxnSpPr>
            <p:nvPr/>
          </p:nvCxnSpPr>
          <p:spPr>
            <a:xfrm>
              <a:off x="1259632" y="472514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Соединительная линия уступом 12"/>
            <p:cNvCxnSpPr>
              <a:stCxn id="10" idx="3"/>
              <a:endCxn id="11" idx="1"/>
            </p:cNvCxnSpPr>
            <p:nvPr/>
          </p:nvCxnSpPr>
          <p:spPr>
            <a:xfrm>
              <a:off x="4139952" y="4725144"/>
              <a:ext cx="1656184" cy="50405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71193" y="4283804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(t)</a:t>
              </a:r>
              <a:endParaRPr lang="ru-RU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2843808" y="4149080"/>
              <a:ext cx="648072" cy="648072"/>
            </a:xfrm>
            <a:prstGeom prst="ellipse">
              <a:avLst/>
            </a:prstGeom>
            <a:solidFill>
              <a:srgbClr val="D2F3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endCxn id="15" idx="7"/>
            </p:cNvCxnSpPr>
            <p:nvPr/>
          </p:nvCxnSpPr>
          <p:spPr>
            <a:xfrm flipV="1">
              <a:off x="3167844" y="4243988"/>
              <a:ext cx="229128" cy="22448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632971"/>
              <a:ext cx="566737" cy="61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067944" y="4271161"/>
              <a:ext cx="21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Телефонный выход</a:t>
              </a:r>
              <a:endParaRPr lang="ru-RU" dirty="0"/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1115616" y="4036422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Основные этапы их решения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4365104"/>
            <a:ext cx="19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/>
              <a:t>в</a:t>
            </a:r>
            <a:r>
              <a:rPr lang="ru-RU" dirty="0" smtClean="0"/>
              <a:t>ыбор датчика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43608" y="4726863"/>
            <a:ext cx="446308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/>
              <a:t>в</a:t>
            </a:r>
            <a:r>
              <a:rPr lang="ru-RU" dirty="0" smtClean="0"/>
              <a:t>ыбор  алгоритмов обработки сигналов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43607" y="5085184"/>
            <a:ext cx="792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/>
              <a:t>р</a:t>
            </a:r>
            <a:r>
              <a:rPr lang="ru-RU" dirty="0" smtClean="0"/>
              <a:t>азработка, обучение и настройка классификаторов и систем принятия решений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5588763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/>
              <a:t>в</a:t>
            </a:r>
            <a:r>
              <a:rPr lang="ru-RU" dirty="0" smtClean="0"/>
              <a:t>ыбор критериев и оценка характеристик или потенциальных  характеристик системы диагностики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179" y="6215622"/>
            <a:ext cx="925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</a:t>
            </a:r>
            <a:r>
              <a:rPr lang="ru-RU" sz="2800" dirty="0" smtClean="0"/>
              <a:t>адача </a:t>
            </a:r>
            <a:r>
              <a:rPr lang="ru-RU" sz="2800" b="1" dirty="0" err="1" smtClean="0"/>
              <a:t>в</a:t>
            </a:r>
            <a:r>
              <a:rPr lang="ru-RU" sz="2800" dirty="0" err="1" smtClean="0"/>
              <a:t>ибродиагностики</a:t>
            </a:r>
            <a:r>
              <a:rPr lang="ru-RU" sz="2800" dirty="0" smtClean="0"/>
              <a:t> подшипников трансмиссии ГТД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4925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8822" y="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3469" y="2844541"/>
            <a:ext cx="804045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Прямоугольник 4"/>
              <p:cNvSpPr/>
              <p:nvPr/>
            </p:nvSpPr>
            <p:spPr>
              <a:xfrm>
                <a:off x="1052804" y="4632562"/>
                <a:ext cx="2554033" cy="857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29999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4" y="4632562"/>
                <a:ext cx="2554033" cy="85728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389" y="5489848"/>
            <a:ext cx="669923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8882" y="705470"/>
            <a:ext cx="806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/>
              <a:t>Уменьшить количество необоснованных съемов ГТД в процессе </a:t>
            </a:r>
            <a:r>
              <a:rPr lang="ru-RU" b="1" dirty="0" smtClean="0"/>
              <a:t>эксплуатации, для чего было необходимо:</a:t>
            </a:r>
          </a:p>
          <a:p>
            <a:r>
              <a:rPr lang="ru-RU" b="1" dirty="0" smtClean="0"/>
              <a:t>П</a:t>
            </a:r>
            <a:r>
              <a:rPr lang="ru-RU" dirty="0" smtClean="0"/>
              <a:t>онять и </a:t>
            </a:r>
            <a:r>
              <a:rPr lang="ru-RU" b="1" dirty="0" smtClean="0"/>
              <a:t>о</a:t>
            </a:r>
            <a:r>
              <a:rPr lang="ru-RU" dirty="0" smtClean="0"/>
              <a:t>бъяснить причины большого количества</a:t>
            </a:r>
            <a:r>
              <a:rPr lang="ru-RU" b="1" dirty="0" smtClean="0"/>
              <a:t> необоснованных </a:t>
            </a:r>
            <a:r>
              <a:rPr lang="ru-RU" dirty="0" smtClean="0"/>
              <a:t>съемов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2728540"/>
              </p:ext>
            </p:extLst>
          </p:nvPr>
        </p:nvGraphicFramePr>
        <p:xfrm>
          <a:off x="7670836" y="5430862"/>
          <a:ext cx="1341437" cy="806450"/>
        </p:xfrm>
        <a:graphic>
          <a:graphicData uri="http://schemas.openxmlformats.org/presentationml/2006/ole">
            <p:oleObj spid="_x0000_s2080" name="Visio" r:id="rId6" imgW="1342147" imgH="805761" progId="Visio.Drawing.11">
              <p:link updateAutomatic="1"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Прямоугольник 9"/>
              <p:cNvSpPr/>
              <p:nvPr/>
            </p:nvSpPr>
            <p:spPr>
              <a:xfrm>
                <a:off x="5875348" y="4365104"/>
                <a:ext cx="1429237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b="1" i="0">
                              <a:latin typeface="Cambria Math"/>
                            </a:rPr>
                            <m:t>𝐬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48" y="4365104"/>
                <a:ext cx="1429237" cy="374911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Прямоугольник 10"/>
              <p:cNvSpPr/>
              <p:nvPr/>
            </p:nvSpPr>
            <p:spPr>
              <a:xfrm>
                <a:off x="5038955" y="1916832"/>
                <a:ext cx="3684278" cy="629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𝒇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ru-RU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  <m:r>
                          <a:rPr lang="en-US" sz="2400" i="1">
                            <a:latin typeface="Cambria Math"/>
                          </a:rPr>
                          <m:t>=3 </m:t>
                        </m:r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sup>
                      <m:e>
                        <m:sSup>
                          <m:sSup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    </a:t>
                </a:r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55" y="1916832"/>
                <a:ext cx="3684278" cy="629083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343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498080" cy="764704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764704"/>
            <a:ext cx="19566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/>
              <a:t>в</a:t>
            </a:r>
            <a:r>
              <a:rPr lang="ru-RU" dirty="0" smtClean="0"/>
              <a:t>ыбор датчика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0450" y="1914173"/>
            <a:ext cx="807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/>
              <a:t>о</a:t>
            </a:r>
            <a:r>
              <a:rPr lang="ru-RU" dirty="0"/>
              <a:t>ценка потенциальных  характеристик системы </a:t>
            </a:r>
            <a:r>
              <a:rPr lang="ru-RU" dirty="0" smtClean="0"/>
              <a:t>диагностики в зависимости от </a:t>
            </a:r>
            <a:r>
              <a:rPr lang="ru-RU" b="1" dirty="0" smtClean="0"/>
              <a:t>а</a:t>
            </a:r>
            <a:r>
              <a:rPr lang="ru-RU" dirty="0" smtClean="0"/>
              <a:t>лгоритмов </a:t>
            </a:r>
            <a:r>
              <a:rPr lang="ru-RU" b="1" dirty="0" smtClean="0"/>
              <a:t>ц</a:t>
            </a:r>
            <a:r>
              <a:rPr lang="ru-RU" dirty="0" smtClean="0"/>
              <a:t>ифровой обработки сигналов и алгоритмов </a:t>
            </a:r>
            <a:r>
              <a:rPr lang="ru-RU" b="1" dirty="0" smtClean="0"/>
              <a:t>с</a:t>
            </a:r>
            <a:r>
              <a:rPr lang="ru-RU" dirty="0" smtClean="0"/>
              <a:t>татистической обработки их </a:t>
            </a:r>
            <a:r>
              <a:rPr lang="ru-RU" b="1" dirty="0" smtClean="0"/>
              <a:t>р</a:t>
            </a:r>
            <a:r>
              <a:rPr lang="ru-RU" dirty="0" smtClean="0"/>
              <a:t>езультатов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15142" y="126876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/>
              <a:t>в</a:t>
            </a:r>
            <a:r>
              <a:rPr lang="ru-RU" dirty="0" smtClean="0"/>
              <a:t>ыбор </a:t>
            </a:r>
            <a:r>
              <a:rPr lang="ru-RU" b="1" dirty="0" smtClean="0"/>
              <a:t>к</a:t>
            </a:r>
            <a:r>
              <a:rPr lang="ru-RU" dirty="0" smtClean="0"/>
              <a:t>ритериев оценки </a:t>
            </a:r>
            <a:r>
              <a:rPr lang="ru-RU" b="1" dirty="0" smtClean="0"/>
              <a:t>п</a:t>
            </a:r>
            <a:r>
              <a:rPr lang="ru-RU" dirty="0" smtClean="0"/>
              <a:t>отенциальных характеристик системы диагностики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26178" y="320525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</a:t>
            </a:r>
            <a:r>
              <a:rPr lang="ru-RU" dirty="0" smtClean="0"/>
              <a:t>нформативность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3961119" y="3062814"/>
                <a:ext cx="2511778" cy="65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𝑰</m:t>
                      </m:r>
                      <m:r>
                        <a:rPr lang="en-US" b="0" i="1" smtClean="0">
                          <a:latin typeface="Cambria Math"/>
                        </a:rPr>
                        <m:t>𝑛𝑓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𝝆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𝝆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19" y="3062814"/>
                <a:ext cx="2511778" cy="65421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8667" y="3717032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</a:t>
            </a:r>
            <a:r>
              <a:rPr lang="ru-RU" sz="2400" dirty="0" smtClean="0"/>
              <a:t>ризнаки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1421171" y="3709616"/>
                <a:ext cx="1482714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171" y="3709616"/>
                <a:ext cx="1482714" cy="37491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1248376" y="4179203"/>
                <a:ext cx="1547090" cy="472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/>
                            </a:rPr>
                            <m:t>𝐬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ru-RU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groupCh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76" y="4179203"/>
                <a:ext cx="1547090" cy="47205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Прямоугольник 16"/>
              <p:cNvSpPr/>
              <p:nvPr/>
            </p:nvSpPr>
            <p:spPr>
              <a:xfrm>
                <a:off x="1331858" y="5545256"/>
                <a:ext cx="2315955" cy="4720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/>
                            </a:rPr>
                            <m:t>𝐬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box>
                        <m:boxPr>
                          <m:ctrlPr>
                            <a:rPr lang="ru-RU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𝑊𝑇</m:t>
                              </m:r>
                            </m:e>
                          </m:groupChr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  <m:r>
                            <a:rPr lang="ru-RU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   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𝑎𝑙𝑔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58" y="5545256"/>
                <a:ext cx="2315955" cy="47205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Прямоугольник 17"/>
              <p:cNvSpPr/>
              <p:nvPr/>
            </p:nvSpPr>
            <p:spPr>
              <a:xfrm>
                <a:off x="1240562" y="6184322"/>
                <a:ext cx="2664296" cy="47545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/>
                            </a:rPr>
                            <m:t>𝐬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box>
                        <m:boxPr>
                          <m:ctrlPr>
                            <a:rPr lang="ru-RU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𝐻𝑊𝐴</m:t>
                              </m:r>
                            </m:e>
                          </m:groupChr>
                          <m:d>
                            <m:dPr>
                              <m:begChr m:val="{"/>
                              <m:endChr m:val="}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𝐻𝑊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   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𝑎𝑙𝑔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62" y="6184322"/>
                <a:ext cx="2664296" cy="475451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572001" y="3953564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емейств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b="1" dirty="0" smtClean="0"/>
              <a:t>п</a:t>
            </a:r>
            <a:r>
              <a:rPr lang="ru-RU" dirty="0" smtClean="0"/>
              <a:t>ризнаков: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Статистики отсчетов сигналов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Спектральные плотности в заданных диапазонах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Статистики </a:t>
            </a:r>
            <a:r>
              <a:rPr lang="en-US" dirty="0" smtClean="0"/>
              <a:t>Wavelet-</a:t>
            </a:r>
            <a:r>
              <a:rPr lang="ru-RU" dirty="0" smtClean="0"/>
              <a:t>коэффициентов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Статистики полуволн (</a:t>
            </a:r>
            <a:r>
              <a:rPr lang="en-US" b="1" dirty="0" err="1" smtClean="0"/>
              <a:t>H</a:t>
            </a:r>
            <a:r>
              <a:rPr lang="en-US" dirty="0" err="1" smtClean="0"/>
              <a:t>alf</a:t>
            </a:r>
            <a:r>
              <a:rPr lang="en-US" b="1" dirty="0" err="1" smtClean="0"/>
              <a:t>W</a:t>
            </a:r>
            <a:r>
              <a:rPr lang="en-US" dirty="0" err="1" smtClean="0"/>
              <a:t>aves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/>
              <p:cNvSpPr txBox="1"/>
              <p:nvPr/>
            </p:nvSpPr>
            <p:spPr>
              <a:xfrm>
                <a:off x="1105059" y="4767172"/>
                <a:ext cx="35976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/>
                            </a:rPr>
                            <m:t>𝐬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ru-RU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ru-RU" b="1" i="1" smtClean="0">
                              <a:latin typeface="Cambria Math"/>
                              <a:ea typeface="Cambria Math"/>
                            </a:rPr>
                            <m:t>𝓕</m:t>
                          </m:r>
                        </m:e>
                      </m:groupCh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𝛚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/2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ru-RU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ru-RU" b="0" i="1" smtClean="0">
                              <a:latin typeface="Cambria Math"/>
                            </a:rPr>
                            <m:t>в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ыбор</m:t>
                          </m:r>
                        </m:e>
                      </m:groupCh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=1..6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59" y="4767172"/>
                <a:ext cx="3597652" cy="495136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567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5088" y="188640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Статистики </a:t>
            </a:r>
            <a:r>
              <a:rPr lang="en-US" dirty="0" smtClean="0"/>
              <a:t>Wavelet</a:t>
            </a:r>
            <a:r>
              <a:rPr lang="ru-RU" dirty="0" smtClean="0"/>
              <a:t>-коэффициентов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1043608" y="1988840"/>
                <a:ext cx="7992888" cy="4188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Плотность энергии </a:t>
                </a:r>
                <a:r>
                  <a:rPr lang="ru-RU" dirty="0" smtClean="0"/>
                  <a:t>сигнала</a:t>
                </a:r>
              </a:p>
              <a:p>
                <a:pPr algn="ctr"/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  <m:r>
                          <a:rPr lang="ru-RU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u-RU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/>
                          </a:rPr>
                          <m:t>𝐿</m:t>
                        </m:r>
                        <m:r>
                          <a:rPr lang="ru-RU" sz="2400" i="1">
                            <a:latin typeface="Cambria Math"/>
                          </a:rPr>
                          <m:t>,</m:t>
                        </m:r>
                        <m:r>
                          <a:rPr lang="ru-RU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400" dirty="0"/>
                  <a:t> </a:t>
                </a:r>
                <a:endParaRPr lang="ru-RU" sz="2400" dirty="0" smtClean="0"/>
              </a:p>
              <a:p>
                <a:r>
                  <a:rPr lang="ru-RU" dirty="0" smtClean="0"/>
                  <a:t>характеризует </a:t>
                </a:r>
                <a:r>
                  <a:rPr lang="ru-RU" dirty="0"/>
                  <a:t>уровни возбуждения в пространстве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 – масштаб, время</a:t>
                </a:r>
              </a:p>
              <a:p>
                <a:r>
                  <a:rPr lang="ru-RU" b="1" dirty="0"/>
                  <a:t>Л</a:t>
                </a:r>
                <a:r>
                  <a:rPr lang="ru-RU" dirty="0"/>
                  <a:t>окальный спектр энергии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𝜁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𝑙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𝜁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𝜁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>
                    <a:sym typeface="Symbol"/>
                  </a:rPr>
                  <a:t></a:t>
                </a:r>
                <a:r>
                  <a:rPr lang="ru-RU" dirty="0"/>
                  <a:t>-функция Дирака, то локальный спектр энергии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𝑙</m:t>
                          </m:r>
                          <m:r>
                            <a:rPr lang="ru-RU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𝑙</m:t>
                          </m:r>
                          <m:r>
                            <a:rPr lang="ru-RU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  <a:p>
                <a:r>
                  <a:rPr lang="ru-RU" b="1" dirty="0"/>
                  <a:t>Г</a:t>
                </a:r>
                <a:r>
                  <a:rPr lang="ru-RU" dirty="0"/>
                  <a:t>лобальный спектр энергии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  <a:p>
                <a:r>
                  <a:rPr lang="ru-RU" dirty="0"/>
                  <a:t>Другое название – </a:t>
                </a:r>
                <a:r>
                  <a:rPr lang="ru-RU" dirty="0" err="1"/>
                  <a:t>скалограмма</a:t>
                </a:r>
                <a:r>
                  <a:rPr lang="ru-RU" dirty="0"/>
                  <a:t> или </a:t>
                </a:r>
                <a:r>
                  <a:rPr lang="ru-RU" b="1" dirty="0"/>
                  <a:t>д</a:t>
                </a:r>
                <a:r>
                  <a:rPr lang="ru-RU" dirty="0"/>
                  <a:t>исперсия </a:t>
                </a:r>
                <a:r>
                  <a:rPr lang="en-US" dirty="0"/>
                  <a:t>Wavelet</a:t>
                </a:r>
                <a:r>
                  <a:rPr lang="ru-RU" dirty="0"/>
                  <a:t>-преобразования.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7992888" cy="418826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10" t="-728" b="-1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852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1041850" y="980728"/>
                <a:ext cx="7920880" cy="2698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Мера локальной </a:t>
                </a:r>
                <a:r>
                  <a:rPr lang="ru-RU" dirty="0" err="1"/>
                  <a:t>перемежаемости</a:t>
                </a:r>
                <a:r>
                  <a:rPr lang="ru-RU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𝑙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Мера контрастности: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,  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Поскольку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𝑙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матрицы размером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ru-RU" i="1">
                            <a:latin typeface="Cambria Math"/>
                          </a:rPr>
                          <m:t>/2×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d>
                  </m:oMath>
                </a14:m>
                <a:r>
                  <a:rPr lang="ru-RU" dirty="0"/>
                  <a:t>, то оценить визуально особенности изменения плотности энергии во времени и по уровням в большинстве случаев практически невозможно. 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50" y="980728"/>
                <a:ext cx="7920880" cy="269823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93" t="-1129" b="-24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32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968" y="116632"/>
            <a:ext cx="799288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Признаки на основе </a:t>
            </a:r>
            <a:r>
              <a:rPr lang="en-US" dirty="0" smtClean="0"/>
              <a:t>Wavelet</a:t>
            </a:r>
            <a:r>
              <a:rPr lang="ru-RU" dirty="0" smtClean="0"/>
              <a:t>-преобразования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Максимальная глобальная энергия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204864"/>
            <a:ext cx="522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Дисперсии </a:t>
            </a:r>
            <a:r>
              <a:rPr lang="en-US" dirty="0" smtClean="0"/>
              <a:t>Wavelet</a:t>
            </a:r>
            <a:r>
              <a:rPr lang="ru-RU" dirty="0" smtClean="0"/>
              <a:t>-коэффициентов</a:t>
            </a:r>
            <a:r>
              <a:rPr lang="en-US" dirty="0" smtClean="0"/>
              <a:t> </a:t>
            </a:r>
            <a:r>
              <a:rPr lang="ru-RU" dirty="0" smtClean="0"/>
              <a:t>всех уровней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38536" y="2780928"/>
            <a:ext cx="428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Дисперсии аппроксимаций всех уровней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Прямоугольник 7"/>
              <p:cNvSpPr/>
              <p:nvPr/>
            </p:nvSpPr>
            <p:spPr>
              <a:xfrm>
                <a:off x="1350368" y="3356992"/>
                <a:ext cx="7326088" cy="1024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Вычисляются</a:t>
                </a:r>
                <a:r>
                  <a:rPr lang="ru-RU" dirty="0"/>
                  <a:t>: максимальная плотность (</a:t>
                </a:r>
                <a:r>
                  <a:rPr lang="en-US" dirty="0" err="1"/>
                  <a:t>Emax</a:t>
                </a:r>
                <a:r>
                  <a:rPr lang="ru-RU" dirty="0"/>
                  <a:t>), энергия (</a:t>
                </a:r>
                <a:r>
                  <a:rPr lang="en-US" dirty="0" err="1"/>
                  <a:t>Ewj</a:t>
                </a:r>
                <a:r>
                  <a:rPr lang="ru-RU" dirty="0"/>
                  <a:t>), энергия (</a:t>
                </a:r>
                <a:r>
                  <a:rPr lang="en-US" dirty="0" err="1"/>
                  <a:t>Eaj</a:t>
                </a:r>
                <a:r>
                  <a:rPr lang="ru-RU" dirty="0"/>
                  <a:t>).</a:t>
                </a:r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box>
                      <m:boxPr>
                        <m:ctrlPr>
                          <a:rPr lang="ru-RU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ru-RU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/>
                              </a:rPr>
                              <m:t>𝑊𝑇</m:t>
                            </m:r>
                          </m:e>
                        </m:groupChr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  <m:r>
                          <a:rPr lang="ru-RU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ru-RU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/>
                              </a:rPr>
                              <m:t>𝑎𝑙𝑔</m:t>
                            </m:r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𝐸𝑚𝑎𝑥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Ew</m:t>
                              </m:r>
                              <m:r>
                                <a:rPr lang="ru-RU">
                                  <a:latin typeface="Cambria Math"/>
                                </a:rPr>
                                <m:t>1…</m:t>
                              </m:r>
                            </m:e>
                            <m:e>
                              <m:r>
                                <a:rPr lang="ru-RU" b="1">
                                  <a:latin typeface="Cambria Math"/>
                                </a:rPr>
                                <m:t>…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</m:t>
                              </m:r>
                              <m:r>
                                <a:rPr lang="ru-RU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68" y="3356992"/>
                <a:ext cx="7326088" cy="102412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749" t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194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Распределение образов </a:t>
            </a:r>
            <a:r>
              <a:rPr lang="en-US" b="1" dirty="0">
                <a:effectLst/>
              </a:rPr>
              <a:t>LS</a:t>
            </a:r>
            <a:r>
              <a:rPr lang="ru-RU" b="1" dirty="0">
                <a:effectLst/>
              </a:rPr>
              <a:t>00 (</a:t>
            </a:r>
            <a:r>
              <a:rPr lang="ru-RU" b="1" dirty="0">
                <a:effectLst/>
                <a:sym typeface="Symbol"/>
              </a:rPr>
              <a:t></a:t>
            </a:r>
            <a:r>
              <a:rPr lang="ru-RU" b="1" dirty="0">
                <a:effectLst/>
              </a:rPr>
              <a:t> - </a:t>
            </a:r>
            <a:r>
              <a:rPr lang="en-US" b="1" dirty="0">
                <a:effectLst/>
              </a:rPr>
              <a:t>B</a:t>
            </a:r>
            <a:r>
              <a:rPr lang="ru-RU" b="1" dirty="0">
                <a:effectLst/>
              </a:rPr>
              <a:t>, </a:t>
            </a:r>
            <a:r>
              <a:rPr lang="ru-RU" b="1" dirty="0">
                <a:effectLst/>
                <a:sym typeface="Symbol"/>
              </a:rPr>
              <a:t></a:t>
            </a:r>
            <a:r>
              <a:rPr lang="ru-RU" b="1" dirty="0">
                <a:effectLst/>
              </a:rPr>
              <a:t> - </a:t>
            </a:r>
            <a:r>
              <a:rPr lang="en-US" b="1" dirty="0">
                <a:effectLst/>
              </a:rPr>
              <a:t>C</a:t>
            </a:r>
            <a:r>
              <a:rPr lang="ru-RU" b="1" dirty="0">
                <a:effectLst/>
              </a:rPr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2780928"/>
            <a:ext cx="7776864" cy="2075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6300" y="5254880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I(</a:t>
            </a:r>
            <a:r>
              <a:rPr lang="en-US" dirty="0" err="1" smtClean="0"/>
              <a:t>kvar</a:t>
            </a:r>
            <a:r>
              <a:rPr lang="en-US" dirty="0" smtClean="0"/>
              <a:t>) = </a:t>
            </a:r>
            <a:r>
              <a:rPr lang="ru-RU" b="1" dirty="0" smtClean="0"/>
              <a:t>4,75</a:t>
            </a:r>
            <a:endParaRPr lang="ru-RU" b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483768" y="4496425"/>
            <a:ext cx="576064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04043" y="20608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I(</a:t>
            </a:r>
            <a:r>
              <a:rPr lang="en-US" dirty="0" smtClean="0">
                <a:sym typeface="Symbol"/>
              </a:rPr>
              <a:t>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/>
              <a:t>) = </a:t>
            </a:r>
            <a:r>
              <a:rPr lang="en-US" b="1" dirty="0"/>
              <a:t>1</a:t>
            </a:r>
            <a:r>
              <a:rPr lang="ru-RU" b="1" dirty="0" smtClean="0"/>
              <a:t>,5</a:t>
            </a:r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224551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I(Ew1) = </a:t>
            </a:r>
            <a:r>
              <a:rPr lang="en-US" b="1" dirty="0"/>
              <a:t>2</a:t>
            </a:r>
            <a:r>
              <a:rPr lang="ru-RU" b="1" dirty="0" smtClean="0"/>
              <a:t>,</a:t>
            </a:r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5216505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I(</a:t>
            </a:r>
            <a:r>
              <a:rPr lang="en-US" dirty="0" err="1" smtClean="0"/>
              <a:t>DTmd</a:t>
            </a:r>
            <a:r>
              <a:rPr lang="en-US" dirty="0" smtClean="0"/>
              <a:t>) = </a:t>
            </a:r>
            <a:r>
              <a:rPr lang="en-US" b="1" dirty="0"/>
              <a:t>3</a:t>
            </a:r>
            <a:r>
              <a:rPr lang="ru-RU" b="1" dirty="0" smtClean="0"/>
              <a:t>,</a:t>
            </a:r>
            <a:r>
              <a:rPr lang="en-US" b="1" dirty="0" smtClean="0"/>
              <a:t>14</a:t>
            </a:r>
            <a:endParaRPr lang="ru-RU" b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636168" y="2430180"/>
            <a:ext cx="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979712" y="2430180"/>
            <a:ext cx="897632" cy="7827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868144" y="2780928"/>
            <a:ext cx="432048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6660232" y="4496425"/>
            <a:ext cx="648072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9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498080" cy="850424"/>
          </a:xfrm>
        </p:spPr>
        <p:txBody>
          <a:bodyPr/>
          <a:lstStyle/>
          <a:p>
            <a:r>
              <a:rPr lang="en-US" dirty="0" smtClean="0"/>
              <a:t>Wavelet</a:t>
            </a:r>
            <a:r>
              <a:rPr lang="ru-RU" dirty="0" smtClean="0"/>
              <a:t>-анализ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1043608" y="836712"/>
                <a:ext cx="8100392" cy="452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Сигнал представляется в виде </a:t>
                </a:r>
                <a:r>
                  <a:rPr lang="en-US" i="1" dirty="0"/>
                  <a:t>L</a:t>
                </a:r>
                <a:r>
                  <a:rPr lang="en-US" dirty="0"/>
                  <a:t> </a:t>
                </a:r>
                <a:r>
                  <a:rPr lang="ru-RU" dirty="0"/>
                  <a:t>последовательностей </a:t>
                </a:r>
                <a:r>
                  <a:rPr lang="en-US" dirty="0"/>
                  <a:t>Wavelet</a:t>
                </a:r>
                <a:r>
                  <a:rPr lang="ru-RU" dirty="0"/>
                  <a:t>-коэффициентов  разных масштабных уровней: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ru-RU" i="1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ru-RU" b="1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b="1" i="1">
                                                <a:latin typeface="Cambria Math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ru-RU" b="1" i="1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f>
                                          <m:f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ru-RU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𝐿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ru-RU" b="1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b="1" i="1">
                                                <a:latin typeface="Cambria Math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ru-RU" b="1" i="1">
                                                <a:latin typeface="Cambria Math"/>
                                              </a:rPr>
                                              <m:t>𝒍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f>
                                          <m:f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ru-RU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ru-RU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ru-RU" i="1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𝐿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ru-RU" i="1">
                        <a:latin typeface="Cambria Math"/>
                      </a:rPr>
                      <m:t>=1..</m:t>
                    </m:r>
                    <m:r>
                      <a:rPr lang="ru-RU" i="1">
                        <a:latin typeface="Cambria Math"/>
                      </a:rPr>
                      <m:t>𝐿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u-RU" i="1">
                            <a:latin typeface="Cambria Math"/>
                          </a:rPr>
                          <m:t>𝑁</m:t>
                        </m:r>
                      </m:e>
                    </m:func>
                  </m:oMath>
                </a14:m>
                <a:r>
                  <a:rPr lang="ru-RU" dirty="0"/>
                  <a:t> , нумерация уровней идет от  высокочастотных к низкочастотным компонентам </a:t>
                </a:r>
                <a:r>
                  <a:rPr lang="ru-RU" dirty="0" smtClean="0"/>
                  <a:t>сигнала, что </a:t>
                </a:r>
                <a:r>
                  <a:rPr lang="ru-RU" dirty="0"/>
                  <a:t>соответствует захвату все более длинных временных интервалов, </a:t>
                </a:r>
                <a:r>
                  <a:rPr lang="ru-RU" dirty="0" smtClean="0"/>
                  <a:t>соответственно, </a:t>
                </a:r>
                <a:r>
                  <a:rPr lang="ru-RU" dirty="0"/>
                  <a:t>уменьшается число коэффициентов на каждом уровне в 2 раза относительно предыдущего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 smtClean="0"/>
                  <a:t> </a:t>
                </a:r>
                <a:r>
                  <a:rPr lang="ru-RU" dirty="0"/>
                  <a:t>На последнем уровне к дифференциальным коэффициентам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dirty="0"/>
                  <a:t> добавляются интегральные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ru-RU" b="1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836712"/>
                <a:ext cx="8100392" cy="452373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02" t="-809" r="-978" b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Прямоугольник 4"/>
              <p:cNvSpPr/>
              <p:nvPr/>
            </p:nvSpPr>
            <p:spPr>
              <a:xfrm>
                <a:off x="1691680" y="5445224"/>
                <a:ext cx="4572000" cy="11630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𝑘𝑗</m:t>
                      </m:r>
                      <m:r>
                        <a:rPr lang="en-US" i="1">
                          <a:latin typeface="Cambria Math"/>
                        </a:rPr>
                        <m:t>=0..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−1,   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45224"/>
                <a:ext cx="4572000" cy="116307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757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Words>407</Words>
  <Application>Microsoft Office PowerPoint</Application>
  <PresentationFormat>Экран (4:3)</PresentationFormat>
  <Paragraphs>129</Paragraphs>
  <Slides>16</Slides>
  <Notes>2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Солнцестояние</vt:lpstr>
      <vt:lpstr>D:\_14Monography\Draws\IVU.vsd\Drawing\~INfo\Sheet.8</vt:lpstr>
      <vt:lpstr>Equation</vt:lpstr>
      <vt:lpstr>ИНФОРМАТИВНОСТЬ  ПРИЗНАКОВ НА ОСНОВЕ WAVELET-ПРЕОБРАЗОВАНИЯ ВИБРАЦИОННЫХ СИГНАЛОВ ДЛЯ ОЦЕНКИ СОСТОЯНИЯ ПОДШИПНИКОВ ГТД</vt:lpstr>
      <vt:lpstr>Проблемы получения диагностической информации</vt:lpstr>
      <vt:lpstr>Цель</vt:lpstr>
      <vt:lpstr>Задачи</vt:lpstr>
      <vt:lpstr>Статистики Wavelet-коэффициентов</vt:lpstr>
      <vt:lpstr>Слайд 6</vt:lpstr>
      <vt:lpstr>Признаки на основе Wavelet-преобразования</vt:lpstr>
      <vt:lpstr>Распределение образов LS00 ( - B,  - C)</vt:lpstr>
      <vt:lpstr>Wavelet-анализ</vt:lpstr>
      <vt:lpstr>Слайд 10</vt:lpstr>
      <vt:lpstr>Wavelet-коэффициенты a(t/2,L)</vt:lpstr>
      <vt:lpstr>Wavelet-коэффициенты w(t/2, L)</vt:lpstr>
      <vt:lpstr>Wavelet-коэффициенты a(t/2, L) </vt:lpstr>
      <vt:lpstr>Алгоритм Wavelet-анализа в базисе функций Хаара</vt:lpstr>
      <vt:lpstr>Преобразование сигнала</vt:lpstr>
      <vt:lpstr>БЛАГОДАРЮ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HW-анализ  (метод анализа полуволн) в испытаниях подшипников</dc:title>
  <dc:creator>KTNTP</dc:creator>
  <cp:lastModifiedBy>Татьяна Грызлова</cp:lastModifiedBy>
  <cp:revision>138</cp:revision>
  <dcterms:created xsi:type="dcterms:W3CDTF">2015-09-09T06:24:09Z</dcterms:created>
  <dcterms:modified xsi:type="dcterms:W3CDTF">2020-02-03T17:25:18Z</dcterms:modified>
</cp:coreProperties>
</file>