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5" r:id="rId4"/>
    <p:sldId id="265" r:id="rId5"/>
    <p:sldId id="276" r:id="rId6"/>
    <p:sldId id="26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FC405B-77CE-4D11-BCE8-17C856A7C706}" type="datetimeFigureOut">
              <a:rPr lang="ru-RU" smtClean="0"/>
              <a:pPr/>
              <a:t>03.02.2020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A39C4A-A060-48C6-B9BE-FE05828246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7772400" cy="3267794"/>
          </a:xfrm>
        </p:spPr>
        <p:txBody>
          <a:bodyPr>
            <a:normAutofit/>
          </a:bodyPr>
          <a:lstStyle/>
          <a:p>
            <a:r>
              <a:rPr lang="ru-RU" b="1" cap="all" dirty="0" smtClean="0"/>
              <a:t>Немного об оценке стационарности реализации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14908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к.т.н</a:t>
            </a:r>
            <a:r>
              <a:rPr lang="ru-RU" dirty="0"/>
              <a:t>. Грызлова Т. П.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Рыбинский государственный авиационный технический университет имени П. А. Соловьева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18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980728"/>
          </a:xfrm>
        </p:spPr>
        <p:txBody>
          <a:bodyPr/>
          <a:lstStyle/>
          <a:p>
            <a:r>
              <a:rPr lang="ru-RU" dirty="0" smtClean="0"/>
              <a:t>Алгоритмы </a:t>
            </a:r>
            <a:r>
              <a:rPr lang="en-US" dirty="0" smtClean="0"/>
              <a:t>MIC - 200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741" y="1124744"/>
            <a:ext cx="52482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4741" y="3797250"/>
            <a:ext cx="55674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smtClean="0"/>
              <a:t>С</a:t>
            </a:r>
            <a:r>
              <a:rPr lang="ru-RU" dirty="0" smtClean="0"/>
              <a:t>пектральный анализ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Математическое ожидание и дисперсия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smtClean="0"/>
              <a:t>Ф</a:t>
            </a:r>
            <a:r>
              <a:rPr lang="ru-RU" dirty="0" smtClean="0"/>
              <a:t>ильтрация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Плотность вероятности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Логарифм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Автокорреляция, взаимная корреляция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Дифференцирование / интегрирование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 smtClean="0"/>
              <a:t>Третьоктавный</a:t>
            </a:r>
            <a:r>
              <a:rPr lang="ru-RU" dirty="0" smtClean="0"/>
              <a:t> спектр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/>
              <a:t>Огибающая Гильберта, преобразование Гильберта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smtClean="0"/>
              <a:t>О</a:t>
            </a:r>
            <a:r>
              <a:rPr lang="ru-RU" dirty="0" smtClean="0"/>
              <a:t>гибающая (детектирование)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92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методы </a:t>
            </a:r>
            <a:r>
              <a:rPr lang="ru-RU" dirty="0" smtClean="0"/>
              <a:t>ЦОС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777686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Wavelet</a:t>
            </a:r>
            <a:r>
              <a:rPr lang="ru-RU" dirty="0" smtClean="0"/>
              <a:t>-анализ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/>
              <a:t>Метод </a:t>
            </a:r>
            <a:r>
              <a:rPr lang="ru-RU" b="1" dirty="0" smtClean="0"/>
              <a:t>х</a:t>
            </a:r>
            <a:r>
              <a:rPr lang="ru-RU" dirty="0" smtClean="0"/>
              <a:t>арактерных </a:t>
            </a:r>
            <a:r>
              <a:rPr lang="ru-RU" b="1" dirty="0" smtClean="0"/>
              <a:t>п</a:t>
            </a:r>
            <a:r>
              <a:rPr lang="ru-RU" dirty="0" smtClean="0"/>
              <a:t>оследовательностей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/>
              <a:t>Метод декомпозиции (сегментации) на основе функции сложности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/>
              <a:t>Фрактальный анализ и построение грубых </a:t>
            </a:r>
            <a:r>
              <a:rPr lang="ru-RU" dirty="0" err="1" smtClean="0"/>
              <a:t>марковских</a:t>
            </a:r>
            <a:r>
              <a:rPr lang="ru-RU" dirty="0" smtClean="0"/>
              <a:t> моделей  блоков сигнала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/>
              <a:t>Методы анализа  изображений (нормализованные графики сигналов как функций времени)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78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028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Стационарность диагностических сигналов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Прямоугольник 2"/>
              <p:cNvSpPr/>
              <p:nvPr/>
            </p:nvSpPr>
            <p:spPr>
              <a:xfrm>
                <a:off x="251520" y="1213009"/>
                <a:ext cx="8496944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ru-RU" dirty="0" smtClean="0"/>
                  <a:t>любая </a:t>
                </a:r>
                <a:r>
                  <a:rPr lang="ru-RU" dirty="0"/>
                  <a:t>реализация правильно отражает характер изучаемого (диагностируемого) процесса; </a:t>
                </a:r>
                <a:endParaRPr lang="ru-RU" dirty="0" smtClean="0"/>
              </a:p>
              <a:p>
                <a:pPr marL="342900" indent="-342900">
                  <a:buAutoNum type="arabicParenR"/>
                </a:pPr>
                <a:r>
                  <a:rPr lang="ru-RU" dirty="0" smtClean="0"/>
                  <a:t> </a:t>
                </a:r>
                <a:r>
                  <a:rPr lang="ru-RU" dirty="0"/>
                  <a:t>длина данной реализации существенно больше периода самой низкочастотной составляющей, чтобы было возможно разделить нестационарный тренд и низкочастотные случайные колебания. </a:t>
                </a:r>
                <a:endParaRPr lang="ru-RU" dirty="0" smtClean="0"/>
              </a:p>
              <a:p>
                <a:r>
                  <a:rPr lang="ru-RU" dirty="0" smtClean="0"/>
                  <a:t>методика </a:t>
                </a:r>
                <a:r>
                  <a:rPr lang="ru-RU" dirty="0"/>
                  <a:t>оценки стационарности отдельных реализаций, предложенная в [5], по которой: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реализация разделяется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ru-RU" dirty="0"/>
                  <a:t> равных интервалов, причем наблюдения в различных интервалах полагаются независимыми;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вычисляются оценки среднего квадрата (или отдельно средних значений и дисперсий) для каждого интервала, эти оценки располагаются в порядке возрастания номера интервала;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ru-RU" dirty="0"/>
                  <a:t>последовательность интервальных оценок проверяется на наличие тренда или других изменений во времени, которые не могут быть объяснены только выборочной изменчивостью оценок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13009"/>
                <a:ext cx="8496944" cy="424731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74" t="-717" r="-1004" b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043608" y="5589240"/>
            <a:ext cx="8100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 5. </a:t>
            </a:r>
            <a:r>
              <a:rPr lang="ru-RU" sz="2000" dirty="0" err="1" smtClean="0"/>
              <a:t>Бендат</a:t>
            </a:r>
            <a:r>
              <a:rPr lang="ru-RU" sz="2000" dirty="0" smtClean="0"/>
              <a:t> </a:t>
            </a:r>
            <a:r>
              <a:rPr lang="ru-RU" sz="2000" dirty="0"/>
              <a:t>Дж., </a:t>
            </a:r>
            <a:r>
              <a:rPr lang="ru-RU" sz="2000" dirty="0" err="1"/>
              <a:t>Пирсол</a:t>
            </a:r>
            <a:r>
              <a:rPr lang="ru-RU" sz="2000" dirty="0"/>
              <a:t> А. Прикладной анализ случайных данных. – М.: Мир, 1989. – 540 с.</a:t>
            </a:r>
          </a:p>
        </p:txBody>
      </p:sp>
    </p:spTree>
    <p:extLst>
      <p:ext uri="{BB962C8B-B14F-4D97-AF65-F5344CB8AC3E}">
        <p14:creationId xmlns:p14="http://schemas.microsoft.com/office/powerpoint/2010/main" xmlns="" val="19088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320"/>
            <a:ext cx="810039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анализа стационарности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Прямоугольник 2"/>
              <p:cNvSpPr/>
              <p:nvPr/>
            </p:nvSpPr>
            <p:spPr>
              <a:xfrm>
                <a:off x="1115616" y="1582341"/>
                <a:ext cx="770485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Зависят: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> </a:t>
                </a:r>
                <a:r>
                  <a:rPr lang="ru-RU" dirty="0"/>
                  <a:t>от выбранного размера блока (100, 250, 1000, 3000, </a:t>
                </a:r>
                <a:r>
                  <a:rPr lang="ru-RU" dirty="0" smtClean="0"/>
                  <a:t>5000)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>вычисляемой </a:t>
                </a:r>
                <a:r>
                  <a:rPr lang="ru-RU" dirty="0"/>
                  <a:t>характеристики блока (средний квадрат, среднее, </a:t>
                </a:r>
                <a:r>
                  <a:rPr lang="ru-RU" dirty="0" smtClean="0"/>
                  <a:t>дисперсия)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>критерия </a:t>
                </a:r>
                <a:r>
                  <a:rPr lang="ru-RU" dirty="0"/>
                  <a:t>оценки (критерий серий </a:t>
                </a:r>
                <a:r>
                  <a:rPr lang="ru-RU" dirty="0">
                    <a:sym typeface="Symbol"/>
                  </a:rPr>
                  <a:t></a:t>
                </a:r>
                <a:r>
                  <a:rPr lang="ru-RU" dirty="0"/>
                  <a:t> или критерий инверсий </a:t>
                </a:r>
                <a:r>
                  <a:rPr lang="ru-RU" dirty="0">
                    <a:sym typeface="Symbol"/>
                  </a:rPr>
                  <a:t></a:t>
                </a:r>
                <a:r>
                  <a:rPr lang="ru-RU" dirty="0" smtClean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>степени </a:t>
                </a:r>
                <a:r>
                  <a:rPr lang="ru-RU" dirty="0"/>
                  <a:t>жесткости </a:t>
                </a:r>
                <a:r>
                  <a:rPr lang="ru-RU" dirty="0" smtClean="0"/>
                  <a:t>границ: 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=0,95,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=0,05</m:t>
                    </m:r>
                    <m:r>
                      <a:rPr lang="ru-RU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жесткий, </a:t>
                </a:r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=0,975,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=0,025</m:t>
                    </m:r>
                  </m:oMath>
                </a14:m>
                <a:r>
                  <a:rPr lang="ru-RU" dirty="0" smtClean="0"/>
                  <a:t>)</a:t>
                </a:r>
                <a:r>
                  <a:rPr lang="ru-RU" dirty="0"/>
                  <a:t> – </a:t>
                </a:r>
                <a:r>
                  <a:rPr lang="ru-RU" dirty="0" smtClean="0"/>
                  <a:t>мягкий 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82341"/>
                <a:ext cx="7704856" cy="203132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33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627784" y="4190959"/>
                <a:ext cx="2720745" cy="534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Nb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>
                                  <a:latin typeface="Cambria Math"/>
                                </a:rPr>
                                <m:t>;1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/2</m:t>
                              </m:r>
                            </m:sub>
                          </m:sSub>
                          <m:r>
                            <a:rPr lang="ru-RU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  <m:r>
                            <a:rPr lang="ru-RU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Nb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>
                                  <a:latin typeface="Cambria Math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α</m:t>
                              </m:r>
                              <m:r>
                                <a:rPr lang="ru-RU">
                                  <a:latin typeface="Cambria Math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90959"/>
                <a:ext cx="2720745" cy="53418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702156" y="5661248"/>
            <a:ext cx="6110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таблице 1 показан один из результатов оценки </a:t>
            </a:r>
            <a:r>
              <a:rPr lang="ru-RU" dirty="0" smtClean="0"/>
              <a:t>стационарности:</a:t>
            </a:r>
          </a:p>
          <a:p>
            <a:r>
              <a:rPr lang="ru-RU" dirty="0" smtClean="0"/>
              <a:t> </a:t>
            </a:r>
            <a:r>
              <a:rPr lang="ru-RU" dirty="0"/>
              <a:t>1 означает, что сигнал стационарный, 0 – нестационарный.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651230"/>
            <a:ext cx="484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принятия гипотезы о стационарности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973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1121826"/>
              </p:ext>
            </p:extLst>
          </p:nvPr>
        </p:nvGraphicFramePr>
        <p:xfrm>
          <a:off x="323528" y="1844824"/>
          <a:ext cx="8793003" cy="4896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00"/>
                <a:gridCol w="501722"/>
                <a:gridCol w="502630"/>
                <a:gridCol w="496278"/>
                <a:gridCol w="497186"/>
                <a:gridCol w="648000"/>
                <a:gridCol w="496278"/>
                <a:gridCol w="496278"/>
                <a:gridCol w="484484"/>
                <a:gridCol w="485391"/>
                <a:gridCol w="648000"/>
                <a:gridCol w="733077"/>
                <a:gridCol w="733983"/>
                <a:gridCol w="710394"/>
                <a:gridCol w="711302"/>
              </a:tblGrid>
              <a:tr h="9128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Имя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Имя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Имя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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sym typeface="Symbol"/>
                        </a:rPr>
                        <a:t>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B1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N1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C1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B2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B3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N3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C3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B4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N4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C4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B5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N5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C5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B6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N6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C6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N7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M</a:t>
                      </a:r>
                      <a:r>
                        <a:rPr lang="en-US" sz="2000" b="0" dirty="0">
                          <a:effectLst/>
                        </a:rPr>
                        <a:t>B</a:t>
                      </a:r>
                      <a:endParaRPr lang="ru-RU" sz="20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MN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MC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2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sB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sN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sC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0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Оценка </a:t>
            </a:r>
            <a:r>
              <a:rPr lang="ru-RU" sz="3200" b="1" dirty="0" smtClean="0"/>
              <a:t>с</a:t>
            </a:r>
            <a:r>
              <a:rPr lang="ru-RU" sz="3200" dirty="0" smtClean="0"/>
              <a:t>тационарности диагностических сигналов подшипников трансмиссии ГТД по критериям </a:t>
            </a:r>
            <a:r>
              <a:rPr lang="ru-RU" sz="3200" b="1" dirty="0" smtClean="0"/>
              <a:t>с</a:t>
            </a:r>
            <a:r>
              <a:rPr lang="ru-RU" sz="3200" dirty="0" smtClean="0"/>
              <a:t>ерий (</a:t>
            </a:r>
            <a:r>
              <a:rPr lang="ru-RU" sz="3200" dirty="0" smtClean="0">
                <a:sym typeface="Symbol"/>
              </a:rPr>
              <a:t></a:t>
            </a:r>
            <a:r>
              <a:rPr lang="ru-RU" sz="3200" dirty="0" smtClean="0"/>
              <a:t>) и </a:t>
            </a:r>
            <a:r>
              <a:rPr lang="ru-RU" sz="3200" b="1" dirty="0" smtClean="0"/>
              <a:t>и</a:t>
            </a:r>
            <a:r>
              <a:rPr lang="ru-RU" sz="3200" dirty="0" smtClean="0"/>
              <a:t>нверсий (</a:t>
            </a:r>
            <a:r>
              <a:rPr lang="ru-RU" sz="3200" dirty="0" smtClean="0">
                <a:sym typeface="Symbol"/>
              </a:rPr>
              <a:t>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8255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287</TotalTime>
  <Words>310</Words>
  <Application>Microsoft Office PowerPoint</Application>
  <PresentationFormat>Экран (4:3)</PresentationFormat>
  <Paragraphs>181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Немного об оценке стационарности реализации</vt:lpstr>
      <vt:lpstr>Алгоритмы MIC - 200</vt:lpstr>
      <vt:lpstr>Новые методы ЦОС</vt:lpstr>
      <vt:lpstr>Стационарность диагностических сигналов</vt:lpstr>
      <vt:lpstr>Результаты анализа стационарности</vt:lpstr>
      <vt:lpstr>Слайд 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АНАЛИЗА ПОЛУВОЛН (hw-АНАЛИЗ) ДЛЯ РЕШЕНИЯ задач классификациИ ЦИФРОВЫХ СИГНАЛОВ  </dc:title>
  <dc:creator>KTNTP</dc:creator>
  <cp:lastModifiedBy>Татьяна Грызлова</cp:lastModifiedBy>
  <cp:revision>49</cp:revision>
  <dcterms:created xsi:type="dcterms:W3CDTF">2015-03-10T17:41:20Z</dcterms:created>
  <dcterms:modified xsi:type="dcterms:W3CDTF">2020-02-03T17:15:41Z</dcterms:modified>
</cp:coreProperties>
</file>