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7" r:id="rId10"/>
    <p:sldId id="260" r:id="rId11"/>
    <p:sldId id="268" r:id="rId12"/>
    <p:sldId id="26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0479E14-C82B-4111-BC28-287F3102E46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EC5EFC-90EC-4C19-B4B9-7FA36DC71EB4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E14-C82B-4111-BC28-287F3102E46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5EFC-90EC-4C19-B4B9-7FA36DC71E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E14-C82B-4111-BC28-287F3102E46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5EFC-90EC-4C19-B4B9-7FA36DC71E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E14-C82B-4111-BC28-287F3102E46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5EFC-90EC-4C19-B4B9-7FA36DC71E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E14-C82B-4111-BC28-287F3102E46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5EFC-90EC-4C19-B4B9-7FA36DC71E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E14-C82B-4111-BC28-287F3102E46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5EFC-90EC-4C19-B4B9-7FA36DC71EB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E14-C82B-4111-BC28-287F3102E46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5EFC-90EC-4C19-B4B9-7FA36DC71EB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E14-C82B-4111-BC28-287F3102E46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5EFC-90EC-4C19-B4B9-7FA36DC71E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E14-C82B-4111-BC28-287F3102E46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5EFC-90EC-4C19-B4B9-7FA36DC71E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E14-C82B-4111-BC28-287F3102E46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5EFC-90EC-4C19-B4B9-7FA36DC71E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E14-C82B-4111-BC28-287F3102E46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5EFC-90EC-4C19-B4B9-7FA36DC71E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0479E14-C82B-4111-BC28-287F3102E46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EDEC5EFC-90EC-4C19-B4B9-7FA36DC71EB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/>
              <a:t>Оценка стационарности реализаций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Непараметрические критерии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3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041440" cy="616173"/>
          </a:xfrm>
        </p:spPr>
        <p:txBody>
          <a:bodyPr/>
          <a:lstStyle/>
          <a:p>
            <a:r>
              <a:rPr lang="ru-RU" dirty="0" smtClean="0"/>
              <a:t>Критерий инверсий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79512" y="1412776"/>
                <a:ext cx="8748464" cy="2158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К</a:t>
                </a:r>
                <a:r>
                  <a:rPr lang="ru-RU" dirty="0"/>
                  <a:t>ритерий инверсий – подсчитываем, сколько раз в последовательности значений параметра блока имеют место неравенства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/>
                          <m:t>Φ</m:t>
                        </m:r>
                      </m:e>
                      <m:sub>
                        <m:r>
                          <a:rPr lang="ru-RU" sz="2400" i="1"/>
                          <m:t>𝑖</m:t>
                        </m:r>
                      </m:sub>
                    </m:sSub>
                    <m:r>
                      <a:rPr lang="ru-RU" sz="2400" i="1"/>
                      <m:t>&gt;</m:t>
                    </m:r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/>
                          <m:t>Φ</m:t>
                        </m:r>
                      </m:e>
                      <m:sub>
                        <m:r>
                          <a:rPr lang="en-US" sz="2400" i="1"/>
                          <m:t>𝑗</m:t>
                        </m:r>
                      </m:sub>
                    </m:sSub>
                    <m:r>
                      <a:rPr lang="ru-RU" sz="2400" i="1"/>
                      <m:t>, </m:t>
                    </m:r>
                    <m:r>
                      <a:rPr lang="en-US" sz="2400" i="1"/>
                      <m:t>𝑖</m:t>
                    </m:r>
                    <m:r>
                      <a:rPr lang="ru-RU" sz="2400" i="1"/>
                      <m:t>&lt;</m:t>
                    </m:r>
                    <m:r>
                      <a:rPr lang="en-US" sz="2400" i="1"/>
                      <m:t>𝑗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dirty="0"/>
                  <a:t>– это и будет количество инверсий.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Для </a:t>
                </a:r>
                <a:r>
                  <a:rPr lang="ru-RU" dirty="0"/>
                  <a:t>выявления монотонного</a:t>
                </a:r>
                <a:r>
                  <a:rPr lang="ru-RU" b="1" dirty="0"/>
                  <a:t> тренда </a:t>
                </a:r>
                <a:r>
                  <a:rPr lang="ru-RU" dirty="0"/>
                  <a:t>это более мощный критерий, чем предыдущий, однако он не столь эффективен при выявлении тренда типа </a:t>
                </a:r>
                <a:r>
                  <a:rPr lang="ru-RU" b="1" dirty="0"/>
                  <a:t>ф</a:t>
                </a:r>
                <a:r>
                  <a:rPr lang="ru-RU" dirty="0"/>
                  <a:t>люктуаций.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12776"/>
                <a:ext cx="8748464" cy="2158668"/>
              </a:xfrm>
              <a:prstGeom prst="rect">
                <a:avLst/>
              </a:prstGeom>
              <a:blipFill rotWithShape="1">
                <a:blip r:embed="rId2"/>
                <a:stretch>
                  <a:fillRect l="-557" t="-1695" r="-905" b="-33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158552" y="3861048"/>
            <a:ext cx="8748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установлении стационарности по одной реализации процесса необходимо сделать допущения: 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любая </a:t>
            </a:r>
            <a:r>
              <a:rPr lang="ru-RU" dirty="0"/>
              <a:t>реализация правильно отражает характер изучаемого (диагностируемого ) процесса; 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 </a:t>
            </a:r>
            <a:r>
              <a:rPr lang="ru-RU" dirty="0"/>
              <a:t>длина данной реализации существенно больше периода самой низкочастотной составляющей, чтобы было возможно разделить нестационарный тренд и низкочастотные случайные колебания.</a:t>
            </a:r>
          </a:p>
          <a:p>
            <a:endParaRPr lang="ru-RU" dirty="0" smtClean="0"/>
          </a:p>
          <a:p>
            <a:r>
              <a:rPr lang="ru-RU" dirty="0" smtClean="0"/>
              <a:t>Удобно </a:t>
            </a:r>
            <a:r>
              <a:rPr lang="ru-RU" dirty="0"/>
              <a:t>предположить, что любые нестационарные свойства процесса полностью описываются медленными изменениями во времени среднего квадрата процесса. </a:t>
            </a:r>
          </a:p>
        </p:txBody>
      </p:sp>
    </p:spTree>
    <p:extLst>
      <p:ext uri="{BB962C8B-B14F-4D97-AF65-F5344CB8AC3E}">
        <p14:creationId xmlns:p14="http://schemas.microsoft.com/office/powerpoint/2010/main" val="119091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04205"/>
          </a:xfrm>
        </p:spPr>
        <p:txBody>
          <a:bodyPr/>
          <a:lstStyle/>
          <a:p>
            <a:r>
              <a:rPr lang="ru-RU" dirty="0" smtClean="0"/>
              <a:t>Критерий инверсий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971600" y="4005064"/>
                <a:ext cx="6336704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/>
                        <m:t>𝐴</m:t>
                      </m:r>
                      <m:r>
                        <a:rPr lang="ru-RU" sz="2400" i="1"/>
                        <m:t>=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𝐴</m:t>
                          </m:r>
                        </m:e>
                        <m:sub>
                          <m:r>
                            <a:rPr lang="ru-RU" sz="2400" i="1"/>
                            <m:t>1</m:t>
                          </m:r>
                        </m:sub>
                      </m:sSub>
                      <m:r>
                        <a:rPr lang="ru-RU" sz="2400" i="1"/>
                        <m:t>+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𝐴</m:t>
                          </m:r>
                        </m:e>
                        <m:sub>
                          <m:r>
                            <a:rPr lang="ru-RU" sz="2400" i="1"/>
                            <m:t>2</m:t>
                          </m:r>
                        </m:sub>
                      </m:sSub>
                      <m:r>
                        <a:rPr lang="ru-RU" sz="2400" i="1"/>
                        <m:t>+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𝐴</m:t>
                          </m:r>
                        </m:e>
                        <m:sub>
                          <m:r>
                            <a:rPr lang="ru-RU" sz="2400" i="1"/>
                            <m:t>3</m:t>
                          </m:r>
                        </m:sub>
                      </m:sSub>
                      <m:r>
                        <a:rPr lang="ru-RU" sz="2400" i="1"/>
                        <m:t>+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𝐴</m:t>
                          </m:r>
                        </m:e>
                        <m:sub>
                          <m:r>
                            <a:rPr lang="ru-RU" sz="2400" i="1"/>
                            <m:t>4</m:t>
                          </m:r>
                        </m:sub>
                      </m:sSub>
                      <m:r>
                        <a:rPr lang="ru-RU" sz="2400" i="1"/>
                        <m:t>+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𝐴</m:t>
                          </m:r>
                        </m:e>
                        <m:sub>
                          <m:r>
                            <a:rPr lang="ru-RU" sz="2400" i="1"/>
                            <m:t>5</m:t>
                          </m:r>
                        </m:sub>
                      </m:sSub>
                      <m:r>
                        <a:rPr lang="ru-RU" sz="2400" i="1"/>
                        <m:t>+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𝐴</m:t>
                          </m:r>
                        </m:e>
                        <m:sub>
                          <m:r>
                            <a:rPr lang="ru-RU" sz="2400" i="1"/>
                            <m:t>6</m:t>
                          </m:r>
                        </m:sub>
                      </m:sSub>
                      <m:r>
                        <a:rPr lang="ru-RU" sz="2400" i="1"/>
                        <m:t>+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𝐴</m:t>
                          </m:r>
                        </m:e>
                        <m:sub>
                          <m:r>
                            <a:rPr lang="ru-RU" sz="2400" i="1"/>
                            <m:t>7</m:t>
                          </m:r>
                        </m:sub>
                      </m:sSub>
                      <m:r>
                        <a:rPr lang="ru-RU" sz="2400" i="1"/>
                        <m:t>=3+1+4+4+1+0+1=14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05064"/>
                <a:ext cx="6336704" cy="8224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50" y="2201637"/>
            <a:ext cx="6572877" cy="161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72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041440" cy="864096"/>
          </a:xfrm>
        </p:spPr>
        <p:txBody>
          <a:bodyPr/>
          <a:lstStyle/>
          <a:p>
            <a:r>
              <a:rPr lang="ru-RU" dirty="0" smtClean="0"/>
              <a:t>Методика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64434" y="1124744"/>
                <a:ext cx="8712968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На практике переменный </a:t>
                </a:r>
                <a:r>
                  <a:rPr lang="ru-RU" dirty="0"/>
                  <a:t>средний квадрат означает, что его ковариационная функция зависит от времени. Аналогичные рассуждения справедливы и для моментов более высокого порядка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b="1" dirty="0" err="1"/>
                  <a:t>Б</a:t>
                </a:r>
                <a:r>
                  <a:rPr lang="ru-RU" dirty="0" err="1"/>
                  <a:t>ендат</a:t>
                </a:r>
                <a:r>
                  <a:rPr lang="ru-RU" dirty="0"/>
                  <a:t> предлагает следующую последовательность действий при проверке стационарности случайного процесса по отдельной реализации:</a:t>
                </a:r>
              </a:p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ru-RU" dirty="0"/>
                  <a:t>Реализация разделяется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𝑁</m:t>
                        </m:r>
                      </m:e>
                      <m:sub>
                        <m:r>
                          <a:rPr lang="en-US" i="1"/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равных интервалов, причем наблюдения в различных интервалах полагаются независимыми.</a:t>
                </a:r>
              </a:p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ru-RU" dirty="0"/>
                  <a:t>Вычисляются оценки среднего квадрата (или отдельно средних значений и дисперсий) для каждого интервала, эти оценки располагаются в порядке возрастания номера интервала.</a:t>
                </a:r>
              </a:p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ru-RU" dirty="0"/>
                  <a:t>Последовательность интервальных оценок проверяется на наличие тренда или других изменений во времени, которые не могут быть объяснены только выборочной изменчивостью оценок.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ru-RU" dirty="0"/>
                  <a:t>Поскольку выборочное распределение оценок неизвестно, целесообразно применять непараметрические критерии, например, критериями серий и инверсий.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4" y="1124744"/>
                <a:ext cx="8712968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630" t="-762" b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31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41440" cy="976213"/>
          </a:xfrm>
        </p:spPr>
        <p:txBody>
          <a:bodyPr/>
          <a:lstStyle/>
          <a:p>
            <a:r>
              <a:rPr lang="ru-RU" dirty="0" smtClean="0"/>
              <a:t>Типы сигналов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166843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</a:t>
            </a:r>
            <a:r>
              <a:rPr lang="ru-RU" dirty="0"/>
              <a:t>етерминированные процессы: 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периодические </a:t>
            </a:r>
            <a:r>
              <a:rPr lang="ru-RU" dirty="0"/>
              <a:t>(гармонические и </a:t>
            </a:r>
            <a:r>
              <a:rPr lang="ru-RU" dirty="0" smtClean="0"/>
              <a:t>полигармонические)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непериодические </a:t>
            </a:r>
            <a:r>
              <a:rPr lang="ru-RU" dirty="0"/>
              <a:t>(почти периодические и переходные).</a:t>
            </a:r>
          </a:p>
          <a:p>
            <a:endParaRPr lang="ru-RU" b="1" dirty="0" smtClean="0"/>
          </a:p>
          <a:p>
            <a:r>
              <a:rPr lang="ru-RU" b="1" dirty="0" smtClean="0"/>
              <a:t>С</a:t>
            </a:r>
            <a:r>
              <a:rPr lang="ru-RU" dirty="0" smtClean="0"/>
              <a:t>лучайные процессы: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стационарные </a:t>
            </a:r>
            <a:r>
              <a:rPr lang="ru-RU" dirty="0"/>
              <a:t>(эргодические и </a:t>
            </a:r>
            <a:r>
              <a:rPr lang="ru-RU" dirty="0" smtClean="0"/>
              <a:t>неэргодические)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 </a:t>
            </a:r>
            <a:r>
              <a:rPr lang="ru-RU" dirty="0"/>
              <a:t>нестационарные, </a:t>
            </a:r>
            <a:r>
              <a:rPr lang="ru-RU" dirty="0" smtClean="0"/>
              <a:t>их классификация  </a:t>
            </a:r>
            <a:r>
              <a:rPr lang="ru-RU" dirty="0"/>
              <a:t>зависит от типа </a:t>
            </a:r>
            <a:r>
              <a:rPr lang="ru-RU" dirty="0" err="1"/>
              <a:t>нестационарности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Понятие </a:t>
            </a:r>
            <a:r>
              <a:rPr lang="ru-RU" dirty="0"/>
              <a:t>стационарности относится к </a:t>
            </a:r>
            <a:r>
              <a:rPr lang="ru-RU" b="1" dirty="0"/>
              <a:t>с</a:t>
            </a:r>
            <a:r>
              <a:rPr lang="ru-RU" dirty="0"/>
              <a:t>редним по ансамблю свойствам случайного процесса.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Однако </a:t>
            </a:r>
            <a:r>
              <a:rPr lang="ru-RU" dirty="0"/>
              <a:t>на практике часто говорят о стационарности или </a:t>
            </a:r>
            <a:r>
              <a:rPr lang="ru-RU" dirty="0" err="1"/>
              <a:t>нестационарности</a:t>
            </a:r>
            <a:r>
              <a:rPr lang="ru-RU" dirty="0"/>
              <a:t> данных, представляющих </a:t>
            </a:r>
            <a:r>
              <a:rPr lang="ru-RU" b="1" dirty="0"/>
              <a:t>е</a:t>
            </a:r>
            <a:r>
              <a:rPr lang="ru-RU" dirty="0"/>
              <a:t>динственную </a:t>
            </a:r>
            <a:r>
              <a:rPr lang="ru-RU" b="1" dirty="0"/>
              <a:t>р</a:t>
            </a:r>
            <a:r>
              <a:rPr lang="ru-RU" dirty="0"/>
              <a:t>еализацию случайного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205015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стационарности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5739" y="1772816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основные физические факторы, определяющие процесс, не зависят от времени, то можно без дальнейших исследований полагать процесс </a:t>
            </a:r>
            <a:r>
              <a:rPr lang="ru-RU" b="1" dirty="0"/>
              <a:t>с</a:t>
            </a:r>
            <a:r>
              <a:rPr lang="ru-RU" dirty="0"/>
              <a:t>тационарным.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Способы </a:t>
            </a:r>
            <a:r>
              <a:rPr lang="ru-RU" dirty="0"/>
              <a:t>проверки могут быть различными – от визуального анализа реализаций опытным специалистом, до детального статистического оценивания различных параметров процесса.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539552" y="5085184"/>
                <a:ext cx="7992888" cy="1538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К</a:t>
                </a:r>
                <a:r>
                  <a:rPr lang="ru-RU" dirty="0"/>
                  <a:t>ритерий </a:t>
                </a:r>
                <a:r>
                  <a:rPr lang="ru-RU" b="1" dirty="0"/>
                  <a:t>с</a:t>
                </a:r>
                <a:r>
                  <a:rPr lang="ru-RU" dirty="0"/>
                  <a:t>ерий – для интервалов длины </a:t>
                </a:r>
                <a:r>
                  <a:rPr lang="en-US" i="1" dirty="0"/>
                  <a:t>b </a:t>
                </a:r>
                <a:r>
                  <a:rPr lang="ru-RU" dirty="0"/>
                  <a:t> число блоков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ru-RU" sz="2400" i="1"/>
                          <m:t>𝑁</m:t>
                        </m:r>
                      </m:e>
                      <m:sub>
                        <m:r>
                          <a:rPr lang="ru-RU" sz="2400" i="1"/>
                          <m:t>𝑏</m:t>
                        </m:r>
                      </m:sub>
                    </m:sSub>
                    <m:r>
                      <a:rPr lang="ru-RU" sz="2400" i="1"/>
                      <m:t>=</m:t>
                    </m:r>
                    <m:f>
                      <m:fPr>
                        <m:ctrlPr>
                          <a:rPr lang="ru-RU" sz="2400" i="1"/>
                        </m:ctrlPr>
                      </m:fPr>
                      <m:num>
                        <m:r>
                          <a:rPr lang="ru-RU" sz="2400" i="1"/>
                          <m:t>𝑇</m:t>
                        </m:r>
                      </m:num>
                      <m:den>
                        <m:r>
                          <a:rPr lang="ru-RU" sz="2400" i="1"/>
                          <m:t>𝑏</m:t>
                        </m:r>
                      </m:den>
                    </m:f>
                  </m:oMath>
                </a14:m>
                <a:r>
                  <a:rPr lang="ru-RU" sz="2400" dirty="0"/>
                  <a:t>. </a:t>
                </a:r>
                <a:r>
                  <a:rPr lang="ru-RU" dirty="0"/>
                  <a:t>Определяем </a:t>
                </a:r>
                <a:r>
                  <a:rPr lang="ru-RU" b="1" dirty="0"/>
                  <a:t>м</a:t>
                </a:r>
                <a:r>
                  <a:rPr lang="ru-RU" dirty="0"/>
                  <a:t>едиану для случайного среднего квадрата. Подсчитываем число серий (в серию входят отсчеты сигнала, лежащие по одну сторону медианы)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en-US" sz="2400" i="1"/>
                          <m:t>𝑁</m:t>
                        </m:r>
                      </m:e>
                      <m:sub>
                        <m:r>
                          <a:rPr lang="ru-RU" sz="2400" i="1"/>
                          <m:t>𝑟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85184"/>
                <a:ext cx="7992888" cy="1538819"/>
              </a:xfrm>
              <a:prstGeom prst="rect">
                <a:avLst/>
              </a:prstGeom>
              <a:blipFill rotWithShape="1">
                <a:blip r:embed="rId2"/>
                <a:stretch>
                  <a:fillRect l="-686" r="-76" b="-39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95536" y="4005064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Поскольку </a:t>
            </a:r>
            <a:r>
              <a:rPr lang="ru-RU" b="1" dirty="0"/>
              <a:t>в</a:t>
            </a:r>
            <a:r>
              <a:rPr lang="ru-RU" dirty="0"/>
              <a:t>ыборочное распределение оценок неизвестно, целесообразно применять </a:t>
            </a:r>
            <a:r>
              <a:rPr lang="ru-RU" b="1" dirty="0"/>
              <a:t>н</a:t>
            </a:r>
            <a:r>
              <a:rPr lang="ru-RU" dirty="0"/>
              <a:t>епараметрические критерии, например, </a:t>
            </a:r>
            <a:r>
              <a:rPr lang="ru-RU" dirty="0" smtClean="0"/>
              <a:t>критерии</a:t>
            </a:r>
            <a:r>
              <a:rPr lang="ru-RU" b="1" dirty="0" smtClean="0"/>
              <a:t> </a:t>
            </a:r>
            <a:r>
              <a:rPr lang="ru-RU" b="1" dirty="0"/>
              <a:t>с</a:t>
            </a:r>
            <a:r>
              <a:rPr lang="ru-RU" dirty="0"/>
              <a:t>ерий и </a:t>
            </a:r>
            <a:r>
              <a:rPr lang="ru-RU" b="1" dirty="0"/>
              <a:t>и</a:t>
            </a:r>
            <a:r>
              <a:rPr lang="ru-RU" dirty="0"/>
              <a:t>нверсий.</a:t>
            </a:r>
          </a:p>
        </p:txBody>
      </p:sp>
    </p:spTree>
    <p:extLst>
      <p:ext uri="{BB962C8B-B14F-4D97-AF65-F5344CB8AC3E}">
        <p14:creationId xmlns:p14="http://schemas.microsoft.com/office/powerpoint/2010/main" val="379461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730" y="188640"/>
            <a:ext cx="8041440" cy="760189"/>
          </a:xfrm>
        </p:spPr>
        <p:txBody>
          <a:bodyPr/>
          <a:lstStyle/>
          <a:p>
            <a:r>
              <a:rPr lang="ru-RU" dirty="0" smtClean="0"/>
              <a:t>Критерий серий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97839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 таблицы процентных точек распределения серий (А.6) при заданном числе наблюдений и уровне значимости определяем пороговые числа серий, при котором можно считать, что в процессе отсутствует тренд.</a:t>
            </a:r>
          </a:p>
          <a:p>
            <a:endParaRPr lang="ru-RU" dirty="0" smtClean="0"/>
          </a:p>
          <a:p>
            <a:r>
              <a:rPr lang="ru-RU" dirty="0" smtClean="0"/>
              <a:t>Проверяем</a:t>
            </a:r>
            <a:r>
              <a:rPr lang="ru-RU" dirty="0"/>
              <a:t>, попадает ли число серий в область принятия гипотезы о независимости наблюдений (наличии тренда):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843808" y="4221088"/>
                <a:ext cx="3670236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𝑟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r>
                                    <a:rPr lang="ru-RU" sz="2400" i="1"/>
                                    <m:t>𝑁𝑏</m:t>
                                  </m:r>
                                </m:num>
                                <m:den>
                                  <m:r>
                                    <a:rPr lang="ru-RU" sz="2400" i="1"/>
                                    <m:t>2</m:t>
                                  </m:r>
                                </m:den>
                              </m:f>
                              <m:r>
                                <a:rPr lang="ru-RU" sz="2400" i="1"/>
                                <m:t>;1−</m:t>
                              </m:r>
                              <m:r>
                                <a:rPr lang="ru-RU" sz="2400" i="1"/>
                                <m:t>𝛼</m:t>
                              </m:r>
                              <m:r>
                                <a:rPr lang="ru-RU" sz="2400" i="1"/>
                                <m:t>/2</m:t>
                              </m:r>
                            </m:sub>
                          </m:sSub>
                          <m:r>
                            <a:rPr lang="ru-RU" sz="2400" i="1"/>
                            <m:t>&lt;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𝑁</m:t>
                              </m:r>
                            </m:e>
                            <m:sub>
                              <m:r>
                                <a:rPr lang="ru-RU" sz="2400" i="1"/>
                                <m:t>𝑟</m:t>
                              </m:r>
                            </m:sub>
                          </m:sSub>
                          <m:r>
                            <a:rPr lang="ru-RU" sz="2400" i="1"/>
                            <m:t>≤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𝑟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r>
                                    <a:rPr lang="ru-RU" sz="2400" i="1"/>
                                    <m:t>𝑁𝑏</m:t>
                                  </m:r>
                                </m:num>
                                <m:den>
                                  <m:r>
                                    <a:rPr lang="ru-RU" sz="2400" i="1"/>
                                    <m:t>2</m:t>
                                  </m:r>
                                </m:den>
                              </m:f>
                              <m:r>
                                <a:rPr lang="ru-RU" sz="2400" i="1"/>
                                <m:t>;</m:t>
                              </m:r>
                              <m:r>
                                <a:rPr lang="ru-RU" sz="2400" i="1"/>
                                <m:t>𝛼</m:t>
                              </m:r>
                              <m:r>
                                <a:rPr lang="ru-RU" sz="2400" i="1"/>
                                <m:t>/2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221088"/>
                <a:ext cx="3670236" cy="681597"/>
              </a:xfrm>
              <a:prstGeom prst="rect">
                <a:avLst/>
              </a:prstGeom>
              <a:blipFill rotWithShape="1">
                <a:blip r:embed="rId2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12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04205"/>
          </a:xfrm>
        </p:spPr>
        <p:txBody>
          <a:bodyPr/>
          <a:lstStyle/>
          <a:p>
            <a:r>
              <a:rPr lang="ru-RU" dirty="0" smtClean="0"/>
              <a:t>Критерий серий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71481"/>
              </p:ext>
            </p:extLst>
          </p:nvPr>
        </p:nvGraphicFramePr>
        <p:xfrm>
          <a:off x="467544" y="1556792"/>
          <a:ext cx="7992889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828"/>
                <a:gridCol w="520749"/>
                <a:gridCol w="371387"/>
                <a:gridCol w="472307"/>
                <a:gridCol w="339092"/>
                <a:gridCol w="355240"/>
                <a:gridCol w="322945"/>
                <a:gridCol w="371387"/>
                <a:gridCol w="423866"/>
                <a:gridCol w="355240"/>
                <a:gridCol w="371387"/>
                <a:gridCol w="326981"/>
                <a:gridCol w="387534"/>
                <a:gridCol w="452123"/>
                <a:gridCol w="387534"/>
                <a:gridCol w="339092"/>
                <a:gridCol w="435975"/>
                <a:gridCol w="403682"/>
                <a:gridCol w="468270"/>
                <a:gridCol w="468270"/>
              </a:tblGrid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-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-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-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-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-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-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 -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 +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 - 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 -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 -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2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3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4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6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7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8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67544" y="241333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</a:t>
            </a:r>
            <a:r>
              <a:rPr lang="ru-RU" dirty="0"/>
              <a:t>ерия  - последовательность однотипных наблюдений, перед и после которой следуют наблюдения  противоположного типа или же  вообще нет никаких наблюдений. В приведенном примере последовательность из 20 чисел и 12 серий.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467544" y="3717032"/>
                <a:ext cx="4572000" cy="25726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𝑀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1</m:t>
                          </m:r>
                        </m:num>
                        <m:den>
                          <m:r>
                            <a:rPr lang="ru-RU" i="1"/>
                            <m:t>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𝑗</m:t>
                          </m:r>
                          <m:r>
                            <a:rPr lang="ru-RU" i="1"/>
                            <m:t>=</m:t>
                          </m:r>
                          <m:r>
                            <a:rPr lang="ru-RU" i="1"/>
                            <m:t>𝑡</m:t>
                          </m:r>
                          <m:r>
                            <a:rPr lang="ru-RU" i="1"/>
                            <m:t>0(</m:t>
                          </m:r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)</m:t>
                          </m:r>
                        </m:sub>
                        <m:sup>
                          <m:r>
                            <a:rPr lang="ru-RU" i="1"/>
                            <m:t>𝑗</m:t>
                          </m:r>
                          <m:r>
                            <a:rPr lang="ru-RU" i="1"/>
                            <m:t>=</m:t>
                          </m:r>
                          <m:r>
                            <a:rPr lang="ru-RU" i="1"/>
                            <m:t>𝑡</m:t>
                          </m:r>
                          <m:r>
                            <a:rPr lang="ru-RU" i="1"/>
                            <m:t>1(</m:t>
                          </m:r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)</m:t>
                          </m:r>
                        </m:sup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𝑠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𝜎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1</m:t>
                          </m:r>
                        </m:num>
                        <m:den>
                          <m:r>
                            <a:rPr lang="ru-RU" i="1"/>
                            <m:t>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𝑗</m:t>
                          </m:r>
                          <m:r>
                            <a:rPr lang="ru-RU" i="1"/>
                            <m:t>=</m:t>
                          </m:r>
                          <m:r>
                            <a:rPr lang="ru-RU" i="1"/>
                            <m:t>𝑡</m:t>
                          </m:r>
                          <m:r>
                            <a:rPr lang="ru-RU" i="1"/>
                            <m:t>0(</m:t>
                          </m:r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)</m:t>
                          </m:r>
                        </m:sub>
                        <m:sup>
                          <m:r>
                            <a:rPr lang="ru-RU" i="1"/>
                            <m:t>𝑗</m:t>
                          </m:r>
                          <m:r>
                            <a:rPr lang="ru-RU" i="1"/>
                            <m:t>=</m:t>
                          </m:r>
                          <m:r>
                            <a:rPr lang="ru-RU" i="1"/>
                            <m:t>𝑡</m:t>
                          </m:r>
                          <m:r>
                            <a:rPr lang="ru-RU" i="1"/>
                            <m:t>1(</m:t>
                          </m:r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𝑆𝑞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1</m:t>
                          </m:r>
                        </m:num>
                        <m:den>
                          <m:r>
                            <a:rPr lang="ru-RU" i="1"/>
                            <m:t>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𝑗</m:t>
                          </m:r>
                          <m:r>
                            <a:rPr lang="ru-RU" i="1"/>
                            <m:t>=</m:t>
                          </m:r>
                          <m:r>
                            <a:rPr lang="ru-RU" i="1"/>
                            <m:t>𝑡</m:t>
                          </m:r>
                          <m:r>
                            <a:rPr lang="ru-RU" i="1"/>
                            <m:t>0(</m:t>
                          </m:r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)</m:t>
                          </m:r>
                        </m:sub>
                        <m:sup>
                          <m:r>
                            <a:rPr lang="ru-RU" i="1"/>
                            <m:t>𝑗</m:t>
                          </m:r>
                          <m:r>
                            <a:rPr lang="ru-RU" i="1"/>
                            <m:t>=</m:t>
                          </m:r>
                          <m:r>
                            <a:rPr lang="ru-RU" i="1"/>
                            <m:t>𝑡</m:t>
                          </m:r>
                          <m:r>
                            <a:rPr lang="ru-RU" i="1"/>
                            <m:t>1(</m:t>
                          </m:r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)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/>
                              </m:ctrlPr>
                            </m:sSubSupPr>
                            <m:e>
                              <m:r>
                                <a:rPr lang="ru-RU" i="1"/>
                                <m:t>𝑠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717032"/>
                <a:ext cx="4572000" cy="25726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13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041440" cy="792088"/>
          </a:xfrm>
        </p:spPr>
        <p:txBody>
          <a:bodyPr/>
          <a:lstStyle/>
          <a:p>
            <a:r>
              <a:rPr lang="ru-RU" dirty="0" smtClean="0"/>
              <a:t>Критерий серий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95939"/>
              </p:ext>
            </p:extLst>
          </p:nvPr>
        </p:nvGraphicFramePr>
        <p:xfrm>
          <a:off x="107503" y="1124744"/>
          <a:ext cx="8856984" cy="518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570"/>
                <a:gridCol w="478255"/>
                <a:gridCol w="341081"/>
                <a:gridCol w="433767"/>
                <a:gridCol w="311422"/>
                <a:gridCol w="326251"/>
                <a:gridCol w="296592"/>
                <a:gridCol w="341081"/>
                <a:gridCol w="389278"/>
                <a:gridCol w="326251"/>
                <a:gridCol w="341081"/>
                <a:gridCol w="300299"/>
                <a:gridCol w="355911"/>
                <a:gridCol w="415230"/>
                <a:gridCol w="355911"/>
                <a:gridCol w="434669"/>
                <a:gridCol w="432048"/>
                <a:gridCol w="360040"/>
                <a:gridCol w="432048"/>
                <a:gridCol w="432048"/>
                <a:gridCol w="648072"/>
                <a:gridCol w="504056"/>
                <a:gridCol w="216023"/>
              </a:tblGrid>
              <a:tr h="705191"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5,7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a2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a3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a4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a5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a6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a7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a8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a9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a10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a11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a12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a13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a14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a15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a16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a17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a18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a19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5,5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-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5,1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5,7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5,2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5,7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6,5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5,4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2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6,6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+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7" marR="9397" marT="9397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19109"/>
              </p:ext>
            </p:extLst>
          </p:nvPr>
        </p:nvGraphicFramePr>
        <p:xfrm>
          <a:off x="7020272" y="332656"/>
          <a:ext cx="1637010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010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5,6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51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041440" cy="864096"/>
          </a:xfrm>
        </p:spPr>
        <p:txBody>
          <a:bodyPr/>
          <a:lstStyle/>
          <a:p>
            <a:r>
              <a:rPr lang="ru-RU" dirty="0" smtClean="0"/>
              <a:t>Серии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17296"/>
              </p:ext>
            </p:extLst>
          </p:nvPr>
        </p:nvGraphicFramePr>
        <p:xfrm>
          <a:off x="0" y="1556792"/>
          <a:ext cx="8892483" cy="748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918"/>
                <a:gridCol w="426918"/>
                <a:gridCol w="423609"/>
                <a:gridCol w="436847"/>
                <a:gridCol w="436847"/>
                <a:gridCol w="466633"/>
                <a:gridCol w="370658"/>
                <a:gridCol w="450084"/>
                <a:gridCol w="317707"/>
                <a:gridCol w="466633"/>
                <a:gridCol w="307779"/>
                <a:gridCol w="397134"/>
                <a:gridCol w="370658"/>
                <a:gridCol w="317707"/>
                <a:gridCol w="516274"/>
                <a:gridCol w="635414"/>
                <a:gridCol w="635414"/>
                <a:gridCol w="585771"/>
                <a:gridCol w="476560"/>
                <a:gridCol w="426918"/>
              </a:tblGrid>
              <a:tr h="2424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-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-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-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-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-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-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+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-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-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+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-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+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+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+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-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6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7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8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9" marR="8359" marT="835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3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041440" cy="832197"/>
          </a:xfrm>
        </p:spPr>
        <p:txBody>
          <a:bodyPr/>
          <a:lstStyle/>
          <a:p>
            <a:r>
              <a:rPr lang="ru-RU" sz="3200" b="1" dirty="0" smtClean="0"/>
              <a:t>П</a:t>
            </a:r>
            <a:r>
              <a:rPr lang="ru-RU" sz="3200" dirty="0" smtClean="0"/>
              <a:t>роцентные точки распределения </a:t>
            </a:r>
            <a:r>
              <a:rPr lang="ru-RU" sz="3200" b="1" dirty="0" smtClean="0"/>
              <a:t>с</a:t>
            </a:r>
            <a:r>
              <a:rPr lang="ru-RU" sz="3200" dirty="0" smtClean="0"/>
              <a:t>ерий</a:t>
            </a:r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88463"/>
              </p:ext>
            </p:extLst>
          </p:nvPr>
        </p:nvGraphicFramePr>
        <p:xfrm>
          <a:off x="395536" y="1052736"/>
          <a:ext cx="8352925" cy="456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5"/>
                <a:gridCol w="1193275"/>
                <a:gridCol w="1193275"/>
                <a:gridCol w="1193275"/>
                <a:gridCol w="1193275"/>
                <a:gridCol w="1193275"/>
                <a:gridCol w="1193275"/>
              </a:tblGrid>
              <a:tr h="5667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tx1"/>
                          </a:solidFill>
                          <a:sym typeface="Symbol"/>
                        </a:rPr>
                        <a:t></a:t>
                      </a:r>
                      <a:endParaRPr lang="ru-R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47761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n = N/2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0,99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0,975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0,95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0,05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0,025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0,01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61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61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616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616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616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6426"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……………………...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……………………..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……………………..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……………………..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……………………..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……………………..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……………………..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616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27584" y="5865373"/>
                <a:ext cx="6641818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;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,    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3200" dirty="0" smtClean="0"/>
                  <a:t>N</a:t>
                </a:r>
                <a:endParaRPr lang="ru-RU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65373"/>
                <a:ext cx="6641818" cy="648191"/>
              </a:xfrm>
              <a:prstGeom prst="rect">
                <a:avLst/>
              </a:prstGeom>
              <a:blipFill rotWithShape="1">
                <a:blip r:embed="rId2"/>
                <a:stretch>
                  <a:fillRect t="-8491" b="-245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83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041440" cy="832197"/>
          </a:xfrm>
        </p:spPr>
        <p:txBody>
          <a:bodyPr/>
          <a:lstStyle/>
          <a:p>
            <a:r>
              <a:rPr lang="ru-RU" sz="3200" b="1" dirty="0" smtClean="0"/>
              <a:t>П</a:t>
            </a:r>
            <a:r>
              <a:rPr lang="ru-RU" sz="3200" dirty="0" smtClean="0"/>
              <a:t>роцентные точки распределения </a:t>
            </a:r>
            <a:r>
              <a:rPr lang="ru-RU" sz="3200" b="1" dirty="0" smtClean="0"/>
              <a:t>ч</a:t>
            </a:r>
            <a:r>
              <a:rPr lang="ru-RU" sz="3200" dirty="0" smtClean="0"/>
              <a:t>исла </a:t>
            </a:r>
            <a:r>
              <a:rPr lang="ru-RU" sz="3200" dirty="0"/>
              <a:t>и</a:t>
            </a:r>
            <a:r>
              <a:rPr lang="ru-RU" sz="3200" dirty="0" smtClean="0"/>
              <a:t>нверсий</a:t>
            </a:r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52013"/>
              </p:ext>
            </p:extLst>
          </p:nvPr>
        </p:nvGraphicFramePr>
        <p:xfrm>
          <a:off x="395536" y="1052736"/>
          <a:ext cx="8352925" cy="456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5"/>
                <a:gridCol w="1193275"/>
                <a:gridCol w="1193275"/>
                <a:gridCol w="1193275"/>
                <a:gridCol w="1193275"/>
                <a:gridCol w="1193275"/>
                <a:gridCol w="1193275"/>
              </a:tblGrid>
              <a:tr h="5667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chemeClr val="tx1"/>
                          </a:solidFill>
                          <a:sym typeface="Symbol"/>
                        </a:rPr>
                        <a:t></a:t>
                      </a:r>
                      <a:endParaRPr lang="ru-RU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47761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N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0,99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0,975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0,95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0,05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0,025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0,01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616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616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616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616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616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642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……………………...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……………………..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……………………..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……………………..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……………………..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……………………..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……………………..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616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2083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2145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2198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2751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2804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2866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27584" y="5865373"/>
                <a:ext cx="7927555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;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sz="3200" dirty="0" smtClean="0"/>
                  <a:t>  N – </a:t>
                </a:r>
                <a:r>
                  <a:rPr lang="ru-RU" sz="3200" dirty="0" smtClean="0"/>
                  <a:t>число наблюдений</a:t>
                </a:r>
                <a:endParaRPr lang="ru-RU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65373"/>
                <a:ext cx="7927555" cy="648191"/>
              </a:xfrm>
              <a:prstGeom prst="rect">
                <a:avLst/>
              </a:prstGeom>
              <a:blipFill rotWithShape="1">
                <a:blip r:embed="rId2"/>
                <a:stretch>
                  <a:fillRect t="-8491" r="-1000" b="-245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07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Тетрадь для рисования</Template>
  <TotalTime>126</TotalTime>
  <Words>1062</Words>
  <Application>Microsoft Office PowerPoint</Application>
  <PresentationFormat>Экран (4:3)</PresentationFormat>
  <Paragraphs>370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Sketchbook</vt:lpstr>
      <vt:lpstr>Оценка стационарности реализаций</vt:lpstr>
      <vt:lpstr>Типы сигналов</vt:lpstr>
      <vt:lpstr>Проверка стационарности</vt:lpstr>
      <vt:lpstr>Критерий серий</vt:lpstr>
      <vt:lpstr>Критерий серий</vt:lpstr>
      <vt:lpstr>Критерий серий</vt:lpstr>
      <vt:lpstr>Серии</vt:lpstr>
      <vt:lpstr>Процентные точки распределения серий</vt:lpstr>
      <vt:lpstr>Процентные точки распределения числа инверсий</vt:lpstr>
      <vt:lpstr>Критерий инверсий</vt:lpstr>
      <vt:lpstr>Критерий инверсий</vt:lpstr>
      <vt:lpstr>Методика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KTNTP</dc:creator>
  <cp:lastModifiedBy>KTNTP</cp:lastModifiedBy>
  <cp:revision>11</cp:revision>
  <dcterms:created xsi:type="dcterms:W3CDTF">2017-10-16T13:20:19Z</dcterms:created>
  <dcterms:modified xsi:type="dcterms:W3CDTF">2017-10-16T15:26:32Z</dcterms:modified>
</cp:coreProperties>
</file>