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7" r:id="rId6"/>
    <p:sldId id="268" r:id="rId7"/>
    <p:sldId id="262" r:id="rId8"/>
    <p:sldId id="273" r:id="rId9"/>
    <p:sldId id="258" r:id="rId10"/>
    <p:sldId id="274" r:id="rId11"/>
    <p:sldId id="259" r:id="rId12"/>
    <p:sldId id="265" r:id="rId13"/>
    <p:sldId id="275" r:id="rId14"/>
    <p:sldId id="260" r:id="rId15"/>
    <p:sldId id="276" r:id="rId16"/>
    <p:sldId id="261" r:id="rId17"/>
    <p:sldId id="269" r:id="rId18"/>
    <p:sldId id="270" r:id="rId19"/>
    <p:sldId id="266" r:id="rId20"/>
    <p:sldId id="278" r:id="rId21"/>
    <p:sldId id="279" r:id="rId22"/>
    <p:sldId id="280" r:id="rId23"/>
    <p:sldId id="281" r:id="rId24"/>
    <p:sldId id="277" r:id="rId25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FAF12-73D8-4EA4-AF9E-9D53BC67EE84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C92C9-0DD3-4BB6-959C-44434413CE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753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96239-2BD3-4025-81C5-EC46793F04A0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84E52-5228-4F1A-919D-1CC5139B7A6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6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2FA7F-3943-4BAE-BBC3-491538D0332A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AEF3C-7D1E-41F2-84D9-A846E9B1AF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756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A3DDD1-30EF-4DD5-8C38-660BABAFEFF4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D4789B5-69A1-4B66-9043-CA7FACF9056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58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BEFA5-8510-4E27-AAA1-BEF417E77EA0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2D484-6D7F-40B3-B035-6570C2CEAC4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92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D33CB-4CEE-4AE4-82B1-E2F7957BA354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F73C2-813A-4677-AEE5-609D5F1BA69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807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FC3EA-BA9B-4DCE-B510-5B0065CBBB3C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FA343-86F1-400C-988A-AF9F1310C3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48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72461-AE03-45C2-B2E5-3278EEA93143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4DB40-11B5-4351-A150-4EC9281442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03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FFD17-EC44-4760-B38E-3090A66E8614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5DC3-BEE3-4BE1-9E1F-48B6417DC1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40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E4715-5832-4B00-9A62-E44F9CB34B2E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B41F8-9298-4CBF-97A1-ED113F94FE7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90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1DBB7-A82B-46C1-A27A-079966BD4541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D5740-AB4A-4C90-82E3-42A70366C7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354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8725-CBA3-453A-A742-A05D86ACFE03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1C014-C612-48E5-9B41-1883E264CA7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082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4A0F8DF-AB6F-49D7-8BD1-02B243E0F539}" type="datetimeFigureOut">
              <a:rPr lang="ru-RU"/>
              <a:pPr>
                <a:defRPr/>
              </a:pPr>
              <a:t>вс 05.05.19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36B984F-23F2-4778-96E9-BDF27ACACDF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250" y="2944813"/>
            <a:ext cx="9144000" cy="2387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«Разработка системы централизованной авторизации на основе </a:t>
            </a:r>
            <a:r>
              <a:rPr lang="en-US" dirty="0"/>
              <a:t>LDAP</a:t>
            </a:r>
            <a:r>
              <a:rPr lang="ru-RU" dirty="0"/>
              <a:t>, с использованием протоколов аутентификации </a:t>
            </a:r>
            <a:r>
              <a:rPr lang="en-US" dirty="0"/>
              <a:t>Kerberos </a:t>
            </a:r>
            <a:r>
              <a:rPr lang="ru-RU" dirty="0"/>
              <a:t>и </a:t>
            </a:r>
            <a:r>
              <a:rPr lang="en-US" dirty="0"/>
              <a:t>OpenID connect</a:t>
            </a:r>
            <a:r>
              <a:rPr lang="ru-RU" dirty="0"/>
              <a:t>»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/>
          <p:cNvSpPr/>
          <p:nvPr/>
        </p:nvSpPr>
        <p:spPr>
          <a:xfrm>
            <a:off x="1870187" y="1976522"/>
            <a:ext cx="1356308" cy="135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sp>
        <p:nvSpPr>
          <p:cNvPr id="80" name="Цилиндр 79"/>
          <p:cNvSpPr/>
          <p:nvPr/>
        </p:nvSpPr>
        <p:spPr>
          <a:xfrm>
            <a:off x="9439469" y="4051402"/>
            <a:ext cx="1047420" cy="2536943"/>
          </a:xfrm>
          <a:prstGeom prst="can">
            <a:avLst>
              <a:gd name="adj" fmla="val 28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БД</a:t>
            </a:r>
          </a:p>
        </p:txBody>
      </p:sp>
      <p:sp>
        <p:nvSpPr>
          <p:cNvPr id="11267" name="Заголовок 1"/>
          <p:cNvSpPr>
            <a:spLocks noGrp="1"/>
          </p:cNvSpPr>
          <p:nvPr>
            <p:ph type="title"/>
          </p:nvPr>
        </p:nvSpPr>
        <p:spPr>
          <a:xfrm>
            <a:off x="1676400" y="509588"/>
            <a:ext cx="10515600" cy="1325562"/>
          </a:xfrm>
        </p:spPr>
        <p:txBody>
          <a:bodyPr/>
          <a:lstStyle/>
          <a:p>
            <a:r>
              <a:rPr lang="ru-RU" altLang="ru-RU" dirty="0" smtClean="0"/>
              <a:t>Преимущества внедрения (</a:t>
            </a:r>
            <a:r>
              <a:rPr lang="en-US" altLang="ru-RU" dirty="0" smtClean="0"/>
              <a:t>Kerberos</a:t>
            </a:r>
            <a:r>
              <a:rPr lang="ru-RU" altLang="ru-RU" dirty="0" smtClean="0"/>
              <a:t>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51839" y="5137945"/>
            <a:ext cx="1295400" cy="1223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584863" y="2022912"/>
            <a:ext cx="1356308" cy="135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sp>
        <p:nvSpPr>
          <p:cNvPr id="11275" name="TextBox 10"/>
          <p:cNvSpPr txBox="1">
            <a:spLocks noChangeArrowheads="1"/>
          </p:cNvSpPr>
          <p:nvPr/>
        </p:nvSpPr>
        <p:spPr bwMode="auto">
          <a:xfrm rot="17192582">
            <a:off x="1238547" y="4679099"/>
            <a:ext cx="446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ST</a:t>
            </a:r>
            <a:endParaRPr lang="ru-RU" altLang="ru-RU" dirty="0"/>
          </a:p>
        </p:txBody>
      </p:sp>
      <p:sp>
        <p:nvSpPr>
          <p:cNvPr id="15" name="Блок-схема: данные 14"/>
          <p:cNvSpPr/>
          <p:nvPr/>
        </p:nvSpPr>
        <p:spPr>
          <a:xfrm>
            <a:off x="6237746" y="4165417"/>
            <a:ext cx="2349561" cy="100960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Служба </a:t>
            </a:r>
            <a:r>
              <a:rPr lang="ru-RU" dirty="0"/>
              <a:t>выдачи разрешений</a:t>
            </a:r>
          </a:p>
          <a:p>
            <a:pPr algn="ctr">
              <a:defRPr/>
            </a:pPr>
            <a:endParaRPr lang="ru-RU" dirty="0"/>
          </a:p>
        </p:txBody>
      </p:sp>
      <p:sp>
        <p:nvSpPr>
          <p:cNvPr id="11281" name="TextBox 24"/>
          <p:cNvSpPr txBox="1">
            <a:spLocks noChangeArrowheads="1"/>
          </p:cNvSpPr>
          <p:nvPr/>
        </p:nvSpPr>
        <p:spPr bwMode="auto">
          <a:xfrm>
            <a:off x="1866181" y="5757808"/>
            <a:ext cx="1000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Request</a:t>
            </a:r>
            <a:endParaRPr lang="ru-RU" altLang="ru-RU" dirty="0"/>
          </a:p>
        </p:txBody>
      </p:sp>
      <p:sp>
        <p:nvSpPr>
          <p:cNvPr id="11283" name="TextBox 30"/>
          <p:cNvSpPr txBox="1">
            <a:spLocks noChangeArrowheads="1"/>
          </p:cNvSpPr>
          <p:nvPr/>
        </p:nvSpPr>
        <p:spPr bwMode="auto">
          <a:xfrm rot="20968892">
            <a:off x="6075636" y="4199947"/>
            <a:ext cx="4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ST</a:t>
            </a:r>
            <a:endParaRPr lang="ru-RU" altLang="ru-RU" dirty="0"/>
          </a:p>
        </p:txBody>
      </p:sp>
      <p:sp>
        <p:nvSpPr>
          <p:cNvPr id="11285" name="TextBox 35"/>
          <p:cNvSpPr txBox="1">
            <a:spLocks noChangeArrowheads="1"/>
          </p:cNvSpPr>
          <p:nvPr/>
        </p:nvSpPr>
        <p:spPr bwMode="auto">
          <a:xfrm>
            <a:off x="3493608" y="2176401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i="1" dirty="0"/>
              <a:t>Ticket</a:t>
            </a:r>
            <a:endParaRPr lang="ru-RU" altLang="ru-RU" i="1" dirty="0"/>
          </a:p>
        </p:txBody>
      </p:sp>
      <p:sp>
        <p:nvSpPr>
          <p:cNvPr id="11287" name="TextBox 38"/>
          <p:cNvSpPr txBox="1">
            <a:spLocks noChangeArrowheads="1"/>
          </p:cNvSpPr>
          <p:nvPr/>
        </p:nvSpPr>
        <p:spPr bwMode="auto">
          <a:xfrm rot="21059862">
            <a:off x="1953203" y="5223980"/>
            <a:ext cx="57860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TGT</a:t>
            </a:r>
            <a:endParaRPr lang="ru-RU" altLang="ru-RU" dirty="0"/>
          </a:p>
        </p:txBody>
      </p:sp>
      <p:sp>
        <p:nvSpPr>
          <p:cNvPr id="82" name="Двойная стрелка влево/вправо 81"/>
          <p:cNvSpPr/>
          <p:nvPr/>
        </p:nvSpPr>
        <p:spPr>
          <a:xfrm>
            <a:off x="8480772" y="5663094"/>
            <a:ext cx="854075" cy="43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Блок-схема: данные 43"/>
          <p:cNvSpPr/>
          <p:nvPr/>
        </p:nvSpPr>
        <p:spPr>
          <a:xfrm>
            <a:off x="6268743" y="5397957"/>
            <a:ext cx="2275823" cy="9639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Служба аутентификации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104022" y="3946358"/>
            <a:ext cx="4660231" cy="27913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35"/>
          <p:cNvSpPr txBox="1">
            <a:spLocks noChangeArrowheads="1"/>
          </p:cNvSpPr>
          <p:nvPr/>
        </p:nvSpPr>
        <p:spPr bwMode="auto">
          <a:xfrm>
            <a:off x="7677350" y="3617787"/>
            <a:ext cx="3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i="1" dirty="0" smtClean="0"/>
              <a:t>Центр распределения ключей</a:t>
            </a:r>
            <a:endParaRPr lang="ru-RU" altLang="ru-RU" i="1" dirty="0"/>
          </a:p>
        </p:txBody>
      </p:sp>
      <p:sp>
        <p:nvSpPr>
          <p:cNvPr id="54" name="Двойная стрелка влево/вправо 53"/>
          <p:cNvSpPr/>
          <p:nvPr/>
        </p:nvSpPr>
        <p:spPr>
          <a:xfrm>
            <a:off x="8491955" y="4477731"/>
            <a:ext cx="854075" cy="43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1947239" y="6040449"/>
            <a:ext cx="4504645" cy="12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4" idx="2"/>
          </p:cNvCxnSpPr>
          <p:nvPr/>
        </p:nvCxnSpPr>
        <p:spPr>
          <a:xfrm flipH="1" flipV="1">
            <a:off x="1947239" y="5879788"/>
            <a:ext cx="4549086" cy="1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V="1">
            <a:off x="1947239" y="4791533"/>
            <a:ext cx="4493666" cy="77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1943521" y="4507873"/>
            <a:ext cx="4593637" cy="82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V="1">
            <a:off x="1576323" y="3348998"/>
            <a:ext cx="548811" cy="17889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5" idx="0"/>
          </p:cNvCxnSpPr>
          <p:nvPr/>
        </p:nvCxnSpPr>
        <p:spPr>
          <a:xfrm flipH="1">
            <a:off x="1299539" y="3247899"/>
            <a:ext cx="596804" cy="1890046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трелка вправо 78"/>
          <p:cNvSpPr/>
          <p:nvPr/>
        </p:nvSpPr>
        <p:spPr>
          <a:xfrm rot="10800000">
            <a:off x="6167729" y="2016193"/>
            <a:ext cx="364959" cy="1446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Стрелка вправо 97"/>
          <p:cNvSpPr/>
          <p:nvPr/>
        </p:nvSpPr>
        <p:spPr>
          <a:xfrm rot="10800000">
            <a:off x="6167729" y="2305928"/>
            <a:ext cx="364959" cy="14464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Стрелка вправо 98"/>
          <p:cNvSpPr/>
          <p:nvPr/>
        </p:nvSpPr>
        <p:spPr>
          <a:xfrm rot="10800000">
            <a:off x="6167729" y="2601588"/>
            <a:ext cx="364959" cy="1446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Стрелка вправо 99"/>
          <p:cNvSpPr/>
          <p:nvPr/>
        </p:nvSpPr>
        <p:spPr>
          <a:xfrm rot="10800000">
            <a:off x="6167729" y="2892971"/>
            <a:ext cx="364959" cy="144648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38"/>
          <p:cNvSpPr txBox="1">
            <a:spLocks noChangeArrowheads="1"/>
          </p:cNvSpPr>
          <p:nvPr/>
        </p:nvSpPr>
        <p:spPr bwMode="auto">
          <a:xfrm>
            <a:off x="6534598" y="1902053"/>
            <a:ext cx="40199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Открытый текст (без шифрования)</a:t>
            </a:r>
            <a:endParaRPr lang="ru-RU" altLang="ru-RU" dirty="0"/>
          </a:p>
        </p:txBody>
      </p:sp>
      <p:sp>
        <p:nvSpPr>
          <p:cNvPr id="102" name="TextBox 38"/>
          <p:cNvSpPr txBox="1">
            <a:spLocks noChangeArrowheads="1"/>
          </p:cNvSpPr>
          <p:nvPr/>
        </p:nvSpPr>
        <p:spPr bwMode="auto">
          <a:xfrm>
            <a:off x="6534598" y="2191578"/>
            <a:ext cx="4943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Зашифровано учётными данными пользователя</a:t>
            </a:r>
            <a:endParaRPr lang="ru-RU" altLang="ru-RU" dirty="0"/>
          </a:p>
        </p:txBody>
      </p:sp>
      <p:sp>
        <p:nvSpPr>
          <p:cNvPr id="103" name="TextBox 38"/>
          <p:cNvSpPr txBox="1">
            <a:spLocks noChangeArrowheads="1"/>
          </p:cNvSpPr>
          <p:nvPr/>
        </p:nvSpPr>
        <p:spPr bwMode="auto">
          <a:xfrm>
            <a:off x="6496325" y="2470380"/>
            <a:ext cx="40199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Зашифровано ключом сессии (</a:t>
            </a:r>
            <a:r>
              <a:rPr lang="en-US" altLang="ru-RU" dirty="0" smtClean="0"/>
              <a:t>TGT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104" name="TextBox 38"/>
          <p:cNvSpPr txBox="1">
            <a:spLocks noChangeArrowheads="1"/>
          </p:cNvSpPr>
          <p:nvPr/>
        </p:nvSpPr>
        <p:spPr bwMode="auto">
          <a:xfrm>
            <a:off x="6496325" y="2777016"/>
            <a:ext cx="40199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Зашифровано ключом сервиса (</a:t>
            </a:r>
            <a:r>
              <a:rPr lang="en-US" altLang="ru-RU" dirty="0" smtClean="0"/>
              <a:t>ST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105" name="TextBox 24"/>
          <p:cNvSpPr txBox="1">
            <a:spLocks noChangeArrowheads="1"/>
          </p:cNvSpPr>
          <p:nvPr/>
        </p:nvSpPr>
        <p:spPr bwMode="auto">
          <a:xfrm>
            <a:off x="5849785" y="5525851"/>
            <a:ext cx="1000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TGT</a:t>
            </a:r>
            <a:endParaRPr lang="ru-RU" altLang="ru-RU" dirty="0"/>
          </a:p>
        </p:txBody>
      </p:sp>
      <p:sp>
        <p:nvSpPr>
          <p:cNvPr id="81" name="Овальная выноска 80"/>
          <p:cNvSpPr/>
          <p:nvPr/>
        </p:nvSpPr>
        <p:spPr>
          <a:xfrm>
            <a:off x="1266459" y="4188471"/>
            <a:ext cx="1380744" cy="87684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Запрос пароля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2 L 0.28385 -0.0009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32656 0.0013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2 L 0.30508 -0.09213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3816 0.11088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2 L 0.03216 -0.19537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/>
      <p:bldP spid="11275" grpId="1"/>
      <p:bldP spid="11275" grpId="2"/>
      <p:bldP spid="11281" grpId="0"/>
      <p:bldP spid="11281" grpId="1"/>
      <p:bldP spid="11281" grpId="2"/>
      <p:bldP spid="11283" grpId="0"/>
      <p:bldP spid="11283" grpId="1"/>
      <p:bldP spid="11283" grpId="2"/>
      <p:bldP spid="11287" grpId="0"/>
      <p:bldP spid="11287" grpId="1"/>
      <p:bldP spid="11287" grpId="2"/>
      <p:bldP spid="105" grpId="0"/>
      <p:bldP spid="105" grpId="2"/>
      <p:bldP spid="105" grpId="3"/>
      <p:bldP spid="81" grpId="0" animBg="1"/>
      <p:bldP spid="8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Преимущества внедрения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Введение подобной системы позволит использовать системы авторизации партнёров. Такое решение позволит как уменьшить потребление ресурсов (нет необходимости в дополнительных серверах), так и увеличит безопасность, сокращая количество разнообразных учётных данных и их использования (кроме того, это удобнее).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Аналоги (+ и -) (другие протоколы и своя реализация)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Kerberos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OpenID connect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 были выбраны так как они используются у клиентов </a:t>
            </a: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>ООО «БиАйВи»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b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altLang="ru-RU" dirty="0" smtClean="0">
                <a:solidFill>
                  <a:srgbClr val="FF0000"/>
                </a:solidFill>
              </a:rPr>
              <a:t>!!!!11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Kerberos </a:t>
            </a:r>
            <a:r>
              <a:rPr lang="ru-RU" altLang="ru-RU" smtClean="0"/>
              <a:t>и </a:t>
            </a:r>
            <a:r>
              <a:rPr lang="en-US" altLang="ru-RU" smtClean="0"/>
              <a:t>OpenID connect</a:t>
            </a:r>
            <a:endParaRPr lang="ru-RU" alt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dirty="0" smtClean="0"/>
              <a:t>Протоколы позволяющие провести надёжную аутентификацию используя доверенный сервер</a:t>
            </a:r>
            <a:r>
              <a:rPr lang="en-US" dirty="0" smtClean="0"/>
              <a:t>. </a:t>
            </a:r>
            <a:r>
              <a:rPr lang="ru-RU" dirty="0" smtClean="0"/>
              <a:t>Также поддерживают авторизацию.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(OpenID connect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ещё и авторизацию? (устарело)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340" name="Picture 4" descr="ÐÑÑÐ¸ÑÐµÐºÑÑÑÐ° OAuth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2870200"/>
            <a:ext cx="47625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Kerberos</a:t>
            </a:r>
            <a:r>
              <a:rPr lang="en-US" altLang="ru-RU" b="1" smtClean="0"/>
              <a:t> </a:t>
            </a:r>
            <a:br>
              <a:rPr lang="en-US" altLang="ru-RU" b="1" smtClean="0"/>
            </a:br>
            <a:endParaRPr lang="ru-RU" altLang="ru-RU" smtClean="0"/>
          </a:p>
        </p:txBody>
      </p:sp>
      <p:pic>
        <p:nvPicPr>
          <p:cNvPr id="15363" name="Picture 2" descr="http://system-repair.net/img/Andronchik_image16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6075" y="2184400"/>
            <a:ext cx="6419850" cy="3848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OpenID connect</a:t>
            </a:r>
            <a:endParaRPr lang="ru-RU" altLang="ru-RU" smtClean="0"/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  <p:pic>
        <p:nvPicPr>
          <p:cNvPr id="16388" name="Picture 2" descr="https://s3.amazonaws.com/dfc-wiki/en/images/a/a6/OpenIDConnectRo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2174875"/>
            <a:ext cx="45243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LDAP</a:t>
            </a:r>
            <a:endParaRPr lang="ru-RU" altLang="ru-RU" smtClean="0"/>
          </a:p>
        </p:txBody>
      </p:sp>
      <p:sp>
        <p:nvSpPr>
          <p:cNvPr id="1741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LDAP — позволяет централизовать и унифицировать хранение и администрирование учетных данных.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Необходим для авторизации</a:t>
            </a:r>
            <a:br>
              <a:rPr lang="ru-RU" altLang="ru-RU" smtClean="0"/>
            </a:br>
            <a:r>
              <a:rPr lang="ru-RU" altLang="ru-RU" smtClean="0"/>
              <a:t>пользователей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  <p:pic>
        <p:nvPicPr>
          <p:cNvPr id="17412" name="Picture 5" descr="https://www.loadbalancer.org/public/images/articles/2015/07/lda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8" y="4292600"/>
            <a:ext cx="5029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LDAP</a:t>
            </a:r>
            <a:r>
              <a:rPr lang="ru-RU" altLang="ru-RU" smtClean="0"/>
              <a:t> - данные</a:t>
            </a:r>
          </a:p>
        </p:txBody>
      </p:sp>
      <p:pic>
        <p:nvPicPr>
          <p:cNvPr id="18435" name="Picture 2" descr="https://jualabs.files.wordpress.com/2015/07/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30350"/>
            <a:ext cx="5856288" cy="5167313"/>
          </a:xfrm>
          <a:noFill/>
        </p:spPr>
      </p:pic>
      <p:sp>
        <p:nvSpPr>
          <p:cNvPr id="18436" name="Объект 2"/>
          <p:cNvSpPr txBox="1">
            <a:spLocks/>
          </p:cNvSpPr>
          <p:nvPr/>
        </p:nvSpPr>
        <p:spPr bwMode="auto">
          <a:xfrm>
            <a:off x="6015038" y="1825625"/>
            <a:ext cx="53387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Иерархическая организация данных в каталоге часто отражает географическую или организационную структуру.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altLang="ru-RU" sz="280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altLang="ru-RU" sz="280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Хранит данные о правах пользователей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alt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LDAP - </a:t>
            </a:r>
            <a:r>
              <a:rPr lang="ru-RU" altLang="ru-RU" smtClean="0"/>
              <a:t>протокол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dirty="0" smtClean="0"/>
              <a:t>Определяет стандартные операции с данными</a:t>
            </a:r>
            <a:r>
              <a:rPr lang="en-US" dirty="0" smtClean="0"/>
              <a:t>: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r>
              <a:rPr lang="ru-RU" dirty="0" smtClean="0"/>
              <a:t>Извлечения данных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r>
              <a:rPr lang="ru-RU" dirty="0" smtClean="0"/>
              <a:t>Модификация данных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r>
              <a:rPr lang="ru-RU" dirty="0" smtClean="0"/>
              <a:t>Добавление данных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endParaRPr lang="ru-RU" dirty="0"/>
          </a:p>
        </p:txBody>
      </p:sp>
      <p:pic>
        <p:nvPicPr>
          <p:cNvPr id="19460" name="Picture 2" descr="https://www.ajsnetworking.com/wp-content/uploads/2017/11/Generic_Databases.29505e1003047caed780d3b333e4360dda02324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463800"/>
            <a:ext cx="81502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38775"/>
            <a:ext cx="535463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Нефункц. треб. 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Необходим доступ к клиентским системам аутентификации\авторизации.</a:t>
            </a:r>
          </a:p>
          <a:p>
            <a:r>
              <a:rPr lang="ru-RU" altLang="ru-RU" smtClean="0"/>
              <a:t> Система будет развёрнута на сервере с 8 Гб ОЗУ и 2 ядерным процессором и должна обеспечивать быстрое</a:t>
            </a:r>
            <a:r>
              <a:rPr lang="en-US" altLang="ru-RU" smtClean="0"/>
              <a:t> (&lt; 0,5 c)</a:t>
            </a:r>
            <a:r>
              <a:rPr lang="ru-RU" altLang="ru-RU" smtClean="0"/>
              <a:t> выполнение запросов.</a:t>
            </a:r>
          </a:p>
          <a:p>
            <a:r>
              <a:rPr lang="ru-RU" altLang="ru-RU" smtClean="0"/>
              <a:t> В целях повышения надёжности, система должна поддерживать кластеризацию.</a:t>
            </a:r>
          </a:p>
        </p:txBody>
      </p:sp>
      <p:pic>
        <p:nvPicPr>
          <p:cNvPr id="20484" name="Picture 5" descr="https://lh3.googleusercontent.com/J1KhVA2peXJDQhYzKuXeFcT2hwta1QFhXo5JhBSO5pfsu2IoJQ2gWgGc4O4UClA0G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888" y="4737100"/>
            <a:ext cx="185102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Проект</a:t>
            </a:r>
          </a:p>
        </p:txBody>
      </p:sp>
      <p:sp>
        <p:nvSpPr>
          <p:cNvPr id="307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Авторизация в сервисах ООО «БиАйВи» при помощи внутренних систем аутентификации компаний – клиентов.</a:t>
            </a:r>
          </a:p>
        </p:txBody>
      </p:sp>
      <p:pic>
        <p:nvPicPr>
          <p:cNvPr id="3076" name="Picture 7" descr="https://im0-tub-ru.yandex.net/i?id=b602f3798a4e9a125404bc517761dba2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3816350"/>
            <a:ext cx="6808787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</a:rPr>
              <a:t>Алгоритмы</a:t>
            </a:r>
          </a:p>
        </p:txBody>
      </p:sp>
      <p:sp>
        <p:nvSpPr>
          <p:cNvPr id="2" name="Овал 1"/>
          <p:cNvSpPr/>
          <p:nvPr/>
        </p:nvSpPr>
        <p:spPr>
          <a:xfrm>
            <a:off x="4800600" y="1480930"/>
            <a:ext cx="1649896" cy="775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Начало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01817" y="2626554"/>
            <a:ext cx="2047461" cy="6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Методика тестирования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u-RU" altLang="ru-RU" dirty="0" smtClean="0">
                <a:latin typeface="Arial" panose="020B0604020202020204" pitchFamily="34" charset="0"/>
              </a:rPr>
              <a:t>Тестирование будет состоять из</a:t>
            </a:r>
            <a:r>
              <a:rPr lang="en-US" altLang="ru-RU" dirty="0" smtClean="0">
                <a:latin typeface="Arial" panose="020B0604020202020204" pitchFamily="34" charset="0"/>
              </a:rPr>
              <a:t>:</a:t>
            </a:r>
            <a:r>
              <a:rPr lang="ru-RU" altLang="ru-RU" dirty="0" smtClean="0">
                <a:latin typeface="Arial" panose="020B0604020202020204" pitchFamily="34" charset="0"/>
              </a:rPr>
              <a:t/>
            </a:r>
            <a:br>
              <a:rPr lang="ru-RU" altLang="ru-RU" dirty="0" smtClean="0">
                <a:latin typeface="Arial" panose="020B0604020202020204" pitchFamily="34" charset="0"/>
              </a:rPr>
            </a:b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Модульного тестирования</a:t>
            </a:r>
            <a:br>
              <a:rPr lang="ru-RU" altLang="ru-RU" dirty="0" smtClean="0">
                <a:latin typeface="Arial" panose="020B0604020202020204" pitchFamily="34" charset="0"/>
              </a:rPr>
            </a:b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Интеграционного </a:t>
            </a:r>
            <a:r>
              <a:rPr lang="ru-RU" altLang="ru-RU" dirty="0" smtClean="0">
                <a:latin typeface="Arial" panose="020B0604020202020204" pitchFamily="34" charset="0"/>
              </a:rPr>
              <a:t>тестирования??</a:t>
            </a:r>
            <a:r>
              <a:rPr lang="ru-RU" altLang="ru-RU" dirty="0" smtClean="0">
                <a:latin typeface="Arial" panose="020B0604020202020204" pitchFamily="34" charset="0"/>
              </a:rPr>
              <a:t/>
            </a:r>
            <a:br>
              <a:rPr lang="ru-RU" altLang="ru-RU" dirty="0" smtClean="0">
                <a:latin typeface="Arial" panose="020B0604020202020204" pitchFamily="34" charset="0"/>
              </a:rPr>
            </a:b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Системного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Модульное тестирование</a:t>
            </a:r>
          </a:p>
        </p:txBody>
      </p:sp>
      <p:graphicFrame>
        <p:nvGraphicFramePr>
          <p:cNvPr id="35876" name="Group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930084"/>
              </p:ext>
            </p:extLst>
          </p:nvPr>
        </p:nvGraphicFramePr>
        <p:xfrm>
          <a:off x="727075" y="1830388"/>
          <a:ext cx="10515600" cy="3411538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1768191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191831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6592087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Модуль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Вход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Ожидаемый результат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498593"/>
                  </a:ext>
                </a:extLst>
              </a:tr>
              <a:tr h="1449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Encode_by_key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?? Message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?? Key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Зашифрованное сообщение. Применяя </a:t>
                      </a: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Decode_by_key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получаем исходное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246183"/>
                  </a:ext>
                </a:extLst>
              </a:tr>
              <a:tr h="145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356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Системное тестирование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Arial" panose="020B0604020202020204" pitchFamily="34" charset="0"/>
              <a:buNone/>
            </a:pPr>
            <a:r>
              <a:rPr lang="ru-RU" altLang="ru-RU" smtClean="0">
                <a:latin typeface="Arial" panose="020B0604020202020204" pitchFamily="34" charset="0"/>
              </a:rPr>
              <a:t>Пример методика тестирования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ru-RU" altLang="ru-RU" smtClean="0">
                <a:latin typeface="Arial" panose="020B0604020202020204" pitchFamily="34" charset="0"/>
              </a:rPr>
              <a:t>Авторизироваться в тестовом сервисе не имея прав на создание документа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ru-RU" altLang="ru-RU" smtClean="0">
                <a:latin typeface="Arial" panose="020B0604020202020204" pitchFamily="34" charset="0"/>
              </a:rPr>
              <a:t>Создать документ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ru-RU" altLang="ru-RU" smtClean="0">
                <a:latin typeface="Arial" panose="020B0604020202020204" pitchFamily="34" charset="0"/>
              </a:rPr>
              <a:t>Оценить результат(ожидается – отказ из-за отсутствия прав)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endParaRPr lang="ru-RU" altLang="ru-RU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Инструменты</a:t>
            </a:r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Цель и задачи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ru-RU" altLang="ru-RU" dirty="0" smtClean="0"/>
              <a:t>Цель – оптимизация процессов авторизации и аутентификации в инфраструктуре сервисов компании ООО «</a:t>
            </a:r>
            <a:r>
              <a:rPr lang="ru-RU" altLang="ru-RU" dirty="0" err="1" smtClean="0"/>
              <a:t>БиАйВи</a:t>
            </a:r>
            <a:r>
              <a:rPr lang="ru-RU" altLang="ru-RU" dirty="0" smtClean="0"/>
              <a:t>»</a:t>
            </a:r>
          </a:p>
          <a:p>
            <a:pPr marL="0" indent="0">
              <a:buFont typeface="Arial" charset="0"/>
              <a:buNone/>
              <a:defRPr/>
            </a:pPr>
            <a:endParaRPr lang="ru-RU" altLang="ru-RU" dirty="0" smtClean="0"/>
          </a:p>
          <a:p>
            <a:pPr marL="0" indent="0">
              <a:buFont typeface="Arial" charset="0"/>
              <a:buNone/>
              <a:defRPr/>
            </a:pPr>
            <a:r>
              <a:rPr lang="ru-RU" altLang="ru-RU" dirty="0" smtClean="0"/>
              <a:t>Задачи</a:t>
            </a:r>
            <a:r>
              <a:rPr lang="en-US" altLang="ru-RU" dirty="0" smtClean="0"/>
              <a:t> :</a:t>
            </a:r>
          </a:p>
          <a:p>
            <a:pPr>
              <a:buFont typeface="Arial" charset="0"/>
              <a:buChar char="•"/>
              <a:defRPr/>
            </a:pPr>
            <a:r>
              <a:rPr lang="ru-RU" altLang="ru-RU" dirty="0" smtClean="0"/>
              <a:t>реализовать хранилище учётных данных на основе </a:t>
            </a:r>
            <a:r>
              <a:rPr lang="en-US" altLang="ru-RU" dirty="0" smtClean="0"/>
              <a:t>LDAP</a:t>
            </a:r>
          </a:p>
          <a:p>
            <a:pPr>
              <a:buFont typeface="Arial" charset="0"/>
              <a:buChar char="•"/>
              <a:defRPr/>
            </a:pPr>
            <a:r>
              <a:rPr lang="ru-RU" altLang="ru-RU" dirty="0" smtClean="0"/>
              <a:t>Реализовать поддержку протоколов </a:t>
            </a:r>
            <a:r>
              <a:rPr lang="en-US" altLang="ru-RU" dirty="0" smtClean="0"/>
              <a:t>Kerberos </a:t>
            </a:r>
            <a:r>
              <a:rPr lang="ru-RU" altLang="ru-RU" dirty="0" smtClean="0"/>
              <a:t>и </a:t>
            </a:r>
            <a:r>
              <a:rPr lang="en-US" altLang="ru-RU" dirty="0" smtClean="0"/>
              <a:t>OpenID connect</a:t>
            </a:r>
            <a:r>
              <a:rPr lang="ru-RU" altLang="ru-RU" dirty="0" smtClean="0"/>
              <a:t>.</a:t>
            </a:r>
            <a:endParaRPr lang="en-US" altLang="ru-RU" dirty="0" smtClean="0"/>
          </a:p>
          <a:p>
            <a:pPr marL="0" indent="0">
              <a:buFont typeface="Arial" charset="0"/>
              <a:buNone/>
              <a:defRPr/>
            </a:pPr>
            <a:endParaRPr lang="ru-RU" altLang="ru-RU" dirty="0" smtClean="0"/>
          </a:p>
        </p:txBody>
      </p:sp>
      <p:pic>
        <p:nvPicPr>
          <p:cNvPr id="410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5227638"/>
            <a:ext cx="2705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932363"/>
            <a:ext cx="16097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Предметная область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smtClean="0"/>
              <a:t>Процессы аутентификации и авторизации позволяют реализовать разделения прав доступа, что необходимо в большинстве приложений</a:t>
            </a:r>
          </a:p>
        </p:txBody>
      </p:sp>
      <p:pic>
        <p:nvPicPr>
          <p:cNvPr id="512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2771775"/>
            <a:ext cx="56007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Аутентификация, авторизация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22375" y="4641850"/>
            <a:ext cx="1925638" cy="14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Идентификация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78375" y="4641850"/>
            <a:ext cx="2438400" cy="14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Аутентификация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424863" y="4641850"/>
            <a:ext cx="2438400" cy="14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Авторизация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6963" y="4979988"/>
            <a:ext cx="514350" cy="735012"/>
          </a:xfrm>
          <a:prstGeom prst="rightArrow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7586663" y="4979988"/>
            <a:ext cx="514350" cy="735012"/>
          </a:xfrm>
          <a:prstGeom prst="rightArrow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739775" y="1736725"/>
            <a:ext cx="10515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Идентификация — это заявление о том, кем вы являетесь. В зависимости от ситуации, это может быть имя, адрес электронной почты, номер учетной записи, итд.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 bwMode="auto">
          <a:xfrm>
            <a:off x="739775" y="1736725"/>
            <a:ext cx="10515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Аутентификация — предоставление доказательств, что вы на самом деле есть тот, кем идентифицировались.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 bwMode="auto">
          <a:xfrm>
            <a:off x="739775" y="1735138"/>
            <a:ext cx="105156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Авторизация — проверка, что вам разрешен доступ к запрашиваемому ресурсу.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9" grpId="1"/>
      <p:bldP spid="10" grpId="0"/>
      <p:bldP spid="10" grpId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717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Идентификация — это заявление о том, кем вы являетесь. В зависимости от ситуации, это может быть имя, адрес электронной почты, номер учетной записи, итд.</a:t>
            </a:r>
          </a:p>
          <a:p>
            <a:r>
              <a:rPr lang="ru-RU" altLang="ru-RU" smtClean="0"/>
              <a:t>Аутентификация — предоставление доказательств, что вы на самом деле есть тот, кем идентифицировались. </a:t>
            </a:r>
          </a:p>
          <a:p>
            <a:r>
              <a:rPr lang="ru-RU" altLang="ru-RU" smtClean="0"/>
              <a:t>Авторизация — проверка, что вам разрешен доступ к запрашиваемому ресурсу.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2608263"/>
            <a:ext cx="7761287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i="1" smtClean="0"/>
              <a:t>Single Sign-On</a:t>
            </a:r>
            <a:endParaRPr lang="ru-RU" altLang="ru-RU" smtClean="0"/>
          </a:p>
        </p:txBody>
      </p:sp>
      <p:sp>
        <p:nvSpPr>
          <p:cNvPr id="8196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ru-RU" smtClean="0"/>
              <a:t>SSO - </a:t>
            </a:r>
            <a:r>
              <a:rPr lang="ru-RU" altLang="ru-RU" smtClean="0"/>
              <a:t>Технология единого входа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Взаимодействие с сервером-посредником по протоколам </a:t>
            </a:r>
            <a:r>
              <a:rPr lang="en-US" altLang="ru-RU" smtClean="0"/>
              <a:t>Kerberos </a:t>
            </a:r>
            <a:r>
              <a:rPr lang="ru-RU" altLang="ru-RU" smtClean="0"/>
              <a:t>и </a:t>
            </a:r>
            <a:r>
              <a:rPr lang="en-US" altLang="ru-RU" smtClean="0"/>
              <a:t>OpenID connect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9"/>
          <p:cNvSpPr txBox="1">
            <a:spLocks noChangeArrowheads="1"/>
          </p:cNvSpPr>
          <p:nvPr/>
        </p:nvSpPr>
        <p:spPr bwMode="auto">
          <a:xfrm>
            <a:off x="6723063" y="1604963"/>
            <a:ext cx="2022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Authorization &amp; authentication</a:t>
            </a:r>
            <a:br>
              <a:rPr lang="en-US" altLang="ru-RU"/>
            </a:br>
            <a:r>
              <a:rPr lang="en-US" altLang="ru-RU"/>
              <a:t>data request</a:t>
            </a:r>
            <a:endParaRPr lang="ru-RU" altLang="ru-RU"/>
          </a:p>
        </p:txBody>
      </p:sp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>
          <a:xfrm>
            <a:off x="735013" y="365125"/>
            <a:ext cx="10515600" cy="1325563"/>
          </a:xfrm>
        </p:spPr>
        <p:txBody>
          <a:bodyPr/>
          <a:lstStyle/>
          <a:p>
            <a:r>
              <a:rPr lang="ru-RU" altLang="ru-RU" smtClean="0"/>
              <a:t>Текущее состояние</a:t>
            </a:r>
          </a:p>
        </p:txBody>
      </p:sp>
      <p:sp>
        <p:nvSpPr>
          <p:cNvPr id="4" name="Цилиндр 3"/>
          <p:cNvSpPr/>
          <p:nvPr/>
        </p:nvSpPr>
        <p:spPr>
          <a:xfrm>
            <a:off x="8550275" y="2027238"/>
            <a:ext cx="1293813" cy="17414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БД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360488" y="3263899"/>
            <a:ext cx="1538288" cy="16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902200" y="1952625"/>
            <a:ext cx="1852613" cy="185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cxnSp>
        <p:nvCxnSpPr>
          <p:cNvPr id="8" name="Прямая со стрелкой 7"/>
          <p:cNvCxnSpPr>
            <a:cxnSpLocks noChangeShapeType="1"/>
            <a:stCxn id="5" idx="3"/>
          </p:cNvCxnSpPr>
          <p:nvPr/>
        </p:nvCxnSpPr>
        <p:spPr bwMode="auto">
          <a:xfrm flipV="1">
            <a:off x="2898776" y="2711452"/>
            <a:ext cx="2003424" cy="1390982"/>
          </a:xfrm>
          <a:prstGeom prst="straightConnector1">
            <a:avLst/>
          </a:prstGeom>
          <a:noFill/>
          <a:ln w="6350" algn="ctr">
            <a:solidFill>
              <a:srgbClr val="70AD4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Прямая со стрелкой 12"/>
          <p:cNvCxnSpPr/>
          <p:nvPr/>
        </p:nvCxnSpPr>
        <p:spPr>
          <a:xfrm>
            <a:off x="6662738" y="2513013"/>
            <a:ext cx="188753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6654800" y="3276600"/>
            <a:ext cx="189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5" idx="3"/>
          </p:cNvCxnSpPr>
          <p:nvPr/>
        </p:nvCxnSpPr>
        <p:spPr>
          <a:xfrm flipH="1">
            <a:off x="2898776" y="3068638"/>
            <a:ext cx="2014538" cy="10337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TextBox 18"/>
          <p:cNvSpPr txBox="1">
            <a:spLocks noChangeArrowheads="1"/>
          </p:cNvSpPr>
          <p:nvPr/>
        </p:nvSpPr>
        <p:spPr bwMode="auto">
          <a:xfrm>
            <a:off x="2616200" y="2546350"/>
            <a:ext cx="1808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Login/password</a:t>
            </a:r>
            <a:endParaRPr lang="ru-RU" altLang="ru-RU"/>
          </a:p>
        </p:txBody>
      </p:sp>
      <p:sp>
        <p:nvSpPr>
          <p:cNvPr id="9228" name="TextBox 20"/>
          <p:cNvSpPr txBox="1">
            <a:spLocks noChangeArrowheads="1"/>
          </p:cNvSpPr>
          <p:nvPr/>
        </p:nvSpPr>
        <p:spPr bwMode="auto">
          <a:xfrm>
            <a:off x="6796088" y="2897188"/>
            <a:ext cx="1754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Response</a:t>
            </a:r>
            <a:endParaRPr lang="ru-RU" altLang="ru-RU"/>
          </a:p>
        </p:txBody>
      </p:sp>
      <p:sp>
        <p:nvSpPr>
          <p:cNvPr id="9229" name="TextBox 21"/>
          <p:cNvSpPr txBox="1">
            <a:spLocks noChangeArrowheads="1"/>
          </p:cNvSpPr>
          <p:nvPr/>
        </p:nvSpPr>
        <p:spPr bwMode="auto">
          <a:xfrm>
            <a:off x="3351213" y="38608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Access</a:t>
            </a:r>
            <a:endParaRPr lang="ru-RU" altLang="ru-RU"/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 flipV="1">
            <a:off x="4694238" y="1384299"/>
            <a:ext cx="5965741" cy="2530475"/>
          </a:xfrm>
          <a:prstGeom prst="rect">
            <a:avLst/>
          </a:prstGeom>
          <a:noFill/>
          <a:ln w="12700" algn="ctr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/>
          <a:lstStyle/>
          <a:p>
            <a:pPr algn="ctr">
              <a:defRPr/>
            </a:pPr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9233" name="TextBox 19"/>
          <p:cNvSpPr txBox="1">
            <a:spLocks noChangeArrowheads="1"/>
          </p:cNvSpPr>
          <p:nvPr/>
        </p:nvSpPr>
        <p:spPr bwMode="auto">
          <a:xfrm>
            <a:off x="6691313" y="4251325"/>
            <a:ext cx="20224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Authorization &amp; authentication</a:t>
            </a:r>
            <a:br>
              <a:rPr lang="en-US" altLang="ru-RU"/>
            </a:br>
            <a:r>
              <a:rPr lang="en-US" altLang="ru-RU"/>
              <a:t>data request</a:t>
            </a:r>
            <a:endParaRPr lang="ru-RU" altLang="ru-RU"/>
          </a:p>
        </p:txBody>
      </p:sp>
      <p:sp>
        <p:nvSpPr>
          <p:cNvPr id="2" name="Цилиндр 3"/>
          <p:cNvSpPr/>
          <p:nvPr/>
        </p:nvSpPr>
        <p:spPr>
          <a:xfrm>
            <a:off x="8518525" y="4673600"/>
            <a:ext cx="1293813" cy="17414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БД</a:t>
            </a:r>
          </a:p>
        </p:txBody>
      </p:sp>
      <p:sp>
        <p:nvSpPr>
          <p:cNvPr id="3" name="Овал 5"/>
          <p:cNvSpPr/>
          <p:nvPr/>
        </p:nvSpPr>
        <p:spPr>
          <a:xfrm>
            <a:off x="4870450" y="4598988"/>
            <a:ext cx="1852613" cy="1852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cxnSp>
        <p:nvCxnSpPr>
          <p:cNvPr id="7" name="Прямая со стрелкой 12"/>
          <p:cNvCxnSpPr>
            <a:endCxn id="5" idx="3"/>
          </p:cNvCxnSpPr>
          <p:nvPr/>
        </p:nvCxnSpPr>
        <p:spPr>
          <a:xfrm>
            <a:off x="6630988" y="5159375"/>
            <a:ext cx="188753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14"/>
          <p:cNvCxnSpPr>
            <a:endCxn id="5" idx="3"/>
          </p:cNvCxnSpPr>
          <p:nvPr/>
        </p:nvCxnSpPr>
        <p:spPr>
          <a:xfrm flipH="1">
            <a:off x="6623050" y="5922963"/>
            <a:ext cx="189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8" name="TextBox 20"/>
          <p:cNvSpPr txBox="1">
            <a:spLocks noChangeArrowheads="1"/>
          </p:cNvSpPr>
          <p:nvPr/>
        </p:nvSpPr>
        <p:spPr bwMode="auto">
          <a:xfrm>
            <a:off x="6764338" y="5543550"/>
            <a:ext cx="1754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Response</a:t>
            </a:r>
            <a:endParaRPr lang="ru-RU" altLang="ru-RU"/>
          </a:p>
        </p:txBody>
      </p:sp>
      <p:sp>
        <p:nvSpPr>
          <p:cNvPr id="10" name="Прямоугольник 22"/>
          <p:cNvSpPr>
            <a:spLocks noChangeArrowheads="1"/>
          </p:cNvSpPr>
          <p:nvPr/>
        </p:nvSpPr>
        <p:spPr bwMode="auto">
          <a:xfrm flipV="1">
            <a:off x="4662488" y="4030662"/>
            <a:ext cx="5997491" cy="2530475"/>
          </a:xfrm>
          <a:prstGeom prst="rect">
            <a:avLst/>
          </a:prstGeom>
          <a:noFill/>
          <a:ln w="12700" algn="ctr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/>
          <a:lstStyle/>
          <a:p>
            <a:pPr algn="ctr">
              <a:defRPr/>
            </a:pPr>
            <a:endParaRPr lang="ru-RU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1" name="Прямая со стрелкой 7"/>
          <p:cNvCxnSpPr>
            <a:endCxn id="5" idx="3"/>
          </p:cNvCxnSpPr>
          <p:nvPr/>
        </p:nvCxnSpPr>
        <p:spPr>
          <a:xfrm>
            <a:off x="2886075" y="4064000"/>
            <a:ext cx="2046288" cy="13985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6"/>
          <p:cNvCxnSpPr>
            <a:cxnSpLocks noChangeShapeType="1"/>
            <a:endCxn id="5" idx="3"/>
          </p:cNvCxnSpPr>
          <p:nvPr/>
        </p:nvCxnSpPr>
        <p:spPr bwMode="auto">
          <a:xfrm flipH="1" flipV="1">
            <a:off x="2886075" y="4064000"/>
            <a:ext cx="2098675" cy="965200"/>
          </a:xfrm>
          <a:prstGeom prst="straightConnector1">
            <a:avLst/>
          </a:prstGeom>
          <a:noFill/>
          <a:ln w="6350" algn="ctr">
            <a:solidFill>
              <a:srgbClr val="7030A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TextBox 18"/>
          <p:cNvSpPr txBox="1">
            <a:spLocks noChangeArrowheads="1"/>
          </p:cNvSpPr>
          <p:nvPr/>
        </p:nvSpPr>
        <p:spPr bwMode="auto">
          <a:xfrm>
            <a:off x="2562225" y="5130800"/>
            <a:ext cx="1808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Login/password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Текущее состояние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На данный момент авторизация в сервисах ООО БИАЙВИ происходит по средствам отдельного интерфейса, включающего в себя форму ввода учётных данных пользователя и проверяющий их сервер с базой всех легитимных пользователей. Проблема такого подхода – дублирование авторизации. То есть, пользователь сначала авторизуется на своём рабочем месте, а затем, отдельно, в сервисах, что не эффективно.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614</Words>
  <Application>Microsoft Office PowerPoint</Application>
  <PresentationFormat>Широкоэкранный</PresentationFormat>
  <Paragraphs>107</Paragraphs>
  <Slides>24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«Разработка системы централизованной авторизации на основе LDAP, с использованием протоколов аутентификации Kerberos и OpenID connect»</vt:lpstr>
      <vt:lpstr>Проект</vt:lpstr>
      <vt:lpstr>Цель и задачи</vt:lpstr>
      <vt:lpstr>Предметная область</vt:lpstr>
      <vt:lpstr>Аутентификация, авторизация</vt:lpstr>
      <vt:lpstr>Презентация PowerPoint</vt:lpstr>
      <vt:lpstr>Single Sign-On</vt:lpstr>
      <vt:lpstr>Текущее состояние</vt:lpstr>
      <vt:lpstr>Текущее состояние</vt:lpstr>
      <vt:lpstr>Преимущества внедрения (Kerberos)</vt:lpstr>
      <vt:lpstr>Преимущества внедрения</vt:lpstr>
      <vt:lpstr>Аналоги (+ и -) (другие протоколы и своя реализация)</vt:lpstr>
      <vt:lpstr>Kerberos и OpenID connect</vt:lpstr>
      <vt:lpstr>Kerberos  </vt:lpstr>
      <vt:lpstr>OpenID connect</vt:lpstr>
      <vt:lpstr>LDAP</vt:lpstr>
      <vt:lpstr>LDAP - данные</vt:lpstr>
      <vt:lpstr>LDAP - протокол</vt:lpstr>
      <vt:lpstr>Нефункц. треб. </vt:lpstr>
      <vt:lpstr>Алгоритмы</vt:lpstr>
      <vt:lpstr>Методика тестирования</vt:lpstr>
      <vt:lpstr>Модульное тестирование</vt:lpstr>
      <vt:lpstr>Системное тестирование</vt:lpstr>
      <vt:lpstr>Инструменты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Single Sign-On системы авторизации на основе стандартов Kerberos и LDAP, с возможностью использования данных других серверов аутентификации»</dc:title>
  <dc:creator>Пользователь</dc:creator>
  <cp:lastModifiedBy>Пользователь</cp:lastModifiedBy>
  <cp:revision>42</cp:revision>
  <dcterms:created xsi:type="dcterms:W3CDTF">2019-02-11T21:30:35Z</dcterms:created>
  <dcterms:modified xsi:type="dcterms:W3CDTF">2019-05-05T16:23:15Z</dcterms:modified>
</cp:coreProperties>
</file>