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83" r:id="rId5"/>
    <p:sldId id="263" r:id="rId6"/>
    <p:sldId id="267" r:id="rId7"/>
    <p:sldId id="268" r:id="rId8"/>
    <p:sldId id="262" r:id="rId9"/>
    <p:sldId id="274" r:id="rId10"/>
    <p:sldId id="273" r:id="rId11"/>
    <p:sldId id="285" r:id="rId12"/>
    <p:sldId id="258" r:id="rId13"/>
    <p:sldId id="259" r:id="rId14"/>
    <p:sldId id="265" r:id="rId15"/>
    <p:sldId id="286" r:id="rId16"/>
    <p:sldId id="275" r:id="rId17"/>
    <p:sldId id="276" r:id="rId18"/>
    <p:sldId id="260" r:id="rId19"/>
    <p:sldId id="282" r:id="rId20"/>
    <p:sldId id="261" r:id="rId21"/>
    <p:sldId id="269" r:id="rId22"/>
    <p:sldId id="270" r:id="rId23"/>
    <p:sldId id="287" r:id="rId24"/>
    <p:sldId id="266" r:id="rId25"/>
    <p:sldId id="278" r:id="rId26"/>
    <p:sldId id="279" r:id="rId27"/>
    <p:sldId id="280" r:id="rId28"/>
    <p:sldId id="281" r:id="rId29"/>
    <p:sldId id="277" r:id="rId3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FAF12-73D8-4EA4-AF9E-9D53BC67EE84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C92C9-0DD3-4BB6-959C-44434413CE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5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6239-2BD3-4025-81C5-EC46793F04A0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84E52-5228-4F1A-919D-1CC5139B7A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6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2FA7F-3943-4BAE-BBC3-491538D0332A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AEF3C-7D1E-41F2-84D9-A846E9B1AF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75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3DDD1-30EF-4DD5-8C38-660BABAFEFF4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D4789B5-69A1-4B66-9043-CA7FACF905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58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BEFA5-8510-4E27-AAA1-BEF417E77EA0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2D484-6D7F-40B3-B035-6570C2CEAC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92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D33CB-4CEE-4AE4-82B1-E2F7957BA354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F73C2-813A-4677-AEE5-609D5F1BA6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80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FC3EA-BA9B-4DCE-B510-5B0065CBBB3C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A343-86F1-400C-988A-AF9F1310C3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4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2461-AE03-45C2-B2E5-3278EEA93143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4DB40-11B5-4351-A150-4EC9281442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03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FFD17-EC44-4760-B38E-3090A66E8614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5DC3-BEE3-4BE1-9E1F-48B6417DC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40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4715-5832-4B00-9A62-E44F9CB34B2E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B41F8-9298-4CBF-97A1-ED113F94FE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0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1DBB7-A82B-46C1-A27A-079966BD4541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D5740-AB4A-4C90-82E3-42A70366C7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35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8725-CBA3-453A-A742-A05D86ACFE03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1C014-C612-48E5-9B41-1883E264CA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082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A0F8DF-AB6F-49D7-8BD1-02B243E0F539}" type="datetimeFigureOut">
              <a:rPr lang="ru-RU"/>
              <a:pPr>
                <a:defRPr/>
              </a:pPr>
              <a:t>ср 22.05.19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36B984F-23F2-4778-96E9-BDF27ACACDF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250" y="2944813"/>
            <a:ext cx="9144000" cy="2387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«Разработка системы централизованной авторизации на основе </a:t>
            </a:r>
            <a:r>
              <a:rPr lang="en-US" dirty="0"/>
              <a:t>LDAP</a:t>
            </a:r>
            <a:r>
              <a:rPr lang="ru-RU" dirty="0"/>
              <a:t>, с </a:t>
            </a:r>
            <a:r>
              <a:rPr lang="ru-RU" dirty="0" smtClean="0"/>
              <a:t>использованием современных </a:t>
            </a:r>
            <a:r>
              <a:rPr lang="ru-RU" dirty="0"/>
              <a:t>протоколов </a:t>
            </a:r>
            <a:r>
              <a:rPr lang="ru-RU" dirty="0" smtClean="0"/>
              <a:t>аутентификации»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>
          <a:xfrm>
            <a:off x="735013" y="365125"/>
            <a:ext cx="10515600" cy="1325563"/>
          </a:xfrm>
        </p:spPr>
        <p:txBody>
          <a:bodyPr/>
          <a:lstStyle/>
          <a:p>
            <a:r>
              <a:rPr lang="ru-RU" altLang="ru-RU" smtClean="0"/>
              <a:t>Текущее состояние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92591" y="3367756"/>
            <a:ext cx="1538288" cy="16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 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974390" y="1774241"/>
            <a:ext cx="1852613" cy="185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8" name="Прямая со стрелкой 7"/>
          <p:cNvCxnSpPr>
            <a:cxnSpLocks noChangeShapeType="1"/>
            <a:stCxn id="5" idx="3"/>
            <a:endCxn id="6" idx="2"/>
          </p:cNvCxnSpPr>
          <p:nvPr/>
        </p:nvCxnSpPr>
        <p:spPr bwMode="auto">
          <a:xfrm flipV="1">
            <a:off x="2430879" y="2700548"/>
            <a:ext cx="2543511" cy="1505743"/>
          </a:xfrm>
          <a:prstGeom prst="straightConnector1">
            <a:avLst/>
          </a:prstGeom>
          <a:noFill/>
          <a:ln w="6350" algn="ctr">
            <a:solidFill>
              <a:srgbClr val="70AD4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Скругленный прямоугольник 27"/>
          <p:cNvSpPr/>
          <p:nvPr/>
        </p:nvSpPr>
        <p:spPr>
          <a:xfrm>
            <a:off x="9370514" y="3367757"/>
            <a:ext cx="1538288" cy="16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 Б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cxnSpLocks noChangeShapeType="1"/>
            <a:stCxn id="28" idx="1"/>
            <a:endCxn id="6" idx="6"/>
          </p:cNvCxnSpPr>
          <p:nvPr/>
        </p:nvCxnSpPr>
        <p:spPr bwMode="auto">
          <a:xfrm flipH="1" flipV="1">
            <a:off x="6827003" y="2700548"/>
            <a:ext cx="2543511" cy="1505744"/>
          </a:xfrm>
          <a:prstGeom prst="straightConnector1">
            <a:avLst/>
          </a:prstGeom>
          <a:noFill/>
          <a:ln w="6350" algn="ctr">
            <a:solidFill>
              <a:srgbClr val="70AD4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6" name="TextBox 9215"/>
          <p:cNvSpPr txBox="1"/>
          <p:nvPr/>
        </p:nvSpPr>
        <p:spPr>
          <a:xfrm>
            <a:off x="2743496" y="2911642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А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7753309" y="2726976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>
          <a:xfrm>
            <a:off x="735013" y="365125"/>
            <a:ext cx="10515600" cy="1325563"/>
          </a:xfrm>
        </p:spPr>
        <p:txBody>
          <a:bodyPr/>
          <a:lstStyle/>
          <a:p>
            <a:r>
              <a:rPr lang="ru-RU" altLang="ru-RU" dirty="0" smtClean="0"/>
              <a:t>Состояние после внедрения</a:t>
            </a:r>
            <a:endParaRPr lang="ru-RU" altLang="ru-RU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5013" y="4097671"/>
            <a:ext cx="1538288" cy="16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 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974390" y="1600806"/>
            <a:ext cx="1852613" cy="185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8" name="Прямая со стрелкой 7"/>
          <p:cNvCxnSpPr>
            <a:cxnSpLocks noChangeShapeType="1"/>
            <a:stCxn id="5" idx="3"/>
            <a:endCxn id="2" idx="1"/>
          </p:cNvCxnSpPr>
          <p:nvPr/>
        </p:nvCxnSpPr>
        <p:spPr bwMode="auto">
          <a:xfrm flipV="1">
            <a:off x="2273301" y="4571248"/>
            <a:ext cx="2162341" cy="364958"/>
          </a:xfrm>
          <a:prstGeom prst="straightConnector1">
            <a:avLst/>
          </a:prstGeom>
          <a:noFill/>
          <a:ln w="6350" algn="ctr">
            <a:solidFill>
              <a:srgbClr val="70AD4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Скругленный прямоугольник 27"/>
          <p:cNvSpPr/>
          <p:nvPr/>
        </p:nvSpPr>
        <p:spPr>
          <a:xfrm>
            <a:off x="9528092" y="4206291"/>
            <a:ext cx="1538288" cy="16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 Б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cxnSpLocks noChangeShapeType="1"/>
            <a:stCxn id="28" idx="1"/>
            <a:endCxn id="2" idx="3"/>
          </p:cNvCxnSpPr>
          <p:nvPr/>
        </p:nvCxnSpPr>
        <p:spPr bwMode="auto">
          <a:xfrm flipH="1" flipV="1">
            <a:off x="7363326" y="4571248"/>
            <a:ext cx="2164766" cy="473578"/>
          </a:xfrm>
          <a:prstGeom prst="straightConnector1">
            <a:avLst/>
          </a:prstGeom>
          <a:noFill/>
          <a:ln w="6350" algn="ctr">
            <a:solidFill>
              <a:srgbClr val="70AD4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Прямоугольник 1"/>
          <p:cNvSpPr/>
          <p:nvPr/>
        </p:nvSpPr>
        <p:spPr>
          <a:xfrm>
            <a:off x="4435642" y="4097671"/>
            <a:ext cx="2927684" cy="947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 аутентификации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2" idx="0"/>
            <a:endCxn id="6" idx="4"/>
          </p:cNvCxnSpPr>
          <p:nvPr/>
        </p:nvCxnSpPr>
        <p:spPr>
          <a:xfrm flipV="1">
            <a:off x="5899484" y="3453419"/>
            <a:ext cx="1213" cy="64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0965" y="4277963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884990" y="4277963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4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Текущее состояние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На данный момент авторизация в сервисах ООО БИАЙВИ происходит по средствам отдельного интерфейса, включающего в себя форму ввода учётных данных пользователя и проверяющий их сервер с базой всех легитимных пользователей. Проблема такого подхода – дублирование авторизации. То есть, пользователь сначала авторизуется на своём рабочем месте, а затем, отдельно, в сервисах, что не эффективно.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 внедрения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Введение подобной системы позволит использовать системы авторизации партнёров. Такое решение позволит как уменьшить потребление ресурсов (нет необходимости в дополнительных серверах), так и увеличит безопасность, сокращая количество разнообразных учётных данных и их использования (кроме того, это удобнее).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Аналоги</a:t>
            </a:r>
            <a:endParaRPr lang="ru-RU" altLang="ru-RU" dirty="0" smtClean="0"/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KeyCloak</a:t>
            </a:r>
            <a:r>
              <a:rPr lang="ru-RU" sz="2400" dirty="0"/>
              <a:t> - это </a:t>
            </a:r>
            <a:r>
              <a:rPr lang="ru-RU" sz="2400" dirty="0" err="1"/>
              <a:t>open-source</a:t>
            </a:r>
            <a:r>
              <a:rPr lang="ru-RU" sz="2400" dirty="0"/>
              <a:t> сервер аутентификации и управления учетными </a:t>
            </a:r>
            <a:r>
              <a:rPr lang="ru-RU" sz="2400" dirty="0" smtClean="0"/>
              <a:t>записями. </a:t>
            </a:r>
            <a:r>
              <a:rPr lang="ru-RU" sz="2400" dirty="0"/>
              <a:t>Разрабатывается </a:t>
            </a:r>
            <a:r>
              <a:rPr lang="en-US" sz="2400" dirty="0" err="1"/>
              <a:t>JBoss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000" dirty="0"/>
              <a:t>Преимущества</a:t>
            </a:r>
            <a:r>
              <a:rPr lang="en-US" sz="2000" dirty="0"/>
              <a:t>:</a:t>
            </a:r>
            <a:endParaRPr lang="ru-RU" sz="2000" dirty="0"/>
          </a:p>
          <a:p>
            <a:pPr lvl="0"/>
            <a:r>
              <a:rPr lang="ru-RU" sz="2000" dirty="0"/>
              <a:t>Встроенный механизм управления учетными записями</a:t>
            </a:r>
          </a:p>
          <a:p>
            <a:pPr lvl="0"/>
            <a:r>
              <a:rPr lang="ru-RU" sz="2000" dirty="0"/>
              <a:t>Поддержка большого количества платформ</a:t>
            </a:r>
          </a:p>
          <a:p>
            <a:pPr lvl="0"/>
            <a:r>
              <a:rPr lang="ru-RU" sz="2000" dirty="0"/>
              <a:t>Поддержка каталогов </a:t>
            </a:r>
            <a:r>
              <a:rPr lang="en-US" sz="2000" dirty="0"/>
              <a:t>LDAP</a:t>
            </a:r>
            <a:endParaRPr lang="ru-RU" sz="2000" dirty="0"/>
          </a:p>
          <a:p>
            <a:pPr lvl="0"/>
            <a:r>
              <a:rPr lang="ru-RU" sz="2000" dirty="0"/>
              <a:t>Поддержка протоколов </a:t>
            </a:r>
            <a:r>
              <a:rPr lang="en-US" sz="2000" dirty="0"/>
              <a:t>SAML</a:t>
            </a:r>
            <a:r>
              <a:rPr lang="ru-RU" sz="2000" dirty="0"/>
              <a:t> 2 и </a:t>
            </a:r>
            <a:r>
              <a:rPr lang="en-US" sz="2000" dirty="0"/>
              <a:t>OpenID Connect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Недостатки</a:t>
            </a:r>
            <a:r>
              <a:rPr lang="en-US" sz="2000" dirty="0"/>
              <a:t>:</a:t>
            </a:r>
            <a:endParaRPr lang="ru-RU" sz="2000" dirty="0"/>
          </a:p>
          <a:p>
            <a:pPr lvl="0"/>
            <a:r>
              <a:rPr lang="ru-RU" sz="2000" dirty="0"/>
              <a:t>Не поддерживает </a:t>
            </a:r>
            <a:r>
              <a:rPr lang="en-US" sz="2000" dirty="0"/>
              <a:t>Kerberos</a:t>
            </a:r>
            <a:endParaRPr lang="ru-RU" sz="2000" dirty="0"/>
          </a:p>
          <a:p>
            <a:pPr lvl="0"/>
            <a:r>
              <a:rPr lang="ru-RU" sz="2000" dirty="0"/>
              <a:t>Ограниченные возможности по расширению функционала</a:t>
            </a:r>
          </a:p>
          <a:p>
            <a:pPr lvl="0"/>
            <a:r>
              <a:rPr lang="ru-RU" sz="2000" dirty="0"/>
              <a:t>Сложности интеграции с существующими базами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Openid</a:t>
            </a:r>
            <a:r>
              <a:rPr lang="en-US" dirty="0"/>
              <a:t>D</a:t>
            </a:r>
            <a:r>
              <a:rPr lang="ru-RU" dirty="0" err="1"/>
              <a:t>ict</a:t>
            </a:r>
            <a:r>
              <a:rPr lang="ru-RU" dirty="0"/>
              <a:t> – это </a:t>
            </a:r>
            <a:r>
              <a:rPr lang="ru-RU" dirty="0" err="1"/>
              <a:t>open-sour</a:t>
            </a:r>
            <a:r>
              <a:rPr lang="ru-RU" dirty="0"/>
              <a:t> библиотека, позволяющая разворачивать сервер аутентификации. </a:t>
            </a:r>
          </a:p>
          <a:p>
            <a:pPr marL="0" indent="0">
              <a:buNone/>
            </a:pPr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ru-RU" dirty="0"/>
              <a:t>Легко расширяется и дополняется</a:t>
            </a:r>
          </a:p>
          <a:p>
            <a:pPr lvl="0"/>
            <a:r>
              <a:rPr lang="ru-RU" dirty="0"/>
              <a:t>Поддержка механизма управления учётными записями</a:t>
            </a:r>
          </a:p>
          <a:p>
            <a:pPr marL="0" indent="0">
              <a:buNone/>
            </a:pPr>
            <a:r>
              <a:rPr lang="ru-RU" dirty="0"/>
              <a:t>Недостатки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ru-RU" dirty="0"/>
              <a:t>Поддерживает только </a:t>
            </a:r>
            <a:r>
              <a:rPr lang="en-US" dirty="0"/>
              <a:t>OpenID Connect</a:t>
            </a:r>
            <a:endParaRPr lang="ru-RU" dirty="0"/>
          </a:p>
          <a:p>
            <a:r>
              <a:rPr lang="ru-RU" dirty="0"/>
              <a:t>Поддерживает только платформу ASP.NET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7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Протоколы позволяющие провести надёжную аутентификацию используя доверенный сервер</a:t>
            </a:r>
            <a:r>
              <a:rPr lang="en-US" dirty="0" smtClean="0"/>
              <a:t>. </a:t>
            </a:r>
            <a:r>
              <a:rPr lang="ru-RU" dirty="0" smtClean="0"/>
              <a:t>Также поддерживают авторизацию.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(OpenID connect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ещё и авторизацию? (устарело)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340" name="Picture 4" descr="ÐÑÑÐ¸ÑÐµÐºÑÑÑÐ° OAuth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870200"/>
            <a:ext cx="47625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OpenID — открытый стандарт децентрализованной системы </a:t>
            </a:r>
            <a:r>
              <a:rPr lang="ru-RU" altLang="ru-RU" dirty="0" smtClean="0"/>
              <a:t>аутентификации, реализует </a:t>
            </a:r>
            <a:r>
              <a:rPr lang="en-US" altLang="ru-RU" dirty="0" smtClean="0"/>
              <a:t>SSO</a:t>
            </a:r>
            <a:r>
              <a:rPr lang="ru-RU" altLang="ru-RU" dirty="0" smtClean="0"/>
              <a:t>, использует </a:t>
            </a:r>
            <a:r>
              <a:rPr lang="ru-RU" altLang="ru-RU" dirty="0"/>
              <a:t>услуги третьих </a:t>
            </a:r>
            <a:r>
              <a:rPr lang="ru-RU" altLang="ru-RU" dirty="0" smtClean="0"/>
              <a:t>лиц.</a:t>
            </a:r>
          </a:p>
        </p:txBody>
      </p:sp>
      <p:pic>
        <p:nvPicPr>
          <p:cNvPr id="16388" name="Picture 2" descr="https://s3.amazonaws.com/dfc-wiki/en/images/a/a6/OpenIDConnectR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86" y="3336758"/>
            <a:ext cx="3544987" cy="275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Kerberos</a:t>
            </a:r>
            <a:r>
              <a:rPr lang="en-US" altLang="ru-RU" b="1" smtClean="0"/>
              <a:t> </a:t>
            </a:r>
            <a:br>
              <a:rPr lang="en-US" altLang="ru-RU" b="1" smtClean="0"/>
            </a:br>
            <a:endParaRPr lang="ru-RU" altLang="ru-RU" smtClean="0"/>
          </a:p>
        </p:txBody>
      </p:sp>
      <p:pic>
        <p:nvPicPr>
          <p:cNvPr id="15363" name="Picture 2" descr="http://system-repair.net/img/Andronchik_image16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094" y="3594054"/>
            <a:ext cx="4148388" cy="2486571"/>
          </a:xfrm>
          <a:noFill/>
        </p:spPr>
      </p:pic>
      <p:sp>
        <p:nvSpPr>
          <p:cNvPr id="4" name="Объект 2"/>
          <p:cNvSpPr txBox="1">
            <a:spLocks/>
          </p:cNvSpPr>
          <p:nvPr/>
        </p:nvSpPr>
        <p:spPr bwMode="auto">
          <a:xfrm>
            <a:off x="838200" y="1825625"/>
            <a:ext cx="661335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 smtClean="0"/>
              <a:t>Сетевой </a:t>
            </a:r>
            <a:r>
              <a:rPr lang="ru-RU" dirty="0"/>
              <a:t>протокол </a:t>
            </a:r>
            <a:r>
              <a:rPr lang="ru-RU" dirty="0" smtClean="0"/>
              <a:t>аутентификации, с использованием доверенного 3 лица</a:t>
            </a:r>
          </a:p>
          <a:p>
            <a:pPr>
              <a:defRPr/>
            </a:pPr>
            <a:r>
              <a:rPr lang="ru-RU" dirty="0" smtClean="0"/>
              <a:t>Протокол </a:t>
            </a:r>
            <a:r>
              <a:rPr lang="en-US" dirty="0" smtClean="0"/>
              <a:t>Kerberos </a:t>
            </a:r>
            <a:r>
              <a:rPr lang="ru-RU" dirty="0" smtClean="0"/>
              <a:t>реализован на основе  </a:t>
            </a:r>
            <a:r>
              <a:rPr lang="en-US" dirty="0" smtClean="0"/>
              <a:t>Active Directory</a:t>
            </a:r>
            <a:r>
              <a:rPr lang="ru-RU" dirty="0" smtClean="0"/>
              <a:t>, в состав которой также входит </a:t>
            </a:r>
            <a:r>
              <a:rPr lang="en-US" dirty="0" smtClean="0"/>
              <a:t>LDAP</a:t>
            </a:r>
            <a:r>
              <a:rPr lang="ru-RU" dirty="0"/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Directory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 (AD) — </a:t>
            </a:r>
            <a:r>
              <a:rPr lang="ru-RU" dirty="0" smtClean="0"/>
              <a:t>это набор служебных программ, разработанных </a:t>
            </a:r>
            <a:r>
              <a:rPr lang="ru-RU" dirty="0"/>
              <a:t>для </a:t>
            </a:r>
            <a:r>
              <a:rPr lang="ru-RU" dirty="0" smtClean="0"/>
              <a:t>ОС </a:t>
            </a:r>
            <a:r>
              <a:rPr lang="en-US" dirty="0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. Позволяющих упростить реализацию сложных систем авторизации.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34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Проект</a:t>
            </a:r>
          </a:p>
        </p:txBody>
      </p:sp>
      <p:sp>
        <p:nvSpPr>
          <p:cNvPr id="30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dirty="0" smtClean="0"/>
              <a:t>Авторизация пользователей использующих различные протоколы аутентификации </a:t>
            </a:r>
            <a:r>
              <a:rPr lang="ru-RU" altLang="ru-RU" dirty="0" smtClean="0"/>
              <a:t>в сервисах ООО «БиАйВи</a:t>
            </a:r>
            <a:r>
              <a:rPr lang="ru-RU" altLang="ru-RU" dirty="0" smtClean="0"/>
              <a:t>».</a:t>
            </a:r>
            <a:endParaRPr lang="ru-RU" altLang="ru-RU" dirty="0" smtClean="0"/>
          </a:p>
        </p:txBody>
      </p:sp>
      <p:pic>
        <p:nvPicPr>
          <p:cNvPr id="3076" name="Picture 7" descr="https://im0-tub-ru.yandex.net/i?id=b602f3798a4e9a125404bc517761dba2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3816350"/>
            <a:ext cx="6808787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LDAP</a:t>
            </a:r>
            <a:endParaRPr lang="ru-RU" altLang="ru-RU" smtClean="0"/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LDAP — позволяет централизовать и унифицировать хранение и администрирование учетных данных.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Необходим для авторизации</a:t>
            </a:r>
            <a:br>
              <a:rPr lang="ru-RU" altLang="ru-RU" smtClean="0"/>
            </a:br>
            <a:r>
              <a:rPr lang="ru-RU" altLang="ru-RU" smtClean="0"/>
              <a:t>пользователей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  <p:pic>
        <p:nvPicPr>
          <p:cNvPr id="17412" name="Picture 5" descr="https://www.loadbalancer.org/public/images/articles/2015/07/ld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4292600"/>
            <a:ext cx="502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</a:t>
            </a:r>
            <a:r>
              <a:rPr lang="ru-RU" altLang="ru-RU" smtClean="0"/>
              <a:t> - данные</a:t>
            </a:r>
          </a:p>
        </p:txBody>
      </p:sp>
      <p:pic>
        <p:nvPicPr>
          <p:cNvPr id="18435" name="Picture 2" descr="https://jualabs.files.wordpress.com/2015/07/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30350"/>
            <a:ext cx="5856288" cy="5167313"/>
          </a:xfrm>
          <a:noFill/>
        </p:spPr>
      </p:pic>
      <p:sp>
        <p:nvSpPr>
          <p:cNvPr id="18436" name="Объект 2"/>
          <p:cNvSpPr txBox="1">
            <a:spLocks/>
          </p:cNvSpPr>
          <p:nvPr/>
        </p:nvSpPr>
        <p:spPr bwMode="auto">
          <a:xfrm>
            <a:off x="6015038" y="1825625"/>
            <a:ext cx="53387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Иерархическая организация данных в каталоге часто отражает географическую или организационную структуру.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Хранит данные о правах пользователей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 - </a:t>
            </a:r>
            <a:r>
              <a:rPr lang="ru-RU" altLang="ru-RU" smtClean="0"/>
              <a:t>протокол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Определяет стандартные операции с данными</a:t>
            </a:r>
            <a:r>
              <a:rPr lang="en-US" dirty="0" smtClean="0"/>
              <a:t>: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Извлечения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Модификация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Добавление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endParaRPr lang="ru-RU" dirty="0"/>
          </a:p>
        </p:txBody>
      </p:sp>
      <p:pic>
        <p:nvPicPr>
          <p:cNvPr id="19460" name="Picture 2" descr="https://www.ajsnetworking.com/wp-content/uploads/2017/11/Generic_Databases.29505e1003047caed780d3b333e4360dda0232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463800"/>
            <a:ext cx="81502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8775"/>
            <a:ext cx="535463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должна проводить аутентификацию в доверенных центрах </a:t>
            </a:r>
            <a:r>
              <a:rPr lang="en-US" dirty="0"/>
              <a:t>KDC</a:t>
            </a:r>
            <a:r>
              <a:rPr lang="ru-RU" dirty="0"/>
              <a:t> с протоколами </a:t>
            </a:r>
            <a:r>
              <a:rPr lang="en-US" dirty="0"/>
              <a:t>Kerberos</a:t>
            </a:r>
            <a:r>
              <a:rPr lang="ru-RU" dirty="0"/>
              <a:t>, </a:t>
            </a:r>
            <a:r>
              <a:rPr lang="en-US" dirty="0"/>
              <a:t>OpenID Connect</a:t>
            </a:r>
            <a:r>
              <a:rPr lang="ru-RU" dirty="0"/>
              <a:t>.</a:t>
            </a:r>
          </a:p>
          <a:p>
            <a:r>
              <a:rPr lang="ru-RU" dirty="0"/>
              <a:t>Система должна обеспечивать хранение полученных от разных центров аутентификации </a:t>
            </a:r>
            <a:r>
              <a:rPr lang="ru-RU" dirty="0" err="1"/>
              <a:t>тикетов</a:t>
            </a:r>
            <a:r>
              <a:rPr lang="ru-RU" dirty="0"/>
              <a:t>, соответственно, для каждого зарегистрированного пользователя.</a:t>
            </a:r>
          </a:p>
          <a:p>
            <a:r>
              <a:rPr lang="ru-RU" dirty="0"/>
              <a:t>Система должна обеспечивать технологию Single Sign-On, используя полученные </a:t>
            </a:r>
            <a:r>
              <a:rPr lang="ru-RU" dirty="0" err="1"/>
              <a:t>тикеты</a:t>
            </a:r>
            <a:r>
              <a:rPr lang="ru-RU" dirty="0"/>
              <a:t>.</a:t>
            </a:r>
          </a:p>
          <a:p>
            <a:r>
              <a:rPr lang="ru-RU" dirty="0" smtClean="0"/>
              <a:t>Система </a:t>
            </a:r>
            <a:r>
              <a:rPr lang="ru-RU" dirty="0"/>
              <a:t>по полученным </a:t>
            </a:r>
            <a:r>
              <a:rPr lang="ru-RU" dirty="0" err="1"/>
              <a:t>тикетам</a:t>
            </a:r>
            <a:r>
              <a:rPr lang="ru-RU" dirty="0"/>
              <a:t> должна понимать какой протокол использовался для их генерации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3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Нефункц. треб.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Необходим доступ к клиентским системам аутентификации\авторизации.</a:t>
            </a:r>
          </a:p>
          <a:p>
            <a:r>
              <a:rPr lang="ru-RU" altLang="ru-RU" smtClean="0"/>
              <a:t> Система будет развёрнута на сервере с 8 Гб ОЗУ и 2 ядерным процессором и должна обеспечивать быстрое</a:t>
            </a:r>
            <a:r>
              <a:rPr lang="en-US" altLang="ru-RU" smtClean="0"/>
              <a:t> (&lt; 0,5 c)</a:t>
            </a:r>
            <a:r>
              <a:rPr lang="ru-RU" altLang="ru-RU" smtClean="0"/>
              <a:t> выполнение запросов.</a:t>
            </a:r>
          </a:p>
          <a:p>
            <a:r>
              <a:rPr lang="ru-RU" altLang="ru-RU" smtClean="0"/>
              <a:t> В целях повышения надёжности, система должна поддерживать кластеризацию.</a:t>
            </a:r>
          </a:p>
        </p:txBody>
      </p:sp>
      <p:pic>
        <p:nvPicPr>
          <p:cNvPr id="20484" name="Picture 5" descr="https://lh3.googleusercontent.com/J1KhVA2peXJDQhYzKuXeFcT2hwta1QFhXo5JhBSO5pfsu2IoJQ2gWgGc4O4UClA0G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4737100"/>
            <a:ext cx="18510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Алгоритмы</a:t>
            </a:r>
          </a:p>
        </p:txBody>
      </p:sp>
      <p:sp>
        <p:nvSpPr>
          <p:cNvPr id="2" name="Овал 1"/>
          <p:cNvSpPr/>
          <p:nvPr/>
        </p:nvSpPr>
        <p:spPr>
          <a:xfrm>
            <a:off x="4624963" y="1390327"/>
            <a:ext cx="1993232" cy="775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Начало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60572" y="2400210"/>
            <a:ext cx="2929951" cy="406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Создать пустое сообщение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24136" y="3485498"/>
            <a:ext cx="4794890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Во вторую строку поместить текущее время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21583" y="2965335"/>
            <a:ext cx="5199996" cy="339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первую строку поместить имя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37322" y="4081140"/>
            <a:ext cx="6168517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Во третью строку поместить имя запрашиваемого ресурса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7322" y="4676782"/>
            <a:ext cx="6168517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Зашифровать третью строку закрытым ключом пользователя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37321" y="5272424"/>
            <a:ext cx="6168517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Отправить сообщение на </a:t>
            </a:r>
            <a:r>
              <a:rPr lang="en-US" dirty="0" smtClean="0">
                <a:solidFill>
                  <a:schemeClr val="tx1"/>
                </a:solidFill>
              </a:rPr>
              <a:t>KDC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624963" y="5909434"/>
            <a:ext cx="1993232" cy="775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Конец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2" idx="4"/>
            <a:endCxn id="3" idx="0"/>
          </p:cNvCxnSpPr>
          <p:nvPr/>
        </p:nvCxnSpPr>
        <p:spPr>
          <a:xfrm>
            <a:off x="5621579" y="2165580"/>
            <a:ext cx="3969" cy="23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2"/>
            <a:endCxn id="6" idx="0"/>
          </p:cNvCxnSpPr>
          <p:nvPr/>
        </p:nvCxnSpPr>
        <p:spPr>
          <a:xfrm flipH="1">
            <a:off x="5621581" y="2806493"/>
            <a:ext cx="3967" cy="1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5" idx="0"/>
          </p:cNvCxnSpPr>
          <p:nvPr/>
        </p:nvCxnSpPr>
        <p:spPr>
          <a:xfrm>
            <a:off x="5621581" y="3304674"/>
            <a:ext cx="0" cy="18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>
            <a:off x="5621581" y="3906609"/>
            <a:ext cx="0" cy="1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  <a:endCxn id="8" idx="0"/>
          </p:cNvCxnSpPr>
          <p:nvPr/>
        </p:nvCxnSpPr>
        <p:spPr>
          <a:xfrm>
            <a:off x="5621581" y="4502251"/>
            <a:ext cx="0" cy="1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2"/>
            <a:endCxn id="9" idx="0"/>
          </p:cNvCxnSpPr>
          <p:nvPr/>
        </p:nvCxnSpPr>
        <p:spPr>
          <a:xfrm flipH="1">
            <a:off x="5621580" y="5097893"/>
            <a:ext cx="1" cy="1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2"/>
            <a:endCxn id="10" idx="0"/>
          </p:cNvCxnSpPr>
          <p:nvPr/>
        </p:nvCxnSpPr>
        <p:spPr>
          <a:xfrm flipH="1">
            <a:off x="5621579" y="5693535"/>
            <a:ext cx="1" cy="21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Методика тестирования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ru-RU" dirty="0" smtClean="0">
                <a:latin typeface="Arial" panose="020B0604020202020204" pitchFamily="34" charset="0"/>
              </a:rPr>
              <a:t>Тестирование будет состоять из</a:t>
            </a:r>
            <a:r>
              <a:rPr lang="en-US" altLang="ru-RU" dirty="0" smtClean="0">
                <a:latin typeface="Arial" panose="020B0604020202020204" pitchFamily="34" charset="0"/>
              </a:rPr>
              <a:t>:</a:t>
            </a:r>
            <a:r>
              <a:rPr lang="ru-RU" altLang="ru-RU" dirty="0" smtClean="0">
                <a:latin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Модульного </a:t>
            </a:r>
            <a:r>
              <a:rPr lang="ru-RU" altLang="ru-RU" dirty="0" smtClean="0">
                <a:latin typeface="Arial" panose="020B0604020202020204" pitchFamily="34" charset="0"/>
              </a:rPr>
              <a:t>тестирования</a:t>
            </a:r>
            <a:r>
              <a:rPr lang="ru-RU" altLang="ru-RU" dirty="0" smtClean="0">
                <a:latin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Системного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Модульное тестирование</a:t>
            </a:r>
          </a:p>
        </p:txBody>
      </p:sp>
      <p:graphicFrame>
        <p:nvGraphicFramePr>
          <p:cNvPr id="35876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30084"/>
              </p:ext>
            </p:extLst>
          </p:nvPr>
        </p:nvGraphicFramePr>
        <p:xfrm>
          <a:off x="727075" y="1830388"/>
          <a:ext cx="10515600" cy="341153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176819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91831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592087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Модуль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Вход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Ожидаемый результат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498593"/>
                  </a:ext>
                </a:extLst>
              </a:tr>
              <a:tr h="1449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Encode_by_key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Message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Зашифрованное сообщение. Применяя </a:t>
                      </a: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Decode_by_key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получаем исходное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246183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356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Системное тестирование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endParaRPr lang="ru-RU" altLang="ru-RU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125787" y="1867694"/>
          <a:ext cx="5940425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753435273"/>
                    </a:ext>
                  </a:extLst>
                </a:gridCol>
                <a:gridCol w="3711575">
                  <a:extLst>
                    <a:ext uri="{9D8B030D-6E8A-4147-A177-3AD203B41FA5}">
                      <a16:colId xmlns:a16="http://schemas.microsoft.com/office/drawing/2014/main" val="19617599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Тестирование функциональных требований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3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Функциональность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Методика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801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Запрос к тестовому сервису уже аутентифицированного в системе пользователя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>
                          <a:effectLst/>
                        </a:rPr>
                        <a:t>Открыть страницу сервиса в браузере</a:t>
                      </a:r>
                    </a:p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Результат: предоставление доступа к ресурсу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16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Запрос к тестовому сервису ещё не  аутентифицированного в системе пользователя, но аутентифицированного в доверенном </a:t>
                      </a:r>
                      <a:r>
                        <a:rPr lang="en-US" sz="1400">
                          <a:effectLst/>
                        </a:rPr>
                        <a:t>KDC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>
                          <a:effectLst/>
                        </a:rPr>
                        <a:t>Открыть страницу сервиса в браузере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>
                          <a:effectLst/>
                        </a:rPr>
                        <a:t>Выбрать метод входа </a:t>
                      </a:r>
                      <a:r>
                        <a:rPr lang="en-US" sz="1400">
                          <a:effectLst/>
                        </a:rPr>
                        <a:t>Kerberos</a:t>
                      </a:r>
                      <a:endParaRPr lang="ru-RU" sz="1400">
                        <a:effectLst/>
                      </a:endParaRPr>
                    </a:p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Результат: предоставление доступа к ресурсу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4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Запрос к тестовому сервису не  аутентифицированного в системе пользователя, и не  аутентифицированного в доверенном </a:t>
                      </a:r>
                      <a:r>
                        <a:rPr lang="en-US" sz="1400">
                          <a:effectLst/>
                        </a:rPr>
                        <a:t>KDC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Открыть страницу сервиса в браузере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Выбрать метод входа </a:t>
                      </a:r>
                      <a:r>
                        <a:rPr lang="en-US" sz="1400" dirty="0">
                          <a:effectLst/>
                        </a:rPr>
                        <a:t>Kerberos</a:t>
                      </a:r>
                      <a:endParaRPr lang="ru-RU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</a:rPr>
                        <a:t>В появившейся форме ввести учётные данные тестового пользователя.</a:t>
                      </a:r>
                    </a:p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Результат: предоставление доступа к ресурсу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5332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Инструменты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Цель и задачи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– основной целью создания системы является упрощение процесса аутентификации для пользователей сервисов компании ООО «БиАйВи».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Font typeface="Arial" charset="0"/>
              <a:buNone/>
              <a:defRPr/>
            </a:pPr>
            <a:endParaRPr lang="ru-RU" altLang="ru-RU" dirty="0" smtClean="0"/>
          </a:p>
        </p:txBody>
      </p:sp>
      <p:pic>
        <p:nvPicPr>
          <p:cNvPr id="410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5227638"/>
            <a:ext cx="2705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32363"/>
            <a:ext cx="16097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поставленных целей система должна решать следующие задачи:</a:t>
            </a:r>
          </a:p>
          <a:p>
            <a:pPr lvl="0"/>
            <a:r>
              <a:rPr lang="ru-RU" dirty="0"/>
              <a:t>Предоставление общего интерфейса для пользователей, использующих разные протоколы аутентификации</a:t>
            </a:r>
          </a:p>
          <a:p>
            <a:pPr lvl="0"/>
            <a:r>
              <a:rPr lang="ru-RU" dirty="0"/>
              <a:t>Поддержка работы с протоколом </a:t>
            </a:r>
            <a:r>
              <a:rPr lang="en-US" dirty="0"/>
              <a:t>Kerberos</a:t>
            </a:r>
            <a:endParaRPr lang="ru-RU" dirty="0"/>
          </a:p>
          <a:p>
            <a:pPr lvl="0"/>
            <a:r>
              <a:rPr lang="ru-RU" dirty="0"/>
              <a:t>Поддержка работы с протоколом </a:t>
            </a:r>
            <a:r>
              <a:rPr lang="en-US" dirty="0"/>
              <a:t>OpenID Connect</a:t>
            </a:r>
            <a:endParaRPr lang="ru-RU" dirty="0"/>
          </a:p>
          <a:p>
            <a:pPr lvl="0"/>
            <a:r>
              <a:rPr lang="ru-RU" dirty="0"/>
              <a:t>Поддержка работы с </a:t>
            </a:r>
            <a:r>
              <a:rPr lang="en-US" dirty="0"/>
              <a:t>LDAP </a:t>
            </a:r>
            <a:r>
              <a:rPr lang="ru-RU" dirty="0"/>
              <a:t>аутентификацией</a:t>
            </a:r>
          </a:p>
          <a:p>
            <a:r>
              <a:rPr lang="ru-RU" dirty="0"/>
              <a:t>Реализация технологии Single Sign-On</a:t>
            </a:r>
            <a:r>
              <a:rPr lang="ru-RU" altLang="ru-RU" dirty="0"/>
              <a:t>.</a:t>
            </a:r>
            <a:endParaRPr lang="en-US" altLang="ru-RU" dirty="0"/>
          </a:p>
          <a:p>
            <a:endParaRPr lang="ru-RU" dirty="0"/>
          </a:p>
        </p:txBody>
      </p:sp>
      <p:pic>
        <p:nvPicPr>
          <p:cNvPr id="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17" y="5205413"/>
            <a:ext cx="2705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0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Предметная область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 smtClean="0"/>
              <a:t>Процессы аутентификации и авторизации позволяют реализовать разделения прав доступа, что необходимо в большинстве приложений</a:t>
            </a:r>
          </a:p>
        </p:txBody>
      </p:sp>
      <p:pic>
        <p:nvPicPr>
          <p:cNvPr id="512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2771775"/>
            <a:ext cx="5600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Аутентификация, авторизация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22375" y="4641850"/>
            <a:ext cx="1925638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Идентификация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78375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Аутентификация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24863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Авторизация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69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75866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Аутентификация — предоставление доказательств, что вы на самом деле есть тот, кем идентифицировались.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739775" y="1735138"/>
            <a:ext cx="105156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  <a:p>
            <a:r>
              <a:rPr lang="ru-RU" altLang="ru-RU" smtClean="0"/>
              <a:t>Аутентификация — предоставление доказательств, что вы на самом деле есть тот, кем идентифицировались. </a:t>
            </a:r>
          </a:p>
          <a:p>
            <a:r>
              <a:rPr lang="ru-RU" altLang="ru-RU" smtClean="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608263"/>
            <a:ext cx="77612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i="1" smtClean="0"/>
              <a:t>Single Sign-On</a:t>
            </a:r>
            <a:endParaRPr lang="ru-RU" altLang="ru-RU" smtClean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ru-RU" smtClean="0"/>
              <a:t>SSO - </a:t>
            </a:r>
            <a:r>
              <a:rPr lang="ru-RU" altLang="ru-RU" smtClean="0"/>
              <a:t>Технология единого входа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Взаимодействие с сервером-посредником по протоколам </a:t>
            </a:r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/>
          <p:cNvSpPr/>
          <p:nvPr/>
        </p:nvSpPr>
        <p:spPr>
          <a:xfrm>
            <a:off x="1870187" y="197652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80" name="Цилиндр 79"/>
          <p:cNvSpPr/>
          <p:nvPr/>
        </p:nvSpPr>
        <p:spPr>
          <a:xfrm>
            <a:off x="9439469" y="4051402"/>
            <a:ext cx="1047420" cy="2536943"/>
          </a:xfrm>
          <a:prstGeom prst="can">
            <a:avLst>
              <a:gd name="adj" fmla="val 28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11267" name="Заголовок 1"/>
          <p:cNvSpPr>
            <a:spLocks noGrp="1"/>
          </p:cNvSpPr>
          <p:nvPr>
            <p:ph type="title"/>
          </p:nvPr>
        </p:nvSpPr>
        <p:spPr>
          <a:xfrm>
            <a:off x="1676400" y="509588"/>
            <a:ext cx="10515600" cy="1325562"/>
          </a:xfrm>
        </p:spPr>
        <p:txBody>
          <a:bodyPr/>
          <a:lstStyle/>
          <a:p>
            <a:r>
              <a:rPr lang="en-US" altLang="ru-RU" dirty="0" smtClean="0"/>
              <a:t>Kerberos</a:t>
            </a:r>
            <a:endParaRPr lang="ru-RU" altLang="ru-RU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1839" y="5137945"/>
            <a:ext cx="1295400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584863" y="202291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 rot="17192582">
            <a:off x="1238547" y="4679099"/>
            <a:ext cx="446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5" name="Блок-схема: данные 14"/>
          <p:cNvSpPr/>
          <p:nvPr/>
        </p:nvSpPr>
        <p:spPr>
          <a:xfrm>
            <a:off x="6237746" y="4165417"/>
            <a:ext cx="2349561" cy="10096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Служба </a:t>
            </a:r>
            <a:r>
              <a:rPr lang="ru-RU" dirty="0"/>
              <a:t>выдачи разрешений</a:t>
            </a:r>
          </a:p>
          <a:p>
            <a:pPr algn="ctr">
              <a:defRPr/>
            </a:pPr>
            <a:endParaRPr lang="ru-RU" dirty="0"/>
          </a:p>
        </p:txBody>
      </p:sp>
      <p:sp>
        <p:nvSpPr>
          <p:cNvPr id="11281" name="TextBox 24"/>
          <p:cNvSpPr txBox="1">
            <a:spLocks noChangeArrowheads="1"/>
          </p:cNvSpPr>
          <p:nvPr/>
        </p:nvSpPr>
        <p:spPr bwMode="auto">
          <a:xfrm>
            <a:off x="1866181" y="5757808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Request</a:t>
            </a:r>
            <a:endParaRPr lang="ru-RU" altLang="ru-RU" dirty="0"/>
          </a:p>
        </p:txBody>
      </p:sp>
      <p:sp>
        <p:nvSpPr>
          <p:cNvPr id="11283" name="TextBox 30"/>
          <p:cNvSpPr txBox="1">
            <a:spLocks noChangeArrowheads="1"/>
          </p:cNvSpPr>
          <p:nvPr/>
        </p:nvSpPr>
        <p:spPr bwMode="auto">
          <a:xfrm rot="20968892">
            <a:off x="6075636" y="4199947"/>
            <a:ext cx="4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1285" name="TextBox 35"/>
          <p:cNvSpPr txBox="1">
            <a:spLocks noChangeArrowheads="1"/>
          </p:cNvSpPr>
          <p:nvPr/>
        </p:nvSpPr>
        <p:spPr bwMode="auto">
          <a:xfrm>
            <a:off x="3493608" y="2176401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i="1" dirty="0"/>
              <a:t>Ticket</a:t>
            </a:r>
            <a:endParaRPr lang="ru-RU" altLang="ru-RU" i="1" dirty="0"/>
          </a:p>
        </p:txBody>
      </p:sp>
      <p:sp>
        <p:nvSpPr>
          <p:cNvPr id="11287" name="TextBox 38"/>
          <p:cNvSpPr txBox="1">
            <a:spLocks noChangeArrowheads="1"/>
          </p:cNvSpPr>
          <p:nvPr/>
        </p:nvSpPr>
        <p:spPr bwMode="auto">
          <a:xfrm rot="21059862">
            <a:off x="1953203" y="5223980"/>
            <a:ext cx="57860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  <p:sp>
        <p:nvSpPr>
          <p:cNvPr id="82" name="Двойная стрелка влево/вправо 81"/>
          <p:cNvSpPr/>
          <p:nvPr/>
        </p:nvSpPr>
        <p:spPr>
          <a:xfrm>
            <a:off x="8480772" y="5663094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Блок-схема: данные 43"/>
          <p:cNvSpPr/>
          <p:nvPr/>
        </p:nvSpPr>
        <p:spPr>
          <a:xfrm>
            <a:off x="6268743" y="5397957"/>
            <a:ext cx="2275823" cy="963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Служба аутентификации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104022" y="3946358"/>
            <a:ext cx="4660231" cy="27913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7677350" y="3617787"/>
            <a:ext cx="3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i="1" dirty="0" smtClean="0"/>
              <a:t>Центр распределения ключей</a:t>
            </a:r>
            <a:endParaRPr lang="ru-RU" altLang="ru-RU" i="1" dirty="0"/>
          </a:p>
        </p:txBody>
      </p:sp>
      <p:sp>
        <p:nvSpPr>
          <p:cNvPr id="54" name="Двойная стрелка влево/вправо 53"/>
          <p:cNvSpPr/>
          <p:nvPr/>
        </p:nvSpPr>
        <p:spPr>
          <a:xfrm>
            <a:off x="8491955" y="4477731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1947239" y="6040449"/>
            <a:ext cx="4504645" cy="1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4" idx="2"/>
          </p:cNvCxnSpPr>
          <p:nvPr/>
        </p:nvCxnSpPr>
        <p:spPr>
          <a:xfrm flipH="1" flipV="1">
            <a:off x="1947239" y="5879788"/>
            <a:ext cx="4549086" cy="1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1947239" y="4791533"/>
            <a:ext cx="4493666" cy="77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1943521" y="4507873"/>
            <a:ext cx="4593637" cy="8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1576323" y="3348998"/>
            <a:ext cx="548811" cy="178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5" idx="0"/>
          </p:cNvCxnSpPr>
          <p:nvPr/>
        </p:nvCxnSpPr>
        <p:spPr>
          <a:xfrm flipH="1">
            <a:off x="1299539" y="3247899"/>
            <a:ext cx="596804" cy="1890046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трелка вправо 78"/>
          <p:cNvSpPr/>
          <p:nvPr/>
        </p:nvSpPr>
        <p:spPr>
          <a:xfrm rot="10800000">
            <a:off x="6167729" y="2016193"/>
            <a:ext cx="364959" cy="1446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 вправо 97"/>
          <p:cNvSpPr/>
          <p:nvPr/>
        </p:nvSpPr>
        <p:spPr>
          <a:xfrm rot="10800000">
            <a:off x="6167729" y="2305928"/>
            <a:ext cx="364959" cy="14464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Стрелка вправо 98"/>
          <p:cNvSpPr/>
          <p:nvPr/>
        </p:nvSpPr>
        <p:spPr>
          <a:xfrm rot="10800000">
            <a:off x="6167729" y="2601588"/>
            <a:ext cx="364959" cy="1446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право 99"/>
          <p:cNvSpPr/>
          <p:nvPr/>
        </p:nvSpPr>
        <p:spPr>
          <a:xfrm rot="10800000">
            <a:off x="6167729" y="2892971"/>
            <a:ext cx="364959" cy="14464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38"/>
          <p:cNvSpPr txBox="1">
            <a:spLocks noChangeArrowheads="1"/>
          </p:cNvSpPr>
          <p:nvPr/>
        </p:nvSpPr>
        <p:spPr bwMode="auto">
          <a:xfrm>
            <a:off x="6534598" y="1902053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Открытый текст (без шифрования)</a:t>
            </a:r>
            <a:endParaRPr lang="ru-RU" altLang="ru-RU" dirty="0"/>
          </a:p>
        </p:txBody>
      </p:sp>
      <p:sp>
        <p:nvSpPr>
          <p:cNvPr id="102" name="TextBox 38"/>
          <p:cNvSpPr txBox="1">
            <a:spLocks noChangeArrowheads="1"/>
          </p:cNvSpPr>
          <p:nvPr/>
        </p:nvSpPr>
        <p:spPr bwMode="auto">
          <a:xfrm>
            <a:off x="6534598" y="2191578"/>
            <a:ext cx="4943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учётными данными пользователя</a:t>
            </a:r>
            <a:endParaRPr lang="ru-RU" altLang="ru-RU" dirty="0"/>
          </a:p>
        </p:txBody>
      </p:sp>
      <p:sp>
        <p:nvSpPr>
          <p:cNvPr id="103" name="TextBox 38"/>
          <p:cNvSpPr txBox="1">
            <a:spLocks noChangeArrowheads="1"/>
          </p:cNvSpPr>
          <p:nvPr/>
        </p:nvSpPr>
        <p:spPr bwMode="auto">
          <a:xfrm>
            <a:off x="6496325" y="2470380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сессии (</a:t>
            </a:r>
            <a:r>
              <a:rPr lang="en-US" altLang="ru-RU" dirty="0" smtClean="0"/>
              <a:t>TGT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4" name="TextBox 38"/>
          <p:cNvSpPr txBox="1">
            <a:spLocks noChangeArrowheads="1"/>
          </p:cNvSpPr>
          <p:nvPr/>
        </p:nvSpPr>
        <p:spPr bwMode="auto">
          <a:xfrm>
            <a:off x="6496325" y="2777016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сервиса (</a:t>
            </a:r>
            <a:r>
              <a:rPr lang="en-US" altLang="ru-RU" dirty="0" smtClean="0"/>
              <a:t>ST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5" name="TextBox 24"/>
          <p:cNvSpPr txBox="1">
            <a:spLocks noChangeArrowheads="1"/>
          </p:cNvSpPr>
          <p:nvPr/>
        </p:nvSpPr>
        <p:spPr bwMode="auto">
          <a:xfrm>
            <a:off x="5849785" y="5525851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28385 -0.000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32656 0.0013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30508 -0.0921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3816 0.1108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03216 -0.1953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5" grpId="1"/>
      <p:bldP spid="11275" grpId="2"/>
      <p:bldP spid="11281" grpId="0"/>
      <p:bldP spid="11281" grpId="1"/>
      <p:bldP spid="11281" grpId="2"/>
      <p:bldP spid="11283" grpId="0"/>
      <p:bldP spid="11283" grpId="1"/>
      <p:bldP spid="11283" grpId="2"/>
      <p:bldP spid="11287" grpId="0"/>
      <p:bldP spid="11287" grpId="1"/>
      <p:bldP spid="11287" grpId="2"/>
      <p:bldP spid="105" grpId="0"/>
      <p:bldP spid="105" grpId="2"/>
      <p:bldP spid="105" grpId="3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928</Words>
  <Application>Microsoft Office PowerPoint</Application>
  <PresentationFormat>Широкоэкранный</PresentationFormat>
  <Paragraphs>154</Paragraphs>
  <Slides>29</Slides>
  <Notes>0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MS Mincho</vt:lpstr>
      <vt:lpstr>Times New Roman</vt:lpstr>
      <vt:lpstr>Тема Office</vt:lpstr>
      <vt:lpstr>«Разработка системы централизованной авторизации на основе LDAP, с использованием современных протоколов аутентификации»</vt:lpstr>
      <vt:lpstr>Проект</vt:lpstr>
      <vt:lpstr>Цель и задачи</vt:lpstr>
      <vt:lpstr>Цель и задачи</vt:lpstr>
      <vt:lpstr>Предметная область</vt:lpstr>
      <vt:lpstr>Аутентификация, авторизация</vt:lpstr>
      <vt:lpstr>Презентация PowerPoint</vt:lpstr>
      <vt:lpstr>Single Sign-On</vt:lpstr>
      <vt:lpstr>Kerberos</vt:lpstr>
      <vt:lpstr>Текущее состояние</vt:lpstr>
      <vt:lpstr>Состояние после внедрения</vt:lpstr>
      <vt:lpstr>Текущее состояние</vt:lpstr>
      <vt:lpstr>Преимущества внедрения</vt:lpstr>
      <vt:lpstr>Аналоги</vt:lpstr>
      <vt:lpstr>Аналоги</vt:lpstr>
      <vt:lpstr>Kerberos и OpenID connect</vt:lpstr>
      <vt:lpstr>OpenID connect</vt:lpstr>
      <vt:lpstr>Kerberos  </vt:lpstr>
      <vt:lpstr>Active Directory</vt:lpstr>
      <vt:lpstr>LDAP</vt:lpstr>
      <vt:lpstr>LDAP - данные</vt:lpstr>
      <vt:lpstr>LDAP - протокол</vt:lpstr>
      <vt:lpstr>Функциональные требования</vt:lpstr>
      <vt:lpstr>Нефункц. треб. </vt:lpstr>
      <vt:lpstr>Алгоритмы</vt:lpstr>
      <vt:lpstr>Методика тестирования</vt:lpstr>
      <vt:lpstr>Модульное тестирование</vt:lpstr>
      <vt:lpstr>Системное тестирование</vt:lpstr>
      <vt:lpstr>Инструменты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Single Sign-On системы авторизации на основе стандартов Kerberos и LDAP, с возможностью использования данных других серверов аутентификации»</dc:title>
  <dc:creator>Пользователь</dc:creator>
  <cp:lastModifiedBy>Пользователь</cp:lastModifiedBy>
  <cp:revision>50</cp:revision>
  <dcterms:created xsi:type="dcterms:W3CDTF">2019-02-11T21:30:35Z</dcterms:created>
  <dcterms:modified xsi:type="dcterms:W3CDTF">2019-05-22T23:38:52Z</dcterms:modified>
</cp:coreProperties>
</file>