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D05C2E9-C49F-4EC1-818D-1CA05D8A3928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emf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2.emf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4.png"/><Relationship Id="rId4" Type="http://schemas.openxmlformats.org/officeDocument/2006/relationships/image" Target="../media/image24.emf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Дискретные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Параллельное программирование</a:t>
            </a:r>
          </a:p>
          <a:p>
            <a:r>
              <a:rPr lang="ru-RU" dirty="0" smtClean="0"/>
              <a:t>2014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8772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ГРЫЗЛОВА Т. П.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48221"/>
          </a:xfrm>
        </p:spPr>
        <p:txBody>
          <a:bodyPr/>
          <a:lstStyle/>
          <a:p>
            <a:r>
              <a:rPr lang="ru-RU" sz="4400" dirty="0" smtClean="0"/>
              <a:t>Многокомпонентная систем</a:t>
            </a:r>
            <a:r>
              <a:rPr lang="ru-RU" dirty="0" smtClean="0"/>
              <a:t>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3" y="1700808"/>
            <a:ext cx="63359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61248"/>
            <a:ext cx="85689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1578"/>
              </p:ext>
            </p:extLst>
          </p:nvPr>
        </p:nvGraphicFramePr>
        <p:xfrm>
          <a:off x="7164288" y="1726162"/>
          <a:ext cx="1584176" cy="40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726162"/>
                        <a:ext cx="1584176" cy="406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62629"/>
              </p:ext>
            </p:extLst>
          </p:nvPr>
        </p:nvGraphicFramePr>
        <p:xfrm>
          <a:off x="6732240" y="2852936"/>
          <a:ext cx="23042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7" imgW="1294838" imgH="215806" progId="Equation.3">
                  <p:embed/>
                </p:oleObj>
              </mc:Choice>
              <mc:Fallback>
                <p:oleObj name="Equation" r:id="rId7" imgW="129483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852936"/>
                        <a:ext cx="230425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5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/>
          <a:p>
            <a:r>
              <a:rPr lang="ru-RU" sz="4400" dirty="0" smtClean="0"/>
              <a:t>Переходные функции системы</a:t>
            </a:r>
            <a:endParaRPr lang="ru-RU" sz="4400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06734"/>
              </p:ext>
            </p:extLst>
          </p:nvPr>
        </p:nvGraphicFramePr>
        <p:xfrm>
          <a:off x="618505" y="3782293"/>
          <a:ext cx="2473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3" imgW="2450880" imgH="431640" progId="Equation.3">
                  <p:embed/>
                </p:oleObj>
              </mc:Choice>
              <mc:Fallback>
                <p:oleObj name="Equation" r:id="rId3" imgW="245088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05" y="3782293"/>
                        <a:ext cx="2473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" name="Объект 5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89087"/>
              </p:ext>
            </p:extLst>
          </p:nvPr>
        </p:nvGraphicFramePr>
        <p:xfrm>
          <a:off x="294977" y="4491906"/>
          <a:ext cx="28368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5" imgW="2857320" imgH="431640" progId="Equation.3">
                  <p:embed/>
                </p:oleObj>
              </mc:Choice>
              <mc:Fallback>
                <p:oleObj name="Equation" r:id="rId5" imgW="285732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7" y="4491906"/>
                        <a:ext cx="283686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2" name="Rectangle 34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4" name="Объект 5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85311"/>
              </p:ext>
            </p:extLst>
          </p:nvPr>
        </p:nvGraphicFramePr>
        <p:xfrm>
          <a:off x="3408015" y="1700808"/>
          <a:ext cx="2887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7" imgW="2908080" imgH="431640" progId="Equation.3">
                  <p:embed/>
                </p:oleObj>
              </mc:Choice>
              <mc:Fallback>
                <p:oleObj name="Equation" r:id="rId7" imgW="290808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15" y="1700808"/>
                        <a:ext cx="28876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Объект 5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95115"/>
              </p:ext>
            </p:extLst>
          </p:nvPr>
        </p:nvGraphicFramePr>
        <p:xfrm>
          <a:off x="3260378" y="2423120"/>
          <a:ext cx="33210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9" imgW="3314520" imgH="431640" progId="Equation.3">
                  <p:embed/>
                </p:oleObj>
              </mc:Choice>
              <mc:Fallback>
                <p:oleObj name="Equation" r:id="rId9" imgW="331452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378" y="2423120"/>
                        <a:ext cx="33210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Объект 5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03987"/>
              </p:ext>
            </p:extLst>
          </p:nvPr>
        </p:nvGraphicFramePr>
        <p:xfrm>
          <a:off x="3398490" y="2999383"/>
          <a:ext cx="33337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11" imgW="3327120" imgH="431640" progId="Equation.3">
                  <p:embed/>
                </p:oleObj>
              </mc:Choice>
              <mc:Fallback>
                <p:oleObj name="Equation" r:id="rId11" imgW="332712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490" y="2999383"/>
                        <a:ext cx="333375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40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Rectangle 4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42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31" name="Объект 5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20062"/>
              </p:ext>
            </p:extLst>
          </p:nvPr>
        </p:nvGraphicFramePr>
        <p:xfrm>
          <a:off x="7140327" y="3036888"/>
          <a:ext cx="1104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13" imgW="1104840" imgH="431640" progId="Equation.3">
                  <p:embed/>
                </p:oleObj>
              </mc:Choice>
              <mc:Fallback>
                <p:oleObj name="Equation" r:id="rId13" imgW="110484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327" y="3036888"/>
                        <a:ext cx="11049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Объект 5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1885"/>
              </p:ext>
            </p:extLst>
          </p:nvPr>
        </p:nvGraphicFramePr>
        <p:xfrm>
          <a:off x="7211764" y="3611563"/>
          <a:ext cx="1104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15" imgW="1079280" imgH="431640" progId="Equation.3">
                  <p:embed/>
                </p:oleObj>
              </mc:Choice>
              <mc:Fallback>
                <p:oleObj name="Equation" r:id="rId15" imgW="107928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764" y="3611563"/>
                        <a:ext cx="11049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Объект 5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8965"/>
              </p:ext>
            </p:extLst>
          </p:nvPr>
        </p:nvGraphicFramePr>
        <p:xfrm>
          <a:off x="7224464" y="4044950"/>
          <a:ext cx="1079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17" imgW="1079280" imgH="431640" progId="Equation.3">
                  <p:embed/>
                </p:oleObj>
              </mc:Choice>
              <mc:Fallback>
                <p:oleObj name="Equation" r:id="rId17" imgW="107928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464" y="4044950"/>
                        <a:ext cx="10795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Объект 5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83048"/>
              </p:ext>
            </p:extLst>
          </p:nvPr>
        </p:nvGraphicFramePr>
        <p:xfrm>
          <a:off x="7046664" y="4546600"/>
          <a:ext cx="1701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19" imgW="1701720" imgH="431640" progId="Equation.3">
                  <p:embed/>
                </p:oleObj>
              </mc:Choice>
              <mc:Fallback>
                <p:oleObj name="Equation" r:id="rId19" imgW="170172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664" y="4546600"/>
                        <a:ext cx="1701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36" name="Rectangle 48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7" name="Rectangle 49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8" name="Rectangle 50"/>
          <p:cNvSpPr>
            <a:spLocks noChangeArrowheads="1"/>
          </p:cNvSpPr>
          <p:nvPr/>
        </p:nvSpPr>
        <p:spPr bwMode="auto">
          <a:xfrm>
            <a:off x="0" y="2085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9" name="Rectangle 51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188640"/>
            <a:ext cx="8568952" cy="976213"/>
          </a:xfrm>
        </p:spPr>
        <p:txBody>
          <a:bodyPr/>
          <a:lstStyle/>
          <a:p>
            <a:r>
              <a:rPr lang="ru-RU" sz="4400" dirty="0" smtClean="0"/>
              <a:t>Конечная автоматная система</a:t>
            </a:r>
            <a:endParaRPr lang="ru-RU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98713"/>
              </p:ext>
            </p:extLst>
          </p:nvPr>
        </p:nvGraphicFramePr>
        <p:xfrm>
          <a:off x="755576" y="1484784"/>
          <a:ext cx="25241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2520004" imgH="1899429" progId="Visio.Drawing.11">
                  <p:embed/>
                </p:oleObj>
              </mc:Choice>
              <mc:Fallback>
                <p:oleObj name="Visio" r:id="rId3" imgW="2520004" imgH="18994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25241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067944" y="1628800"/>
                <a:ext cx="3312382" cy="79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𝒔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=∝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∨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→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ru-RU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,   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28800"/>
                <a:ext cx="3312382" cy="79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95530" y="2424980"/>
                <a:ext cx="2948115" cy="768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𝑠</m:t>
                      </m:r>
                      <m:r>
                        <a:rPr lang="ru-RU" i="1">
                          <a:latin typeface="Cambria Math"/>
                        </a:rPr>
                        <m:t>∨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→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   </m:t>
                          </m:r>
                          <m:r>
                            <a:rPr lang="ru-RU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0" y="2424980"/>
                <a:ext cx="2948115" cy="768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520" y="4005064"/>
            <a:ext cx="856895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Т</a:t>
            </a:r>
            <a:r>
              <a:rPr lang="ru-RU" dirty="0" smtClean="0"/>
              <a:t>еорема </a:t>
            </a:r>
            <a:r>
              <a:rPr lang="ru-RU" b="1" dirty="0" smtClean="0"/>
              <a:t>а</a:t>
            </a:r>
            <a:r>
              <a:rPr lang="ru-RU" dirty="0" smtClean="0"/>
              <a:t>нализа конечных автоматных систем. </a:t>
            </a:r>
          </a:p>
          <a:p>
            <a:r>
              <a:rPr lang="ru-RU" i="1" dirty="0" smtClean="0"/>
              <a:t>Множество </a:t>
            </a:r>
            <a:r>
              <a:rPr lang="ru-RU" b="1" i="1" dirty="0" smtClean="0"/>
              <a:t>д</a:t>
            </a:r>
            <a:r>
              <a:rPr lang="ru-RU" i="1" dirty="0" smtClean="0"/>
              <a:t>опустимых </a:t>
            </a:r>
            <a:r>
              <a:rPr lang="ru-RU" b="1" i="1" dirty="0" smtClean="0"/>
              <a:t>п</a:t>
            </a:r>
            <a:r>
              <a:rPr lang="ru-RU" i="1" dirty="0" smtClean="0"/>
              <a:t>роцессов конечной автоматной системы </a:t>
            </a:r>
            <a:r>
              <a:rPr lang="ru-RU" b="1" i="1" dirty="0" smtClean="0"/>
              <a:t>р</a:t>
            </a:r>
            <a:r>
              <a:rPr lang="ru-RU" i="1" dirty="0" smtClean="0"/>
              <a:t>егулярно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(S, F) – </a:t>
            </a:r>
            <a:r>
              <a:rPr lang="ru-RU" dirty="0" smtClean="0"/>
              <a:t>конечная автоматная система с множеством допустимых </a:t>
            </a:r>
            <a:r>
              <a:rPr lang="ru-RU" b="1" dirty="0" smtClean="0"/>
              <a:t>н</a:t>
            </a:r>
            <a:r>
              <a:rPr lang="ru-RU" dirty="0" smtClean="0"/>
              <a:t>ачальных </a:t>
            </a:r>
            <a:r>
              <a:rPr lang="ru-RU" b="1" dirty="0" smtClean="0"/>
              <a:t>с</a:t>
            </a:r>
            <a:r>
              <a:rPr lang="ru-RU" dirty="0" smtClean="0"/>
              <a:t>остояний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и </a:t>
            </a:r>
            <a:r>
              <a:rPr lang="ru-RU" b="1" dirty="0" smtClean="0"/>
              <a:t>ф</a:t>
            </a:r>
            <a:r>
              <a:rPr lang="ru-RU" dirty="0" smtClean="0"/>
              <a:t>ункцией </a:t>
            </a:r>
            <a:r>
              <a:rPr lang="ru-RU" b="1" dirty="0" smtClean="0"/>
              <a:t>п</a:t>
            </a:r>
            <a:r>
              <a:rPr lang="ru-RU" dirty="0" smtClean="0"/>
              <a:t>ереходов  </a:t>
            </a:r>
            <a:r>
              <a:rPr lang="ru-RU" dirty="0" smtClean="0">
                <a:sym typeface="Symbol"/>
              </a:rPr>
              <a:t>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477" y="5638379"/>
                <a:ext cx="790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Рассмотрим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7" y="5638379"/>
                <a:ext cx="79029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17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3688" y="2890331"/>
                <a:ext cx="2141547" cy="60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∅,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90331"/>
                <a:ext cx="2141547" cy="6066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00192" y="3097535"/>
                <a:ext cx="2201692" cy="7988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097535"/>
                <a:ext cx="2201692" cy="79887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3084616" cy="544165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73358"/>
              </p:ext>
            </p:extLst>
          </p:nvPr>
        </p:nvGraphicFramePr>
        <p:xfrm>
          <a:off x="395536" y="1268760"/>
          <a:ext cx="25241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3" imgW="2520004" imgH="1899429" progId="Visio.Drawing.11">
                  <p:embed/>
                </p:oleObj>
              </mc:Choice>
              <mc:Fallback>
                <p:oleObj name="Visio" r:id="rId3" imgW="2520004" imgH="1899429" progId="Visio.Drawing.11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25241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95262" y="636712"/>
                <a:ext cx="1539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⋁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62" y="636712"/>
                <a:ext cx="153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16216" y="636712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636712"/>
                <a:ext cx="21212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262" y="1268760"/>
                <a:ext cx="222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62" y="1268760"/>
                <a:ext cx="222477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6216" y="1283026"/>
                <a:ext cx="9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283026"/>
                <a:ext cx="9551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0282" y="2060848"/>
                <a:ext cx="403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82" y="2060848"/>
                <a:ext cx="40341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1840" y="2627620"/>
                <a:ext cx="4786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627620"/>
                <a:ext cx="478605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1840" y="3244334"/>
                <a:ext cx="444666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ru-R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)</a:t>
                </a:r>
                <a:r>
                  <a:rPr lang="ru-RU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44334"/>
                <a:ext cx="4446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4293096"/>
                <a:ext cx="7386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93096"/>
                <a:ext cx="738638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536" y="4931876"/>
                <a:ext cx="5040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31876"/>
                <a:ext cx="504003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5680905"/>
                <a:ext cx="5438605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80905"/>
                <a:ext cx="54386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1104" y="5899338"/>
                <a:ext cx="2157001" cy="369332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6000">
                    <a:schemeClr val="bg2">
                      <a:alpha val="60000"/>
                      <a:lumMod val="58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Q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04" y="5899338"/>
                <a:ext cx="2157001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ru-RU" sz="4400" dirty="0" smtClean="0"/>
              <a:t>Управляющая компонента ДП</a:t>
            </a:r>
            <a:endParaRPr lang="ru-RU" sz="4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01036"/>
              </p:ext>
            </p:extLst>
          </p:nvPr>
        </p:nvGraphicFramePr>
        <p:xfrm>
          <a:off x="467544" y="1371561"/>
          <a:ext cx="2800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2796162" imgH="1637401" progId="Visio.Drawing.11">
                  <p:embed/>
                </p:oleObj>
              </mc:Choice>
              <mc:Fallback>
                <p:oleObj name="Visio" r:id="rId3" imgW="2796162" imgH="16374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71561"/>
                        <a:ext cx="280035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8" y="1700808"/>
                <a:ext cx="3320011" cy="800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    </m:t>
                          </m:r>
                          <m:r>
                            <a:rPr lang="ru-RU" i="1">
                              <a:latin typeface="Cambria Math"/>
                            </a:rPr>
                            <m:t>𝑎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𝐴</m:t>
                          </m:r>
                          <m:r>
                            <a:rPr lang="ru-RU" i="1">
                              <a:latin typeface="Cambria Math"/>
                            </a:rPr>
                            <m:t>\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700808"/>
                <a:ext cx="3320011" cy="8004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427984" y="2800932"/>
                <a:ext cx="2085699" cy="399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800932"/>
                <a:ext cx="2085699" cy="399468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520" y="3573016"/>
                <a:ext cx="828092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Т</a:t>
                </a:r>
                <a:r>
                  <a:rPr lang="ru-RU" dirty="0" smtClean="0"/>
                  <a:t>еорема. </a:t>
                </a:r>
                <a:r>
                  <a:rPr lang="ru-RU" i="1" dirty="0" smtClean="0"/>
                  <a:t> Преобразование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i="1" dirty="0" smtClean="0"/>
                  <a:t>, вычисляемое </a:t>
                </a:r>
                <a:r>
                  <a:rPr lang="ru-RU" b="1" i="1" dirty="0" smtClean="0"/>
                  <a:t>к</a:t>
                </a:r>
                <a:r>
                  <a:rPr lang="ru-RU" i="1" dirty="0" smtClean="0"/>
                  <a:t>онечным </a:t>
                </a:r>
                <a:r>
                  <a:rPr lang="ru-RU" b="1" i="1" dirty="0" smtClean="0"/>
                  <a:t>а</a:t>
                </a:r>
                <a:r>
                  <a:rPr lang="ru-RU" i="1" dirty="0" smtClean="0"/>
                  <a:t>втоматным </a:t>
                </a:r>
                <a:r>
                  <a:rPr lang="ru-RU" b="1" i="1" dirty="0" smtClean="0"/>
                  <a:t>д</a:t>
                </a:r>
                <a:r>
                  <a:rPr lang="ru-RU" i="1" dirty="0" smtClean="0"/>
                  <a:t>искретным </a:t>
                </a:r>
                <a:r>
                  <a:rPr lang="ru-RU" b="1" i="1" dirty="0" smtClean="0"/>
                  <a:t>п</a:t>
                </a:r>
                <a:r>
                  <a:rPr lang="ru-RU" i="1" dirty="0" smtClean="0"/>
                  <a:t>реобразователем </a:t>
                </a:r>
                <a:r>
                  <a:rPr lang="en-US" i="1" dirty="0" smtClean="0"/>
                  <a:t>A </a:t>
                </a:r>
                <a:r>
                  <a:rPr lang="ru-RU" i="1" dirty="0" smtClean="0"/>
                  <a:t>над </a:t>
                </a:r>
                <a:r>
                  <a:rPr lang="en-US" i="1" dirty="0" smtClean="0"/>
                  <a:t>B</a:t>
                </a:r>
                <a:r>
                  <a:rPr lang="ru-RU" i="1" dirty="0" smtClean="0"/>
                  <a:t> со стандартной настройкой, регулярно относительно множества всех его элементарных преобразований.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3016"/>
                <a:ext cx="8280920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589" t="-3947" b="-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505" y="4941167"/>
                <a:ext cx="8928992" cy="749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преобразование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существует допустимый процесс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такой, что 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groupCh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, где </m:t>
                      </m:r>
                      <m:sSup>
                        <m:sSup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4941167"/>
                <a:ext cx="8928992" cy="749821"/>
              </a:xfrm>
              <a:prstGeom prst="rect">
                <a:avLst/>
              </a:prstGeom>
              <a:blipFill rotWithShape="1">
                <a:blip r:embed="rId8"/>
                <a:stretch>
                  <a:fillRect l="-615" t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3804696" cy="688181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16971"/>
              </p:ext>
            </p:extLst>
          </p:nvPr>
        </p:nvGraphicFramePr>
        <p:xfrm>
          <a:off x="468313" y="1371600"/>
          <a:ext cx="2800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2796162" imgH="1637401" progId="Visio.Drawing.11">
                  <p:embed/>
                </p:oleObj>
              </mc:Choice>
              <mc:Fallback>
                <p:oleObj name="Visio" r:id="rId3" imgW="2796162" imgH="1637401" progId="Visio.Drawing.11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71600"/>
                        <a:ext cx="28003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06736" y="836712"/>
                <a:ext cx="2249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836712"/>
                <a:ext cx="224971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6736" y="1556792"/>
                <a:ext cx="2361608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1556792"/>
                <a:ext cx="2361608" cy="394660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06736" y="2395736"/>
                <a:ext cx="1845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2395736"/>
                <a:ext cx="184589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06736" y="3068960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36" y="3068960"/>
                <a:ext cx="164339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3568" y="3645024"/>
                <a:ext cx="349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45024"/>
                <a:ext cx="349127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63688" y="4293096"/>
                <a:ext cx="282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93096"/>
                <a:ext cx="28243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3906" y="4941168"/>
                <a:ext cx="2146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6" y="4941168"/>
                <a:ext cx="214622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Тетрадь для рисования</Template>
  <TotalTime>169</TotalTime>
  <Words>1021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Sketchbook</vt:lpstr>
      <vt:lpstr>Equation</vt:lpstr>
      <vt:lpstr>Visio</vt:lpstr>
      <vt:lpstr>Microsoft Visio Drawing</vt:lpstr>
      <vt:lpstr>Дискретные системы</vt:lpstr>
      <vt:lpstr>Многокомпонентная система</vt:lpstr>
      <vt:lpstr>Переходные функции системы</vt:lpstr>
      <vt:lpstr>Конечная автоматная система</vt:lpstr>
      <vt:lpstr>Решение</vt:lpstr>
      <vt:lpstr>Управляющая компонента ДП</vt:lpstr>
      <vt:lpstr>Решение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системы</dc:title>
  <dc:creator>KTNTP</dc:creator>
  <cp:lastModifiedBy>KTNTP</cp:lastModifiedBy>
  <cp:revision>31</cp:revision>
  <dcterms:created xsi:type="dcterms:W3CDTF">2014-10-01T19:05:44Z</dcterms:created>
  <dcterms:modified xsi:type="dcterms:W3CDTF">2015-03-11T17:51:54Z</dcterms:modified>
</cp:coreProperties>
</file>