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7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1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D05C2E9-C49F-4EC1-818D-1CA05D8A3928}" type="datetimeFigureOut">
              <a:rPr lang="ru-RU" smtClean="0"/>
              <a:pPr/>
              <a:t>19.03.2019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9780EE7-4CC4-4955-B68A-2D8B611736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5C2E9-C49F-4EC1-818D-1CA05D8A3928}" type="datetimeFigureOut">
              <a:rPr lang="ru-RU" smtClean="0"/>
              <a:pPr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780EE7-4CC4-4955-B68A-2D8B611736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D05C2E9-C49F-4EC1-818D-1CA05D8A3928}" type="datetimeFigureOut">
              <a:rPr lang="ru-RU" smtClean="0"/>
              <a:pPr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9780EE7-4CC4-4955-B68A-2D8B611736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5C2E9-C49F-4EC1-818D-1CA05D8A3928}" type="datetimeFigureOut">
              <a:rPr lang="ru-RU" smtClean="0"/>
              <a:pPr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780EE7-4CC4-4955-B68A-2D8B611736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D05C2E9-C49F-4EC1-818D-1CA05D8A3928}" type="datetimeFigureOut">
              <a:rPr lang="ru-RU" smtClean="0"/>
              <a:pPr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9780EE7-4CC4-4955-B68A-2D8B611736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5C2E9-C49F-4EC1-818D-1CA05D8A3928}" type="datetimeFigureOut">
              <a:rPr lang="ru-RU" smtClean="0"/>
              <a:pPr/>
              <a:t>19.03.2019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780EE7-4CC4-4955-B68A-2D8B611736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5C2E9-C49F-4EC1-818D-1CA05D8A3928}" type="datetimeFigureOut">
              <a:rPr lang="ru-RU" smtClean="0"/>
              <a:pPr/>
              <a:t>19.03.2019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780EE7-4CC4-4955-B68A-2D8B611736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5C2E9-C49F-4EC1-818D-1CA05D8A3928}" type="datetimeFigureOut">
              <a:rPr lang="ru-RU" smtClean="0"/>
              <a:pPr/>
              <a:t>19.03.2019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780EE7-4CC4-4955-B68A-2D8B611736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D05C2E9-C49F-4EC1-818D-1CA05D8A3928}" type="datetimeFigureOut">
              <a:rPr lang="ru-RU" smtClean="0"/>
              <a:pPr/>
              <a:t>19.03.2019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780EE7-4CC4-4955-B68A-2D8B611736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5C2E9-C49F-4EC1-818D-1CA05D8A3928}" type="datetimeFigureOut">
              <a:rPr lang="ru-RU" smtClean="0"/>
              <a:pPr/>
              <a:t>19.03.2019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780EE7-4CC4-4955-B68A-2D8B611736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5C2E9-C49F-4EC1-818D-1CA05D8A3928}" type="datetimeFigureOut">
              <a:rPr lang="ru-RU" smtClean="0"/>
              <a:pPr/>
              <a:t>19.03.2019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780EE7-4CC4-4955-B68A-2D8B611736C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D05C2E9-C49F-4EC1-818D-1CA05D8A3928}" type="datetimeFigureOut">
              <a:rPr lang="ru-RU" smtClean="0"/>
              <a:pPr/>
              <a:t>19.03.2019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9780EE7-4CC4-4955-B68A-2D8B611736C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Дискретные 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Параллельное программирование</a:t>
            </a:r>
          </a:p>
          <a:p>
            <a:r>
              <a:rPr lang="ru-RU" dirty="0" smtClean="0"/>
              <a:t>2014 г.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8772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ГРЫЗЛОВА Т. П.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86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048221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Многокомпонентная систем</a:t>
            </a:r>
            <a:r>
              <a:rPr lang="ru-RU" dirty="0" smtClean="0"/>
              <a:t>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3" y="1700808"/>
            <a:ext cx="633599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61248"/>
            <a:ext cx="856895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0941578"/>
              </p:ext>
            </p:extLst>
          </p:nvPr>
        </p:nvGraphicFramePr>
        <p:xfrm>
          <a:off x="3707904" y="1124744"/>
          <a:ext cx="1584176" cy="406694"/>
        </p:xfrm>
        <a:graphic>
          <a:graphicData uri="http://schemas.openxmlformats.org/presentationml/2006/ole">
            <p:oleObj spid="_x0000_s4155" name="Equation" r:id="rId5" imgW="1066337" imgH="215806" progId="Equation.3">
              <p:embed/>
            </p:oleObj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71262629"/>
              </p:ext>
            </p:extLst>
          </p:nvPr>
        </p:nvGraphicFramePr>
        <p:xfrm>
          <a:off x="5652120" y="1124744"/>
          <a:ext cx="2304256" cy="504056"/>
        </p:xfrm>
        <a:graphic>
          <a:graphicData uri="http://schemas.openxmlformats.org/presentationml/2006/ole">
            <p:oleObj spid="_x0000_s4156" name="Equation" r:id="rId6" imgW="1294838" imgH="215806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205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Переходные функции системы</a:t>
            </a:r>
            <a:endParaRPr lang="ru-RU" sz="4400" dirty="0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42006734"/>
              </p:ext>
            </p:extLst>
          </p:nvPr>
        </p:nvGraphicFramePr>
        <p:xfrm>
          <a:off x="618505" y="3782293"/>
          <a:ext cx="2473325" cy="447675"/>
        </p:xfrm>
        <a:graphic>
          <a:graphicData uri="http://schemas.openxmlformats.org/presentationml/2006/ole">
            <p:oleObj spid="_x0000_s5397" name="Equation" r:id="rId3" imgW="2450880" imgH="431640" progId="Equation.3">
              <p:embed/>
            </p:oleObj>
          </a:graphicData>
        </a:graphic>
      </p:graphicFrame>
      <p:graphicFrame>
        <p:nvGraphicFramePr>
          <p:cNvPr id="5120" name="Объект 51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07489087"/>
              </p:ext>
            </p:extLst>
          </p:nvPr>
        </p:nvGraphicFramePr>
        <p:xfrm>
          <a:off x="294977" y="4491906"/>
          <a:ext cx="2836863" cy="449262"/>
        </p:xfrm>
        <a:graphic>
          <a:graphicData uri="http://schemas.openxmlformats.org/presentationml/2006/ole">
            <p:oleObj spid="_x0000_s5398" name="Equation" r:id="rId4" imgW="2857320" imgH="431640" progId="Equation.3">
              <p:embed/>
            </p:oleObj>
          </a:graphicData>
        </a:graphic>
      </p:graphicFrame>
      <p:sp>
        <p:nvSpPr>
          <p:cNvPr id="5121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2" name="Rectangle 34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5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124" name="Объект 51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03785311"/>
              </p:ext>
            </p:extLst>
          </p:nvPr>
        </p:nvGraphicFramePr>
        <p:xfrm>
          <a:off x="1187624" y="2060848"/>
          <a:ext cx="2887663" cy="450850"/>
        </p:xfrm>
        <a:graphic>
          <a:graphicData uri="http://schemas.openxmlformats.org/presentationml/2006/ole">
            <p:oleObj spid="_x0000_s5399" name="Equation" r:id="rId5" imgW="2908080" imgH="431640" progId="Equation.3">
              <p:embed/>
            </p:oleObj>
          </a:graphicData>
        </a:graphic>
      </p:graphicFrame>
      <p:graphicFrame>
        <p:nvGraphicFramePr>
          <p:cNvPr id="5125" name="Объект 51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08395115"/>
              </p:ext>
            </p:extLst>
          </p:nvPr>
        </p:nvGraphicFramePr>
        <p:xfrm>
          <a:off x="1043608" y="2636912"/>
          <a:ext cx="3321050" cy="449263"/>
        </p:xfrm>
        <a:graphic>
          <a:graphicData uri="http://schemas.openxmlformats.org/presentationml/2006/ole">
            <p:oleObj spid="_x0000_s5400" name="Equation" r:id="rId6" imgW="3314520" imgH="431640" progId="Equation.3">
              <p:embed/>
            </p:oleObj>
          </a:graphicData>
        </a:graphic>
      </p:graphicFrame>
      <p:graphicFrame>
        <p:nvGraphicFramePr>
          <p:cNvPr id="5126" name="Объект 51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86103987"/>
              </p:ext>
            </p:extLst>
          </p:nvPr>
        </p:nvGraphicFramePr>
        <p:xfrm>
          <a:off x="971600" y="3140968"/>
          <a:ext cx="3333750" cy="449262"/>
        </p:xfrm>
        <a:graphic>
          <a:graphicData uri="http://schemas.openxmlformats.org/presentationml/2006/ole">
            <p:oleObj spid="_x0000_s5401" name="Equation" r:id="rId7" imgW="3327120" imgH="431640" progId="Equation.3">
              <p:embed/>
            </p:oleObj>
          </a:graphicData>
        </a:graphic>
      </p:graphicFrame>
      <p:sp>
        <p:nvSpPr>
          <p:cNvPr id="5127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8" name="Rectangle 40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</a:t>
            </a:r>
            <a:endParaRPr kumimoji="0" lang="ru-RU" alt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9" name="Rectangle 41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0" name="Rectangle 42"/>
          <p:cNvSpPr>
            <a:spLocks noChangeArrowheads="1"/>
          </p:cNvSpPr>
          <p:nvPr/>
        </p:nvSpPr>
        <p:spPr bwMode="auto">
          <a:xfrm>
            <a:off x="0" y="1171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131" name="Объект 51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57120062"/>
              </p:ext>
            </p:extLst>
          </p:nvPr>
        </p:nvGraphicFramePr>
        <p:xfrm>
          <a:off x="6516216" y="2996952"/>
          <a:ext cx="1104900" cy="449262"/>
        </p:xfrm>
        <a:graphic>
          <a:graphicData uri="http://schemas.openxmlformats.org/presentationml/2006/ole">
            <p:oleObj spid="_x0000_s5402" name="Equation" r:id="rId8" imgW="1104840" imgH="431640" progId="Equation.3">
              <p:embed/>
            </p:oleObj>
          </a:graphicData>
        </a:graphic>
      </p:graphicFrame>
      <p:graphicFrame>
        <p:nvGraphicFramePr>
          <p:cNvPr id="5132" name="Объект 513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93181885"/>
              </p:ext>
            </p:extLst>
          </p:nvPr>
        </p:nvGraphicFramePr>
        <p:xfrm>
          <a:off x="6516216" y="3501008"/>
          <a:ext cx="1104900" cy="449262"/>
        </p:xfrm>
        <a:graphic>
          <a:graphicData uri="http://schemas.openxmlformats.org/presentationml/2006/ole">
            <p:oleObj spid="_x0000_s5403" name="Equation" r:id="rId9" imgW="1079280" imgH="431640" progId="Equation.3">
              <p:embed/>
            </p:oleObj>
          </a:graphicData>
        </a:graphic>
      </p:graphicFrame>
      <p:graphicFrame>
        <p:nvGraphicFramePr>
          <p:cNvPr id="5133" name="Объект 513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6568965"/>
              </p:ext>
            </p:extLst>
          </p:nvPr>
        </p:nvGraphicFramePr>
        <p:xfrm>
          <a:off x="6516216" y="4005064"/>
          <a:ext cx="1079500" cy="449263"/>
        </p:xfrm>
        <a:graphic>
          <a:graphicData uri="http://schemas.openxmlformats.org/presentationml/2006/ole">
            <p:oleObj spid="_x0000_s5404" name="Equation" r:id="rId10" imgW="1079280" imgH="431640" progId="Equation.3">
              <p:embed/>
            </p:oleObj>
          </a:graphicData>
        </a:graphic>
      </p:graphicFrame>
      <p:graphicFrame>
        <p:nvGraphicFramePr>
          <p:cNvPr id="5134" name="Объект 51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94383048"/>
              </p:ext>
            </p:extLst>
          </p:nvPr>
        </p:nvGraphicFramePr>
        <p:xfrm>
          <a:off x="6372200" y="4581128"/>
          <a:ext cx="1701800" cy="450850"/>
        </p:xfrm>
        <a:graphic>
          <a:graphicData uri="http://schemas.openxmlformats.org/presentationml/2006/ole">
            <p:oleObj spid="_x0000_s5405" name="Equation" r:id="rId11" imgW="1701720" imgH="431640" progId="Equation.3">
              <p:embed/>
            </p:oleObj>
          </a:graphicData>
        </a:graphic>
      </p:graphicFrame>
      <p:sp>
        <p:nvSpPr>
          <p:cNvPr id="5135" name="Rectangle 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36" name="Rectangle 48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7" name="Rectangle 49"/>
          <p:cNvSpPr>
            <a:spLocks noChangeArrowheads="1"/>
          </p:cNvSpPr>
          <p:nvPr/>
        </p:nvSpPr>
        <p:spPr bwMode="auto">
          <a:xfrm>
            <a:off x="0" y="1390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8" name="Rectangle 50"/>
          <p:cNvSpPr>
            <a:spLocks noChangeArrowheads="1"/>
          </p:cNvSpPr>
          <p:nvPr/>
        </p:nvSpPr>
        <p:spPr bwMode="auto">
          <a:xfrm>
            <a:off x="0" y="2085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9" name="Rectangle 51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8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188640"/>
            <a:ext cx="8568952" cy="976213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Конечная автоматная система</a:t>
            </a:r>
            <a:endParaRPr lang="ru-RU" sz="4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48498713"/>
              </p:ext>
            </p:extLst>
          </p:nvPr>
        </p:nvGraphicFramePr>
        <p:xfrm>
          <a:off x="755576" y="1484784"/>
          <a:ext cx="2524125" cy="1895475"/>
        </p:xfrm>
        <a:graphic>
          <a:graphicData uri="http://schemas.openxmlformats.org/presentationml/2006/ole">
            <p:oleObj spid="_x0000_s1057" name="Visio" r:id="rId3" imgW="2520004" imgH="1899429" progId="">
              <p:embed/>
            </p:oleObj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067944" y="1628800"/>
                <a:ext cx="3312382" cy="79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𝒔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=∝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∨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→</m:t>
                          </m:r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ru-RU" b="1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  <m:r>
                            <a:rPr lang="ru-RU" i="1">
                              <a:latin typeface="Cambria Math"/>
                            </a:rPr>
                            <m:t>,   </m:t>
                          </m:r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  <m:r>
                            <a:rPr lang="ru-RU" i="1">
                              <a:latin typeface="Cambria Math"/>
                            </a:rPr>
                            <m:t>∈</m:t>
                          </m:r>
                          <m:r>
                            <a:rPr lang="ru-RU" i="1">
                              <a:latin typeface="Cambria Math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28800"/>
                <a:ext cx="3312382" cy="79618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095530" y="2424980"/>
                <a:ext cx="2948115" cy="768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/>
                            </a:rPr>
                            <m:t>𝑭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𝑠</m:t>
                      </m:r>
                      <m:r>
                        <a:rPr lang="ru-RU" i="1">
                          <a:latin typeface="Cambria Math"/>
                        </a:rPr>
                        <m:t>∨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  <m:r>
                            <a:rPr lang="ru-RU" i="1">
                              <a:latin typeface="Cambria Math"/>
                            </a:rPr>
                            <m:t>→</m:t>
                          </m:r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  <m:r>
                            <a:rPr lang="ru-RU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b="1" i="1">
                                  <a:latin typeface="Cambria Math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,   </m:t>
                          </m:r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  <m:r>
                            <a:rPr lang="ru-RU" i="1">
                              <a:latin typeface="Cambria Math"/>
                            </a:rPr>
                            <m:t>∈</m:t>
                          </m:r>
                          <m:r>
                            <a:rPr lang="ru-RU" i="1">
                              <a:latin typeface="Cambria Math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30" y="2424980"/>
                <a:ext cx="2948115" cy="76867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1520" y="4005064"/>
            <a:ext cx="856895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/>
              <a:t>Т</a:t>
            </a:r>
            <a:r>
              <a:rPr lang="ru-RU" dirty="0" smtClean="0"/>
              <a:t>еорема </a:t>
            </a:r>
            <a:r>
              <a:rPr lang="ru-RU" b="1" dirty="0" smtClean="0"/>
              <a:t>а</a:t>
            </a:r>
            <a:r>
              <a:rPr lang="ru-RU" dirty="0" smtClean="0"/>
              <a:t>нализа конечных автоматных систем. </a:t>
            </a:r>
          </a:p>
          <a:p>
            <a:r>
              <a:rPr lang="ru-RU" i="1" dirty="0" smtClean="0"/>
              <a:t>Множество </a:t>
            </a:r>
            <a:r>
              <a:rPr lang="ru-RU" b="1" i="1" dirty="0" smtClean="0"/>
              <a:t>д</a:t>
            </a:r>
            <a:r>
              <a:rPr lang="ru-RU" i="1" dirty="0" smtClean="0"/>
              <a:t>опустимых </a:t>
            </a:r>
            <a:r>
              <a:rPr lang="ru-RU" b="1" i="1" dirty="0" smtClean="0"/>
              <a:t>п</a:t>
            </a:r>
            <a:r>
              <a:rPr lang="ru-RU" i="1" dirty="0" smtClean="0"/>
              <a:t>роцессов конечной автоматной системы </a:t>
            </a:r>
            <a:r>
              <a:rPr lang="ru-RU" b="1" i="1" dirty="0" smtClean="0"/>
              <a:t>р</a:t>
            </a:r>
            <a:r>
              <a:rPr lang="ru-RU" i="1" dirty="0" smtClean="0"/>
              <a:t>егулярно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479715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(S, F) – </a:t>
            </a:r>
            <a:r>
              <a:rPr lang="ru-RU" dirty="0" smtClean="0"/>
              <a:t>конечная автоматная система с множеством допустимых </a:t>
            </a:r>
            <a:r>
              <a:rPr lang="ru-RU" b="1" dirty="0" smtClean="0"/>
              <a:t>н</a:t>
            </a:r>
            <a:r>
              <a:rPr lang="ru-RU" dirty="0" smtClean="0"/>
              <a:t>ачальных </a:t>
            </a:r>
            <a:r>
              <a:rPr lang="ru-RU" b="1" dirty="0" smtClean="0"/>
              <a:t>с</a:t>
            </a:r>
            <a:r>
              <a:rPr lang="ru-RU" dirty="0" smtClean="0"/>
              <a:t>остояний 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ru-RU" dirty="0" smtClean="0"/>
              <a:t> и </a:t>
            </a:r>
            <a:r>
              <a:rPr lang="ru-RU" b="1" dirty="0" smtClean="0"/>
              <a:t>ф</a:t>
            </a:r>
            <a:r>
              <a:rPr lang="ru-RU" dirty="0" smtClean="0"/>
              <a:t>ункцией </a:t>
            </a:r>
            <a:r>
              <a:rPr lang="ru-RU" b="1" dirty="0" smtClean="0"/>
              <a:t>п</a:t>
            </a:r>
            <a:r>
              <a:rPr lang="ru-RU" dirty="0" smtClean="0"/>
              <a:t>ереходов  </a:t>
            </a:r>
            <a:r>
              <a:rPr lang="ru-RU" dirty="0" smtClean="0">
                <a:sym typeface="Symbol"/>
              </a:rPr>
              <a:t></a:t>
            </a:r>
            <a:endParaRPr lang="ru-RU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04477" y="5638379"/>
                <a:ext cx="7902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Рассмотрим множества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𝑠𝑝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77" y="5638379"/>
                <a:ext cx="7902997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617" t="-9836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763688" y="2890331"/>
                <a:ext cx="2141547" cy="606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∅, 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890331"/>
                <a:ext cx="2141547" cy="606641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300192" y="3097535"/>
                <a:ext cx="2201692" cy="79887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⋁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⋁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097535"/>
                <a:ext cx="2201692" cy="798873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6594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3084616" cy="5441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74973358"/>
              </p:ext>
            </p:extLst>
          </p:nvPr>
        </p:nvGraphicFramePr>
        <p:xfrm>
          <a:off x="395536" y="1268760"/>
          <a:ext cx="2524125" cy="1895475"/>
        </p:xfrm>
        <a:graphic>
          <a:graphicData uri="http://schemas.openxmlformats.org/presentationml/2006/ole">
            <p:oleObj spid="_x0000_s6167" name="Visio" r:id="rId3" imgW="2520004" imgH="1899429" progId="">
              <p:embed/>
            </p:oleObj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95262" y="636712"/>
                <a:ext cx="1539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⋁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262" y="636712"/>
                <a:ext cx="1539717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516216" y="636712"/>
                <a:ext cx="2121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636712"/>
                <a:ext cx="2121286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95262" y="1268760"/>
                <a:ext cx="222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262" y="1268760"/>
                <a:ext cx="2224776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516216" y="1283026"/>
                <a:ext cx="955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283026"/>
                <a:ext cx="955197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810282" y="2060848"/>
                <a:ext cx="4034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282" y="2060848"/>
                <a:ext cx="4034181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131840" y="2627620"/>
                <a:ext cx="4786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)=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627620"/>
                <a:ext cx="4786054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131840" y="3244334"/>
                <a:ext cx="444666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)</a:t>
                </a:r>
                <a:r>
                  <a:rPr lang="ru-RU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244334"/>
                <a:ext cx="4446667" cy="369332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5536" y="4293096"/>
                <a:ext cx="7386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93096"/>
                <a:ext cx="7386381" cy="369332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5536" y="4931876"/>
                <a:ext cx="5040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931876"/>
                <a:ext cx="5040033" cy="369332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95536" y="5680905"/>
                <a:ext cx="5438605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680905"/>
                <a:ext cx="5438605" cy="369332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091104" y="5899338"/>
                <a:ext cx="2157001" cy="369332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56000">
                    <a:schemeClr val="bg2">
                      <a:alpha val="60000"/>
                      <a:lumMod val="58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Q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04" y="5899338"/>
                <a:ext cx="2157001" cy="369332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8529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76213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Управляющая компонента ДП</a:t>
            </a:r>
            <a:endParaRPr lang="ru-RU" sz="4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64701036"/>
              </p:ext>
            </p:extLst>
          </p:nvPr>
        </p:nvGraphicFramePr>
        <p:xfrm>
          <a:off x="467544" y="1371561"/>
          <a:ext cx="2800350" cy="1638300"/>
        </p:xfrm>
        <a:graphic>
          <a:graphicData uri="http://schemas.openxmlformats.org/presentationml/2006/ole">
            <p:oleObj spid="_x0000_s3104" name="Visio" r:id="rId3" imgW="2796162" imgH="1637401" progId="">
              <p:embed/>
            </p:oleObj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283968" y="1700808"/>
                <a:ext cx="3320011" cy="800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chr m:val="⋃"/>
                          <m:limLoc m:val="undOvr"/>
                          <m:supHide m:val="on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∈</m:t>
                          </m:r>
                          <m:r>
                            <a:rPr lang="ru-RU" i="1"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    </m:t>
                          </m:r>
                          <m:r>
                            <a:rPr lang="ru-RU" i="1">
                              <a:latin typeface="Cambria Math"/>
                            </a:rPr>
                            <m:t>𝑎</m:t>
                          </m:r>
                          <m:r>
                            <a:rPr lang="ru-RU" i="1">
                              <a:latin typeface="Cambria Math"/>
                            </a:rPr>
                            <m:t>∈</m:t>
                          </m:r>
                          <m:r>
                            <a:rPr lang="ru-RU" i="1">
                              <a:latin typeface="Cambria Math"/>
                            </a:rPr>
                            <m:t>𝐴</m:t>
                          </m:r>
                          <m:r>
                            <a:rPr lang="ru-RU" i="1">
                              <a:latin typeface="Cambria Math"/>
                            </a:rPr>
                            <m:t>\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700808"/>
                <a:ext cx="3320011" cy="80047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427984" y="2800932"/>
                <a:ext cx="2085699" cy="399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𝜖</m:t>
                      </m:r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800932"/>
                <a:ext cx="2085699" cy="399468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1520" y="3573016"/>
                <a:ext cx="8280920" cy="92333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Т</a:t>
                </a:r>
                <a:r>
                  <a:rPr lang="ru-RU" dirty="0" smtClean="0"/>
                  <a:t>еорема. </a:t>
                </a:r>
                <a:r>
                  <a:rPr lang="ru-RU" i="1" dirty="0" smtClean="0"/>
                  <a:t> Преобразование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ru-RU" i="1" dirty="0" smtClean="0"/>
                  <a:t>, вычисляемое </a:t>
                </a:r>
                <a:r>
                  <a:rPr lang="ru-RU" b="1" i="1" dirty="0" smtClean="0"/>
                  <a:t>к</a:t>
                </a:r>
                <a:r>
                  <a:rPr lang="ru-RU" i="1" dirty="0" smtClean="0"/>
                  <a:t>онечным </a:t>
                </a:r>
                <a:r>
                  <a:rPr lang="ru-RU" b="1" i="1" dirty="0" smtClean="0"/>
                  <a:t>а</a:t>
                </a:r>
                <a:r>
                  <a:rPr lang="ru-RU" i="1" dirty="0" smtClean="0"/>
                  <a:t>втоматным </a:t>
                </a:r>
                <a:r>
                  <a:rPr lang="ru-RU" b="1" i="1" dirty="0" smtClean="0"/>
                  <a:t>д</a:t>
                </a:r>
                <a:r>
                  <a:rPr lang="ru-RU" i="1" dirty="0" smtClean="0"/>
                  <a:t>искретным </a:t>
                </a:r>
                <a:r>
                  <a:rPr lang="ru-RU" b="1" i="1" dirty="0" smtClean="0"/>
                  <a:t>п</a:t>
                </a:r>
                <a:r>
                  <a:rPr lang="ru-RU" i="1" dirty="0" smtClean="0"/>
                  <a:t>реобразователем </a:t>
                </a:r>
                <a:r>
                  <a:rPr lang="en-US" i="1" dirty="0" smtClean="0"/>
                  <a:t>A </a:t>
                </a:r>
                <a:r>
                  <a:rPr lang="ru-RU" i="1" dirty="0" smtClean="0"/>
                  <a:t>над </a:t>
                </a:r>
                <a:r>
                  <a:rPr lang="en-US" i="1" dirty="0" smtClean="0"/>
                  <a:t>B</a:t>
                </a:r>
                <a:r>
                  <a:rPr lang="ru-RU" i="1" dirty="0" smtClean="0"/>
                  <a:t> со стандартной настройкой, регулярно относительно множества всех его элементарных преобразований.</a:t>
                </a:r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73016"/>
                <a:ext cx="8280920" cy="92333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589" t="-3947" b="-85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7505" y="4941167"/>
                <a:ext cx="8928992" cy="749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преобразование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i="1" smtClean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⇔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существует допустимый процесс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 такой, что </m:t>
                      </m:r>
                      <m:d>
                        <m:d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groupChr>
                      <m:d>
                        <m:d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, где </m:t>
                      </m:r>
                      <m:sSup>
                        <m:sSup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4941167"/>
                <a:ext cx="8928992" cy="749821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615" t="-4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3650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3804696" cy="688181"/>
          </a:xfrm>
        </p:spPr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92116971"/>
              </p:ext>
            </p:extLst>
          </p:nvPr>
        </p:nvGraphicFramePr>
        <p:xfrm>
          <a:off x="468313" y="1371600"/>
          <a:ext cx="2800350" cy="1638300"/>
        </p:xfrm>
        <a:graphic>
          <a:graphicData uri="http://schemas.openxmlformats.org/presentationml/2006/ole">
            <p:oleObj spid="_x0000_s7178" name="Visio" r:id="rId3" imgW="2796162" imgH="1637401" progId="">
              <p:embed/>
            </p:oleObj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06736" y="836712"/>
                <a:ext cx="2249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36" y="836712"/>
                <a:ext cx="2249718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06736" y="1556792"/>
                <a:ext cx="2361608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36" y="1556792"/>
                <a:ext cx="2361608" cy="39466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306736" y="2395736"/>
                <a:ext cx="1845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36" y="2395736"/>
                <a:ext cx="1845890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06736" y="3068960"/>
                <a:ext cx="1643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36" y="3068960"/>
                <a:ext cx="1643399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83568" y="3645024"/>
                <a:ext cx="3491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645024"/>
                <a:ext cx="3491276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63688" y="4293096"/>
                <a:ext cx="282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93096"/>
                <a:ext cx="2824363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803906" y="4941168"/>
                <a:ext cx="2146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906" y="4941168"/>
                <a:ext cx="2146229" cy="369332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4963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171</TotalTime>
  <Words>63</Words>
  <Application>Microsoft Office PowerPoint</Application>
  <PresentationFormat>Экран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Изящная</vt:lpstr>
      <vt:lpstr>Equation</vt:lpstr>
      <vt:lpstr>Visio</vt:lpstr>
      <vt:lpstr>Дискретные системы</vt:lpstr>
      <vt:lpstr>Многокомпонентная система</vt:lpstr>
      <vt:lpstr>Переходные функции системы</vt:lpstr>
      <vt:lpstr>Конечная автоматная система</vt:lpstr>
      <vt:lpstr>Решение</vt:lpstr>
      <vt:lpstr>Управляющая компонента ДП</vt:lpstr>
      <vt:lpstr>Решение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Дискретные системы</dc:title>
  <dc:creator>KTNTP</dc:creator>
  <cp:lastModifiedBy>Татьяна Грызлова</cp:lastModifiedBy>
  <cp:revision>33</cp:revision>
  <dcterms:created xsi:type="dcterms:W3CDTF">2014-10-01T19:05:44Z</dcterms:created>
  <dcterms:modified xsi:type="dcterms:W3CDTF">2019-03-19T05:57:05Z</dcterms:modified>
</cp:coreProperties>
</file>