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5" r:id="rId4"/>
    <p:sldId id="271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90DBF6-EB62-4775-B055-349C8057B6D0}" type="datetimeFigureOut">
              <a:rPr lang="ru-RU" smtClean="0"/>
              <a:t>11.03.2015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CCE065-8A64-44E3-8B28-537EAF0EC404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92508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Дискретные системы:</a:t>
            </a:r>
            <a:br>
              <a:rPr lang="ru-RU" sz="3200" dirty="0" smtClean="0"/>
            </a:br>
            <a:r>
              <a:rPr lang="ru-RU" b="1" dirty="0" smtClean="0"/>
              <a:t>Н</a:t>
            </a:r>
            <a:r>
              <a:rPr lang="ru-RU" dirty="0" smtClean="0"/>
              <a:t>астроенные системы</a:t>
            </a:r>
            <a:br>
              <a:rPr lang="ru-RU" dirty="0" smtClean="0"/>
            </a:br>
            <a:r>
              <a:rPr lang="ru-RU" b="1" dirty="0" smtClean="0"/>
              <a:t>Д</a:t>
            </a:r>
            <a:r>
              <a:rPr lang="ru-RU" dirty="0" smtClean="0"/>
              <a:t>искретный преобразователь</a:t>
            </a:r>
            <a:br>
              <a:rPr lang="ru-RU" dirty="0" smtClean="0"/>
            </a:br>
            <a:r>
              <a:rPr lang="ru-RU" b="1" dirty="0" smtClean="0"/>
              <a:t>С</a:t>
            </a:r>
            <a:r>
              <a:rPr lang="ru-RU" dirty="0" smtClean="0"/>
              <a:t>хемы программ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725144"/>
            <a:ext cx="740664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РГАТА</a:t>
            </a:r>
          </a:p>
          <a:p>
            <a:pPr algn="r"/>
            <a:r>
              <a:rPr lang="ru-RU" b="1" dirty="0" smtClean="0"/>
              <a:t>Г</a:t>
            </a:r>
            <a:r>
              <a:rPr lang="ru-RU" dirty="0" smtClean="0"/>
              <a:t>рызлова Т. П.</a:t>
            </a:r>
          </a:p>
          <a:p>
            <a:pPr algn="ctr"/>
            <a:r>
              <a:rPr lang="ru-RU" dirty="0" smtClean="0"/>
              <a:t>2014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331640" y="1987131"/>
                <a:ext cx="7632848" cy="2606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Проекция множества допустимых состояний дискретного преобразователя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на свою управляющую компоненту является гомоморфизмом: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𝑢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𝛾</m:t>
                    </m:r>
                    <m:r>
                      <a:rPr lang="ru-RU" i="1">
                        <a:latin typeface="Cambria Math"/>
                      </a:rPr>
                      <m:t>:</m:t>
                    </m:r>
                    <m:r>
                      <a:rPr lang="ru-RU" i="1">
                        <a:latin typeface="Cambria Math"/>
                      </a:rPr>
                      <m:t>𝑆</m:t>
                    </m:r>
                    <m:r>
                      <a:rPr lang="ru-RU" i="1">
                        <a:latin typeface="Cambria Math"/>
                      </a:rPr>
                      <m:t>→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𝑆</m:t>
                    </m:r>
                    <m:r>
                      <a:rPr lang="ru-RU" i="1">
                        <a:latin typeface="Cambria Math"/>
                      </a:rPr>
                      <m:t>⊂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×</m:t>
                    </m:r>
                    <m:r>
                      <a:rPr lang="ru-RU" i="1">
                        <a:latin typeface="Cambria Math"/>
                      </a:rPr>
                      <m:t>𝐵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допустимый процесс, то существует путь: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ru-RU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  <m:r>
                            <a:rPr lang="ru-RU" i="1">
                              <a:latin typeface="Cambria Math"/>
                            </a:rPr>
                            <m:t>….</m:t>
                          </m:r>
                          <m:box>
                            <m:box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boxPr>
                            <m:e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</m:box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e>
                      </m:box>
                    </m:oMath>
                  </m:oMathPara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 – набор базовых условий.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87131"/>
                <a:ext cx="7632848" cy="2606739"/>
              </a:xfrm>
              <a:prstGeom prst="rect">
                <a:avLst/>
              </a:prstGeom>
              <a:blipFill rotWithShape="1">
                <a:blip r:embed="rId2"/>
                <a:stretch>
                  <a:fillRect l="-638" t="-1168" b="-2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Графы для представления схем программ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7665" y="20608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Схемы программ представляются графами с нагруженными дугами. Вершины графа – состояния схемы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624" y="3140968"/>
                <a:ext cx="7848872" cy="75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u-RU" b="0" i="0" smtClean="0">
                        <a:latin typeface="Cambria Math"/>
                      </a:rPr>
                      <m:t>, то вершины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i="1" dirty="0" smtClean="0"/>
                  <a:t>a’  </a:t>
                </a:r>
                <a:r>
                  <a:rPr lang="ru-RU" i="1" dirty="0" smtClean="0"/>
                  <a:t>соединяются дугой, и эта дуга нагружается парой </a:t>
                </a:r>
                <a:r>
                  <a:rPr lang="en-US" i="1" dirty="0" smtClean="0"/>
                  <a:t>u/q</a:t>
                </a:r>
                <a:endParaRPr lang="ru-RU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40968"/>
                <a:ext cx="7848872" cy="752514"/>
              </a:xfrm>
              <a:prstGeom prst="rect">
                <a:avLst/>
              </a:prstGeom>
              <a:blipFill rotWithShape="1">
                <a:blip r:embed="rId2"/>
                <a:stretch>
                  <a:fillRect l="-699" b="-120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0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схемы программы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9051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схемы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43608" y="1340768"/>
                <a:ext cx="7920880" cy="366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Это специальный случай схем программ, обычно используемый в теории программирования и при документировании разработанных программ.</a:t>
                </a:r>
              </a:p>
              <a:p>
                <a:pPr algn="just"/>
                <a:r>
                  <a:rPr lang="ru-RU" b="1" dirty="0"/>
                  <a:t>Бинарная схема – это схема, для каждого состояния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/>
                      </a:rPr>
                      <m:t>𝒂</m:t>
                    </m:r>
                  </m:oMath>
                </a14:m>
                <a:r>
                  <a:rPr lang="ru-RU" b="1" dirty="0"/>
                  <a:t> которой, кроме заключительного, справедливо одно из двух утверждений:</a:t>
                </a:r>
              </a:p>
              <a:p>
                <a:pPr lvl="0"/>
                <a:r>
                  <a:rPr lang="ru-RU" dirty="0" smtClean="0"/>
                  <a:t>(1) Из </a:t>
                </a:r>
                <a:r>
                  <a:rPr lang="ru-RU" dirty="0"/>
                  <a:t>состояния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/>
                  <a:t> возможен только один переход, который имеет вид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  <m:box>
                      <m:boxPr>
                        <m:ctrlPr>
                          <a:rPr lang="ru-RU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groupCh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e>
                    </m:box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𝑦</m:t>
                    </m:r>
                  </m:oMath>
                </a14:m>
                <a:r>
                  <a:rPr lang="ru-RU" dirty="0"/>
                  <a:t> – базовый оператор;</a:t>
                </a:r>
              </a:p>
              <a:p>
                <a:pPr lvl="0"/>
                <a:r>
                  <a:rPr lang="ru-RU" dirty="0" smtClean="0"/>
                  <a:t>(2) Из </a:t>
                </a:r>
                <a:r>
                  <a:rPr lang="ru-RU" dirty="0"/>
                  <a:t>состояния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/>
                  <a:t> ведут ровно два перехода, которые имеет вид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  <m:box>
                      <m:boxPr>
                        <m:ctrlPr>
                          <a:rPr lang="ru-RU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groupCh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e>
                    </m:box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  <m:box>
                      <m:boxPr>
                        <m:ctrlPr>
                          <a:rPr lang="ru-RU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</m:groupCh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e>
                    </m:box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𝑢</m:t>
                    </m:r>
                  </m:oMath>
                </a14:m>
                <a:r>
                  <a:rPr lang="ru-RU" dirty="0"/>
                  <a:t> – элементарное условие.</a:t>
                </a:r>
              </a:p>
              <a:p>
                <a:r>
                  <a:rPr lang="ru-RU" dirty="0"/>
                  <a:t>Из заключительного состояния переходы невозможны.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Состояния, </a:t>
                </a:r>
                <a:r>
                  <a:rPr lang="ru-RU" dirty="0"/>
                  <a:t>удовлетворяющие условию (1), называются </a:t>
                </a:r>
                <a:r>
                  <a:rPr lang="ru-RU" i="1" dirty="0"/>
                  <a:t>преобразователями</a:t>
                </a:r>
                <a:r>
                  <a:rPr lang="ru-RU" dirty="0"/>
                  <a:t>, а состояния типа (2) – </a:t>
                </a:r>
                <a:r>
                  <a:rPr lang="ru-RU" i="1" dirty="0"/>
                  <a:t>распознавателями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40768"/>
                <a:ext cx="7920880" cy="3660810"/>
              </a:xfrm>
              <a:prstGeom prst="rect">
                <a:avLst/>
              </a:prstGeom>
              <a:blipFill rotWithShape="1">
                <a:blip r:embed="rId2"/>
                <a:stretch>
                  <a:fillRect l="-615" t="-833" r="-2154" b="-1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56412" y="5149475"/>
            <a:ext cx="7980084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Разметки дуг переносятся на вершины. Вершины-преобразователи отмечаются символами базовых операторов, а вершины-распознаватели – символами или выражениями соответствующих условий. </a:t>
            </a:r>
          </a:p>
          <a:p>
            <a:r>
              <a:rPr lang="ru-RU" dirty="0" smtClean="0"/>
              <a:t>Бинарная схема всегда детерминирована и полностью определена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8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mtClean="0"/>
              <a:t>схемы программы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9051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8800"/>
            <a:ext cx="3324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</a:t>
            </a:r>
            <a:r>
              <a:rPr lang="ru-RU" dirty="0" smtClean="0"/>
              <a:t>астроенная система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3520" y="2096953"/>
            <a:ext cx="813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600" baseline="-25000" dirty="0" smtClean="0"/>
              <a:t>0 </a:t>
            </a:r>
            <a:r>
              <a:rPr lang="en-US" dirty="0" smtClean="0"/>
              <a:t>– </a:t>
            </a:r>
            <a:r>
              <a:rPr lang="ru-RU" dirty="0" smtClean="0"/>
              <a:t>множество начальных состояний, содержится в множестве допустимых начальных состояний, но не обязательно совпадает с ним</a:t>
            </a:r>
          </a:p>
          <a:p>
            <a:endParaRPr lang="ru-RU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– </a:t>
            </a:r>
            <a:r>
              <a:rPr lang="ru-RU" dirty="0" smtClean="0"/>
              <a:t>множество заключительных состояний, переход в которые означает окончание вычислений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6450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</a:t>
            </a:r>
            <a:r>
              <a:rPr lang="en-US" dirty="0" smtClean="0"/>
              <a:t> S</a:t>
            </a:r>
            <a:r>
              <a:rPr lang="ru-RU" dirty="0" smtClean="0"/>
              <a:t>, для которой заданы множества начальных и заключительных состояний, называется </a:t>
            </a:r>
            <a:r>
              <a:rPr lang="ru-RU" b="1" dirty="0" smtClean="0"/>
              <a:t>настроенной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dirty="0" smtClean="0"/>
              <a:t>Пара 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ru-RU" dirty="0" smtClean="0"/>
              <a:t> называется </a:t>
            </a:r>
            <a:r>
              <a:rPr lang="ru-RU" b="1" dirty="0" smtClean="0"/>
              <a:t>настройкой</a:t>
            </a:r>
            <a:r>
              <a:rPr lang="ru-RU" dirty="0" smtClean="0"/>
              <a:t> системы </a:t>
            </a:r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516142"/>
            <a:ext cx="61421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Дискретная система  – </a:t>
            </a:r>
            <a:r>
              <a:rPr lang="ru-RU" i="1" dirty="0" smtClean="0"/>
              <a:t>модель</a:t>
            </a:r>
            <a:r>
              <a:rPr lang="ru-RU" dirty="0" smtClean="0"/>
              <a:t> вычислительного устройства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1" y="5085184"/>
                <a:ext cx="817240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i="1" dirty="0" smtClean="0"/>
                  <a:t>Процесс вычислений</a:t>
                </a:r>
                <a:r>
                  <a:rPr lang="ru-RU" dirty="0" smtClean="0"/>
                  <a:t> настроенной системы – допустимый процесс </a:t>
                </a:r>
                <a:r>
                  <a:rPr lang="en-US" i="1" dirty="0" smtClean="0"/>
                  <a:t>p</a:t>
                </a:r>
                <a:r>
                  <a:rPr lang="ru-RU" dirty="0" smtClean="0"/>
                  <a:t>, который начинается в множестве и 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0..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5085184"/>
                <a:ext cx="8172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97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3609" y="6093296"/>
                <a:ext cx="7992888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Процесс вычислений ненулевой длительности называется терминальным, если он оканчивается в множестве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9" y="6093296"/>
                <a:ext cx="799288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10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7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5" y="157808"/>
            <a:ext cx="749808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В</a:t>
            </a:r>
            <a:r>
              <a:rPr lang="ru-RU" dirty="0" smtClean="0"/>
              <a:t>ычисления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99898" y="1268760"/>
                <a:ext cx="7040710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Со всякой настроенной системой </a:t>
                </a:r>
                <a:r>
                  <a:rPr lang="en-US" dirty="0" smtClean="0"/>
                  <a:t>S</a:t>
                </a:r>
                <a:r>
                  <a:rPr lang="ru-RU" dirty="0" smtClean="0"/>
                  <a:t> связывается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98" y="1268760"/>
                <a:ext cx="7040710" cy="370230"/>
              </a:xfrm>
              <a:prstGeom prst="rect">
                <a:avLst/>
              </a:prstGeom>
              <a:blipFill rotWithShape="1">
                <a:blip r:embed="rId2"/>
                <a:stretch>
                  <a:fillRect l="-693" t="-819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18658" y="1772816"/>
                <a:ext cx="7152984" cy="44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ru-RU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ru-RU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существует терминальный процесс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такой, что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groupCh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8" y="1772816"/>
                <a:ext cx="7152984" cy="441788"/>
              </a:xfrm>
              <a:prstGeom prst="rect">
                <a:avLst/>
              </a:prstGeom>
              <a:blipFill rotWithShape="1">
                <a:blip r:embed="rId3"/>
                <a:stretch>
                  <a:fillRect r="-4774" b="-3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8658" y="2348880"/>
                <a:ext cx="6957417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Относительно функции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 говорят, что она </a:t>
                </a:r>
                <a:r>
                  <a:rPr lang="ru-RU" b="1" dirty="0" smtClean="0"/>
                  <a:t>вычисляется</a:t>
                </a:r>
                <a:r>
                  <a:rPr lang="ru-RU" dirty="0" smtClean="0"/>
                  <a:t> системой </a:t>
                </a:r>
                <a:r>
                  <a:rPr lang="en-US" dirty="0" smtClean="0"/>
                  <a:t>S</a:t>
                </a:r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8" y="2348880"/>
                <a:ext cx="69574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89" t="-9836" r="-26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02284" y="2924944"/>
                <a:ext cx="79662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система детерминирована, то функция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 определяет однозначное  частичное отображение  из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ее можно отождествить с этим отображением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84" y="2924944"/>
                <a:ext cx="7966227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689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71005" y="3882554"/>
                <a:ext cx="79526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может быть однозначной и тогда, когда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не является детерминированной. В этом случае систему </a:t>
                </a:r>
                <a:r>
                  <a:rPr lang="en-US" dirty="0" smtClean="0"/>
                  <a:t>S </a:t>
                </a:r>
                <a:r>
                  <a:rPr lang="ru-RU" dirty="0" smtClean="0"/>
                  <a:t>называют </a:t>
                </a:r>
                <a:r>
                  <a:rPr lang="ru-RU" i="1" dirty="0" smtClean="0"/>
                  <a:t>глобально детерминированной.</a:t>
                </a:r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05" y="3882554"/>
                <a:ext cx="7952622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61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284" y="4853161"/>
                <a:ext cx="7925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всякий процесс вычислений настроенной глобально детерминированной системы можно продолжить до терминального, то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 smtClean="0"/>
                  <a:t>, которую эта система вычисляет, является однозначной, всюду определенной функцией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84" y="4853161"/>
                <a:ext cx="7925342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692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</a:t>
            </a:r>
            <a:r>
              <a:rPr lang="ru-RU" dirty="0" smtClean="0"/>
              <a:t>искретный преобразователь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5344" y="1628800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Многокомпонентная настроенная система называется </a:t>
            </a:r>
            <a:r>
              <a:rPr lang="ru-RU" b="1" dirty="0" smtClean="0"/>
              <a:t>дискретным</a:t>
            </a:r>
            <a:r>
              <a:rPr lang="ru-RU" dirty="0" smtClean="0"/>
              <a:t> </a:t>
            </a:r>
            <a:r>
              <a:rPr lang="ru-RU" b="1" dirty="0" smtClean="0"/>
              <a:t>преобразователем</a:t>
            </a:r>
            <a:r>
              <a:rPr lang="ru-RU" dirty="0" smtClean="0"/>
              <a:t> над </a:t>
            </a:r>
            <a:r>
              <a:rPr lang="en-US" dirty="0" smtClean="0"/>
              <a:t>B</a:t>
            </a:r>
            <a:r>
              <a:rPr lang="ru-RU" dirty="0" smtClean="0"/>
              <a:t>, если среди ее компонент выделена компонента, называемая </a:t>
            </a:r>
            <a:r>
              <a:rPr lang="ru-RU" b="1" dirty="0" smtClean="0"/>
              <a:t>информационной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b="1" dirty="0" smtClean="0"/>
              <a:t>Информационная</a:t>
            </a:r>
            <a:r>
              <a:rPr lang="ru-RU" dirty="0" smtClean="0"/>
              <a:t> </a:t>
            </a:r>
            <a:r>
              <a:rPr lang="ru-RU" b="1" dirty="0" smtClean="0"/>
              <a:t>среда</a:t>
            </a:r>
            <a:r>
              <a:rPr lang="ru-RU" dirty="0" smtClean="0"/>
              <a:t> или информационное множество – множество состояний информационной компоненты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87624" y="3465874"/>
                <a:ext cx="7560840" cy="150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Всякий дискретный преобразователь над </a:t>
                </a:r>
                <a:r>
                  <a:rPr lang="en-US" dirty="0" smtClean="0"/>
                  <a:t>B </a:t>
                </a:r>
                <a:r>
                  <a:rPr lang="ru-RU" dirty="0" smtClean="0"/>
                  <a:t>структурно изоморфен двухкомпонентной дискретной системе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ru-RU" b="0" i="0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управляющая</a:t>
                </a:r>
                <a:r>
                  <a:rPr lang="ru-RU" dirty="0" smtClean="0"/>
                  <a:t> компонента. Стандартная функциональная модель дискретного преобразователя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над </a:t>
                </a:r>
                <a:r>
                  <a:rPr lang="en-US" i="1" dirty="0" smtClean="0"/>
                  <a:t>B</a:t>
                </a:r>
                <a:r>
                  <a:rPr lang="ru-RU" dirty="0" smtClean="0"/>
                  <a:t> с настройкой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это функция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65874"/>
                <a:ext cx="7560840" cy="1500988"/>
              </a:xfrm>
              <a:prstGeom prst="rect">
                <a:avLst/>
              </a:prstGeom>
              <a:blipFill rotWithShape="1">
                <a:blip r:embed="rId2"/>
                <a:stretch>
                  <a:fillRect l="-726" t="-2439" b="-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87625" y="5157192"/>
                <a:ext cx="7956376" cy="92333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Теорема</a:t>
                </a:r>
                <a:r>
                  <a:rPr lang="ru-RU" dirty="0" smtClean="0"/>
                  <a:t>. Преобразование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dirty="0" smtClean="0"/>
                  <a:t> , вычисляемое конечным автоматным дискретным преобразователем</a:t>
                </a:r>
                <a:r>
                  <a:rPr lang="en-US" i="1" dirty="0"/>
                  <a:t> 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ru-RU" dirty="0"/>
                  <a:t>над </a:t>
                </a:r>
                <a:r>
                  <a:rPr lang="en-US" i="1" dirty="0"/>
                  <a:t>B</a:t>
                </a:r>
                <a:r>
                  <a:rPr lang="ru-RU" dirty="0"/>
                  <a:t> </a:t>
                </a:r>
                <a:r>
                  <a:rPr lang="ru-RU" dirty="0" smtClean="0"/>
                  <a:t> со стандартной настройкой, регулярно относительно множества всех его элементарных преобразований</a:t>
                </a:r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5" y="5157192"/>
                <a:ext cx="795637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90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5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программа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412776"/>
            <a:ext cx="8423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</a:t>
            </a:r>
            <a:r>
              <a:rPr lang="ru-RU" dirty="0"/>
              <a:t>оследовательная </a:t>
            </a:r>
            <a:r>
              <a:rPr lang="ru-RU" b="1" dirty="0"/>
              <a:t>п</a:t>
            </a:r>
            <a:r>
              <a:rPr lang="ru-RU" dirty="0"/>
              <a:t>рограмма, выполняемая на вычислительной машине, может рассматриваться, как </a:t>
            </a:r>
            <a:r>
              <a:rPr lang="ru-RU" b="1" dirty="0"/>
              <a:t>управляющая компонента дискретного преобразователя</a:t>
            </a:r>
            <a:r>
              <a:rPr lang="ru-RU" dirty="0"/>
              <a:t>, информационная среда </a:t>
            </a:r>
            <a:r>
              <a:rPr lang="ru-RU" dirty="0" smtClean="0"/>
              <a:t>которого: </a:t>
            </a:r>
            <a:r>
              <a:rPr lang="ru-RU" dirty="0"/>
              <a:t>обрабатываемые данные, включая состояния регистров процессора и внешних устройств – внешней памяти, устройств ввода-вывода и т.п.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2506" y="3039411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Состояние</a:t>
            </a:r>
            <a:r>
              <a:rPr lang="ru-RU" dirty="0"/>
              <a:t> программы в текущий момент времени определяется выполняемой командой.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4514" y="3689764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Выполняемые программой </a:t>
            </a:r>
            <a:r>
              <a:rPr lang="ru-RU" dirty="0"/>
              <a:t>элементарные преобразования расщепляются на две компоненты – </a:t>
            </a:r>
            <a:r>
              <a:rPr lang="ru-RU" b="1" dirty="0"/>
              <a:t>проверку</a:t>
            </a:r>
            <a:r>
              <a:rPr lang="ru-RU" dirty="0"/>
              <a:t> </a:t>
            </a:r>
            <a:r>
              <a:rPr lang="ru-RU" b="1" dirty="0"/>
              <a:t>условия</a:t>
            </a:r>
            <a:r>
              <a:rPr lang="ru-RU" dirty="0"/>
              <a:t> и </a:t>
            </a:r>
            <a:r>
              <a:rPr lang="ru-RU" b="1" dirty="0"/>
              <a:t>преобразование</a:t>
            </a:r>
            <a:r>
              <a:rPr lang="ru-RU" dirty="0"/>
              <a:t> </a:t>
            </a:r>
            <a:r>
              <a:rPr lang="ru-RU" b="1" dirty="0"/>
              <a:t>состояния</a:t>
            </a:r>
            <a:r>
              <a:rPr lang="ru-RU" dirty="0"/>
              <a:t> </a:t>
            </a:r>
            <a:r>
              <a:rPr lang="ru-RU" b="1" dirty="0"/>
              <a:t>информационной</a:t>
            </a:r>
            <a:r>
              <a:rPr lang="ru-RU" dirty="0"/>
              <a:t> </a:t>
            </a:r>
            <a:r>
              <a:rPr lang="ru-RU" b="1" dirty="0"/>
              <a:t>среды</a:t>
            </a:r>
            <a:r>
              <a:rPr lang="ru-RU" dirty="0"/>
              <a:t>. В результате проверки условия происходит выбор оператора, действующего на состояние информационной компоненты, и определяется следующее состояние программы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4514" y="537321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Процедурные</a:t>
            </a:r>
            <a:r>
              <a:rPr lang="ru-RU" dirty="0" smtClean="0"/>
              <a:t> языки </a:t>
            </a:r>
            <a:r>
              <a:rPr lang="ru-RU" dirty="0"/>
              <a:t>программирования </a:t>
            </a:r>
            <a:r>
              <a:rPr lang="ru-RU" b="1" dirty="0"/>
              <a:t>высокого</a:t>
            </a:r>
            <a:r>
              <a:rPr lang="ru-RU" dirty="0"/>
              <a:t> </a:t>
            </a:r>
            <a:r>
              <a:rPr lang="ru-RU" dirty="0" smtClean="0"/>
              <a:t>уровня </a:t>
            </a:r>
            <a:r>
              <a:rPr lang="ru-RU" dirty="0"/>
              <a:t>можно рассматривать как языки описания </a:t>
            </a:r>
            <a:r>
              <a:rPr lang="ru-RU" b="1" dirty="0"/>
              <a:t>моделей</a:t>
            </a:r>
            <a:r>
              <a:rPr lang="ru-RU" dirty="0"/>
              <a:t> реальных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3633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программы – модель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844824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Понятие схемы программы представляет собой наиболее распространенную </a:t>
            </a:r>
            <a:r>
              <a:rPr lang="ru-RU" b="1" dirty="0"/>
              <a:t>модель</a:t>
            </a:r>
            <a:r>
              <a:rPr lang="ru-RU" dirty="0"/>
              <a:t> </a:t>
            </a:r>
            <a:r>
              <a:rPr lang="ru-RU" b="1" dirty="0"/>
              <a:t>программы</a:t>
            </a:r>
            <a:r>
              <a:rPr lang="ru-RU" dirty="0"/>
              <a:t>, которая получается, если </a:t>
            </a:r>
            <a:r>
              <a:rPr lang="ru-RU" i="1" dirty="0"/>
              <a:t>отвлечься от конкретной природы информационной среды</a:t>
            </a:r>
            <a:r>
              <a:rPr lang="ru-RU" dirty="0"/>
              <a:t>, над которой она работает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Большая общность понятия схемы программы позволяет использовать его для изучения и представления алгоритмов, реализуемых не только программными, но и </a:t>
            </a:r>
            <a:r>
              <a:rPr lang="ru-RU" b="1" dirty="0"/>
              <a:t>микропрограммными</a:t>
            </a:r>
            <a:r>
              <a:rPr lang="ru-RU" dirty="0"/>
              <a:t>, а также </a:t>
            </a:r>
            <a:r>
              <a:rPr lang="ru-RU" b="1" dirty="0"/>
              <a:t>аппаратными</a:t>
            </a:r>
            <a:r>
              <a:rPr lang="ru-RU" dirty="0"/>
              <a:t> средствами вычислительных систем. </a:t>
            </a:r>
            <a:endParaRPr lang="ru-RU" dirty="0" smtClean="0"/>
          </a:p>
          <a:p>
            <a:endParaRPr lang="ru-RU" dirty="0"/>
          </a:p>
          <a:p>
            <a:r>
              <a:rPr lang="ru-RU" smtClean="0"/>
              <a:t>С </a:t>
            </a:r>
            <a:r>
              <a:rPr lang="ru-RU" dirty="0"/>
              <a:t>помощью схем программ можно выражать алгоритмы, реализуемые и другими </a:t>
            </a:r>
            <a:r>
              <a:rPr lang="ru-RU" b="1" dirty="0"/>
              <a:t>кибернетическими</a:t>
            </a:r>
            <a:r>
              <a:rPr lang="ru-RU" dirty="0"/>
              <a:t> системами, отличными от ЭВМ, например, биологическими, экономическими и т.п.</a:t>
            </a:r>
          </a:p>
        </p:txBody>
      </p:sp>
    </p:spTree>
    <p:extLst>
      <p:ext uri="{BB962C8B-B14F-4D97-AF65-F5344CB8AC3E}">
        <p14:creationId xmlns:p14="http://schemas.microsoft.com/office/powerpoint/2010/main" val="18134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условия и операторы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85055" y="2132112"/>
            <a:ext cx="7848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-</a:t>
            </a:r>
            <a:r>
              <a:rPr lang="ru-RU" dirty="0" smtClean="0"/>
              <a:t> множество</a:t>
            </a:r>
            <a:r>
              <a:rPr lang="ru-RU" i="1" dirty="0" smtClean="0"/>
              <a:t> </a:t>
            </a:r>
            <a:r>
              <a:rPr lang="ru-RU" b="1" i="1" dirty="0"/>
              <a:t>базовых </a:t>
            </a:r>
            <a:r>
              <a:rPr lang="ru-RU" b="1" i="1" dirty="0" smtClean="0"/>
              <a:t>условий</a:t>
            </a:r>
            <a:endParaRPr lang="en-US" b="1" i="1" dirty="0" smtClean="0"/>
          </a:p>
          <a:p>
            <a:r>
              <a:rPr lang="en-US" i="1" dirty="0"/>
              <a:t>Y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множество</a:t>
            </a:r>
            <a:r>
              <a:rPr lang="ru-RU" b="1" i="1" dirty="0" smtClean="0"/>
              <a:t> </a:t>
            </a:r>
            <a:r>
              <a:rPr lang="ru-RU" b="1" i="1" dirty="0"/>
              <a:t>базовых </a:t>
            </a:r>
            <a:r>
              <a:rPr lang="ru-RU" b="1" dirty="0" smtClean="0"/>
              <a:t>операторов</a:t>
            </a:r>
            <a:endParaRPr lang="en-US" b="1" dirty="0" smtClean="0"/>
          </a:p>
          <a:p>
            <a:r>
              <a:rPr lang="ru-RU" dirty="0" smtClean="0"/>
              <a:t>    - множество  </a:t>
            </a:r>
            <a:r>
              <a:rPr lang="ru-RU" dirty="0"/>
              <a:t>пропозициональных булевых функций от базовых условий, т.е</a:t>
            </a:r>
            <a:r>
              <a:rPr lang="ru-RU" dirty="0" smtClean="0"/>
              <a:t>. элементы </a:t>
            </a:r>
            <a:r>
              <a:rPr lang="ru-RU" dirty="0"/>
              <a:t>множества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переменные, принимающие значения 0,1, </a:t>
            </a:r>
            <a:r>
              <a:rPr lang="ru-RU" dirty="0" smtClean="0"/>
              <a:t>из </a:t>
            </a:r>
            <a:r>
              <a:rPr lang="ru-RU" dirty="0"/>
              <a:t>них </a:t>
            </a:r>
            <a:r>
              <a:rPr lang="ru-RU" dirty="0" smtClean="0"/>
              <a:t>строятся функции</a:t>
            </a:r>
            <a:r>
              <a:rPr lang="ru-RU" dirty="0"/>
              <a:t>, также принимающие значения 0,1. Функции такого </a:t>
            </a:r>
            <a:r>
              <a:rPr lang="ru-RU" dirty="0" smtClean="0"/>
              <a:t>рода называются </a:t>
            </a:r>
            <a:r>
              <a:rPr lang="ru-RU" b="1" i="1" dirty="0"/>
              <a:t>элементарными</a:t>
            </a:r>
            <a:r>
              <a:rPr lang="ru-RU" i="1" dirty="0"/>
              <a:t> </a:t>
            </a:r>
            <a:r>
              <a:rPr lang="ru-RU" b="1" i="1" dirty="0"/>
              <a:t>условиями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06323"/>
              </p:ext>
            </p:extLst>
          </p:nvPr>
        </p:nvGraphicFramePr>
        <p:xfrm>
          <a:off x="1185055" y="2708920"/>
          <a:ext cx="230821" cy="31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055" y="2708920"/>
                        <a:ext cx="230821" cy="312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87624" y="4176517"/>
                <a:ext cx="7704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Слова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в алфавите </a:t>
                </a:r>
                <a:r>
                  <a:rPr lang="en-US" i="1" dirty="0"/>
                  <a:t>Y</a:t>
                </a:r>
                <a:r>
                  <a:rPr lang="ru-RU" dirty="0"/>
                  <a:t>, т.е. последовательности базовых операторов, называются </a:t>
                </a:r>
                <a:r>
                  <a:rPr lang="ru-RU" b="1" i="1" dirty="0"/>
                  <a:t>элементарными</a:t>
                </a:r>
                <a:r>
                  <a:rPr lang="ru-RU" i="1" dirty="0"/>
                  <a:t> </a:t>
                </a:r>
                <a:r>
                  <a:rPr lang="ru-RU" b="1" i="1" dirty="0"/>
                  <a:t>операторами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76517"/>
                <a:ext cx="770485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712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4320"/>
            <a:ext cx="774606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программы. Формализация</a:t>
            </a:r>
            <a:endParaRPr lang="ru-RU" dirty="0"/>
          </a:p>
        </p:txBody>
      </p:sp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817240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320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Интерпретация схемы программы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87624" y="1340768"/>
                <a:ext cx="7416824" cy="2329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Каждой схеме программы </a:t>
                </a:r>
                <a:r>
                  <a:rPr lang="en-US" i="1" dirty="0"/>
                  <a:t>A</a:t>
                </a:r>
                <a:r>
                  <a:rPr lang="ru-RU" dirty="0"/>
                  <a:t>, интерпретированной на множестве </a:t>
                </a:r>
                <a:r>
                  <a:rPr lang="en-US" i="1" dirty="0"/>
                  <a:t>B</a:t>
                </a:r>
                <a:r>
                  <a:rPr lang="ru-RU" dirty="0"/>
                  <a:t> сопоставляется дискретный преобразователь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над </a:t>
                </a:r>
                <a:r>
                  <a:rPr lang="en-US" i="1" dirty="0"/>
                  <a:t>B</a:t>
                </a:r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dirty="0"/>
                  <a:t> –</a:t>
                </a:r>
              </a:p>
              <a:p>
                <a:r>
                  <a:rPr lang="ru-RU" dirty="0"/>
                  <a:t>это состояние </a:t>
                </a:r>
                <a:r>
                  <a:rPr lang="ru-RU" i="1" dirty="0"/>
                  <a:t>допустимо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=1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  <m:box>
                      <m:boxPr>
                        <m:ctrlPr>
                          <a:rPr lang="ru-RU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ru-RU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/</m:t>
                            </m:r>
                            <m:r>
                              <a:rPr lang="ru-RU" i="1">
                                <a:latin typeface="Cambria Math"/>
                              </a:rPr>
                              <m:t>𝑞</m:t>
                            </m:r>
                          </m:e>
                        </m:groupChr>
                      </m:e>
                    </m:box>
                    <m:r>
                      <a:rPr lang="ru-RU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′</m:t>
                    </m:r>
                  </m:oMath>
                </a14:m>
                <a:r>
                  <a:rPr lang="ru-RU" dirty="0"/>
                  <a:t> для  некоторого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′∈</m:t>
                    </m:r>
                    <m:r>
                      <a:rPr lang="ru-RU" i="1">
                        <a:latin typeface="Cambria Math"/>
                      </a:rPr>
                      <m:t>𝐴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𝑢</m:t>
                    </m:r>
                    <m:r>
                      <a:rPr lang="ru-RU" i="1">
                        <a:latin typeface="Cambria Math"/>
                      </a:rPr>
                      <m:t>=1,</m:t>
                    </m:r>
                    <m:r>
                      <a:rPr lang="ru-RU" i="1">
                        <a:latin typeface="Cambria Math"/>
                      </a:rPr>
                      <m:t>𝑞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𝑒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Отношение переходов: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′,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⇔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𝑏𝑞</m:t>
                      </m:r>
                      <m:r>
                        <a:rPr lang="ru-RU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box>
                        <m:boxPr>
                          <m:ctrlPr>
                            <a:rPr lang="ru-RU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</m:groupChr>
                        </m:e>
                      </m:box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ru-RU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340768"/>
                <a:ext cx="7416824" cy="2329484"/>
              </a:xfrm>
              <a:prstGeom prst="rect">
                <a:avLst/>
              </a:prstGeom>
              <a:blipFill rotWithShape="1">
                <a:blip r:embed="rId2"/>
                <a:stretch>
                  <a:fillRect l="-740" t="-1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187624" y="4437112"/>
                <a:ext cx="7632848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Настройка: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⇔</m:t>
                    </m:r>
                    <m:r>
                      <a:rPr lang="ru-RU" i="1">
                        <a:latin typeface="Cambria Math"/>
                      </a:rPr>
                      <m:t>𝑎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ru-RU" i="1">
                                    <a:latin typeface="Cambria Math"/>
                                  </a:rPr>
                                  <m:t>,1,</m:t>
                                </m:r>
                                <m:r>
                                  <a:rPr lang="ru-RU" i="1">
                                    <a:latin typeface="Cambria Math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ru-RU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37112"/>
                <a:ext cx="7632848" cy="783869"/>
              </a:xfrm>
              <a:prstGeom prst="rect">
                <a:avLst/>
              </a:prstGeom>
              <a:blipFill rotWithShape="1">
                <a:blip r:embed="rId3"/>
                <a:stretch>
                  <a:fillRect l="-719" t="-3906" b="-3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8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197</TotalTime>
  <Words>1183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Солнцестояние</vt:lpstr>
      <vt:lpstr>Equation</vt:lpstr>
      <vt:lpstr>Дискретные системы: Настроенные системы Дискретный преобразователь Схемы программ</vt:lpstr>
      <vt:lpstr>Настроенная система</vt:lpstr>
      <vt:lpstr>Вычисления</vt:lpstr>
      <vt:lpstr>Дискретный преобразователь</vt:lpstr>
      <vt:lpstr>Последовательная программа</vt:lpstr>
      <vt:lpstr>Схема программы – модель</vt:lpstr>
      <vt:lpstr>Базовые условия и операторы</vt:lpstr>
      <vt:lpstr>Схема программы. Формализация</vt:lpstr>
      <vt:lpstr>Интерпретация схемы программы</vt:lpstr>
      <vt:lpstr>Процессы</vt:lpstr>
      <vt:lpstr>Графы для представления схем программ</vt:lpstr>
      <vt:lpstr>Пример схемы программы</vt:lpstr>
      <vt:lpstr>Бинарные схемы</vt:lpstr>
      <vt:lpstr>Пример схемы программы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KTNTP</dc:creator>
  <cp:lastModifiedBy>KTNTP</cp:lastModifiedBy>
  <cp:revision>34</cp:revision>
  <dcterms:created xsi:type="dcterms:W3CDTF">2014-09-17T07:50:31Z</dcterms:created>
  <dcterms:modified xsi:type="dcterms:W3CDTF">2015-03-11T17:49:44Z</dcterms:modified>
</cp:coreProperties>
</file>