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4" r:id="rId2"/>
    <p:sldId id="288" r:id="rId3"/>
    <p:sldId id="289" r:id="rId4"/>
    <p:sldId id="290" r:id="rId5"/>
    <p:sldId id="291" r:id="rId6"/>
    <p:sldId id="292" r:id="rId7"/>
    <p:sldId id="293" r:id="rId8"/>
    <p:sldId id="294"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94660"/>
  </p:normalViewPr>
  <p:slideViewPr>
    <p:cSldViewPr>
      <p:cViewPr varScale="1">
        <p:scale>
          <a:sx n="87" d="100"/>
          <a:sy n="87" d="100"/>
        </p:scale>
        <p:origin x="-145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4C5235-22D5-4A56-867F-E6774C2FE8DE}" type="datetimeFigureOut">
              <a:rPr lang="ru-RU" smtClean="0"/>
              <a:pPr/>
              <a:t>04.01.2012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0B8692-2E69-47AE-B6F9-2A07CEF3B51E}" type="slidenum">
              <a:rPr lang="ru-RU" smtClean="0"/>
              <a:pPr/>
              <a:t>‹#›</a:t>
            </a:fld>
            <a:endParaRPr lang="ru-RU"/>
          </a:p>
        </p:txBody>
      </p:sp>
    </p:spTree>
    <p:extLst>
      <p:ext uri="{BB962C8B-B14F-4D97-AF65-F5344CB8AC3E}">
        <p14:creationId xmlns:p14="http://schemas.microsoft.com/office/powerpoint/2010/main" val="330736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530B8692-2E69-47AE-B6F9-2A07CEF3B51E}" type="slidenum">
              <a:rPr lang="ru-RU" smtClean="0"/>
              <a:pPr/>
              <a:t>2</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985AD50D-04FB-43CF-B743-46F656F8A852}"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85AD50D-04FB-43CF-B743-46F656F8A852}"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985AD50D-04FB-43CF-B743-46F656F8A852}"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85AD50D-04FB-43CF-B743-46F656F8A852}"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6C02C8D5-AB9C-48B2-BD95-BB533C1D000E}" type="datetimeFigureOut">
              <a:rPr lang="ru-RU" smtClean="0"/>
              <a:pPr/>
              <a:t>04.01.2012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85AD50D-04FB-43CF-B743-46F656F8A852}"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C02C8D5-AB9C-48B2-BD95-BB533C1D000E}" type="datetimeFigureOut">
              <a:rPr lang="ru-RU" smtClean="0"/>
              <a:pPr/>
              <a:t>04.01.2012</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85AD50D-04FB-43CF-B743-46F656F8A852}"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28662" y="2571744"/>
            <a:ext cx="7835268" cy="1143008"/>
          </a:xfrm>
        </p:spPr>
        <p:txBody>
          <a:bodyPr>
            <a:normAutofit fontScale="90000"/>
          </a:bodyPr>
          <a:lstStyle/>
          <a:p>
            <a:pPr algn="ctr"/>
            <a:r>
              <a:rPr lang="ru-RU" b="1" smtClean="0"/>
              <a:t/>
            </a:r>
            <a:br>
              <a:rPr lang="ru-RU" b="1" smtClean="0"/>
            </a:br>
            <a:r>
              <a:rPr lang="ru-RU" b="1" smtClean="0"/>
              <a:t>Реализация.</a:t>
            </a:r>
            <a:r>
              <a:rPr lang="ru-RU" b="1" dirty="0" smtClean="0"/>
              <a:t/>
            </a:r>
            <a:br>
              <a:rPr lang="ru-RU" b="1" dirty="0" smtClean="0"/>
            </a:br>
            <a:r>
              <a:rPr lang="ru-RU" b="1" dirty="0" smtClean="0"/>
              <a:t>Дискретные системы</a:t>
            </a:r>
            <a:endParaRPr lang="ru-RU" dirty="0"/>
          </a:p>
        </p:txBody>
      </p:sp>
      <p:sp>
        <p:nvSpPr>
          <p:cNvPr id="3" name="Подзаголовок 2"/>
          <p:cNvSpPr>
            <a:spLocks noGrp="1"/>
          </p:cNvSpPr>
          <p:nvPr>
            <p:ph type="subTitle" idx="1"/>
          </p:nvPr>
        </p:nvSpPr>
        <p:spPr>
          <a:xfrm>
            <a:off x="285720" y="2143116"/>
            <a:ext cx="7406640" cy="571504"/>
          </a:xfrm>
        </p:spPr>
        <p:txBody>
          <a:bodyPr/>
          <a:lstStyle/>
          <a:p>
            <a:r>
              <a:rPr lang="ru-RU" dirty="0" smtClean="0"/>
              <a:t>Т. П. ГРЫЗЛОВА</a:t>
            </a:r>
          </a:p>
          <a:p>
            <a:endParaRPr lang="ru-RU" dirty="0"/>
          </a:p>
        </p:txBody>
      </p:sp>
      <p:sp>
        <p:nvSpPr>
          <p:cNvPr id="4" name="TextBox 3"/>
          <p:cNvSpPr txBox="1"/>
          <p:nvPr/>
        </p:nvSpPr>
        <p:spPr>
          <a:xfrm>
            <a:off x="1071538" y="500042"/>
            <a:ext cx="7929618" cy="707886"/>
          </a:xfrm>
          <a:prstGeom prst="rect">
            <a:avLst/>
          </a:prstGeom>
          <a:noFill/>
        </p:spPr>
        <p:txBody>
          <a:bodyPr wrap="square" rtlCol="0">
            <a:spAutoFit/>
          </a:bodyPr>
          <a:lstStyle/>
          <a:p>
            <a:pPr algn="ctr"/>
            <a:r>
              <a:rPr lang="ru-RU" sz="4000" b="1" dirty="0" smtClean="0">
                <a:solidFill>
                  <a:schemeClr val="accent3">
                    <a:lumMod val="75000"/>
                  </a:schemeClr>
                </a:solidFill>
                <a:latin typeface="Bodoni MT Black" pitchFamily="18" charset="0"/>
              </a:rPr>
              <a:t>П</a:t>
            </a:r>
            <a:r>
              <a:rPr lang="ru-RU" sz="4000" dirty="0" smtClean="0">
                <a:solidFill>
                  <a:schemeClr val="accent3">
                    <a:lumMod val="75000"/>
                  </a:schemeClr>
                </a:solidFill>
                <a:latin typeface="Bodoni MT Black" pitchFamily="18" charset="0"/>
              </a:rPr>
              <a:t>араллельное программирование</a:t>
            </a:r>
            <a:endParaRPr lang="ru-RU" sz="4000" dirty="0">
              <a:solidFill>
                <a:schemeClr val="accent3">
                  <a:lumMod val="75000"/>
                </a:schemeClr>
              </a:solidFill>
              <a:latin typeface="Bodoni MT Black" pitchFamily="18" charset="0"/>
            </a:endParaRPr>
          </a:p>
        </p:txBody>
      </p:sp>
      <p:sp>
        <p:nvSpPr>
          <p:cNvPr id="5" name="TextBox 4"/>
          <p:cNvSpPr txBox="1"/>
          <p:nvPr/>
        </p:nvSpPr>
        <p:spPr>
          <a:xfrm>
            <a:off x="3330400" y="5786454"/>
            <a:ext cx="3670492" cy="461665"/>
          </a:xfrm>
          <a:prstGeom prst="rect">
            <a:avLst/>
          </a:prstGeom>
          <a:noFill/>
        </p:spPr>
        <p:txBody>
          <a:bodyPr wrap="square" rtlCol="0">
            <a:spAutoFit/>
          </a:bodyPr>
          <a:lstStyle/>
          <a:p>
            <a:r>
              <a:rPr lang="ru-RU" sz="2400" dirty="0" smtClean="0"/>
              <a:t>РГАТА им. П. А. Соловьева</a:t>
            </a:r>
            <a:endParaRPr lang="ru-RU"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57158" y="0"/>
            <a:ext cx="8786842" cy="857256"/>
          </a:xfrm>
        </p:spPr>
        <p:txBody>
          <a:bodyPr>
            <a:normAutofit/>
          </a:bodyPr>
          <a:lstStyle/>
          <a:p>
            <a:r>
              <a:rPr lang="ru-RU" sz="3600" dirty="0" smtClean="0"/>
              <a:t>Параллельная программа</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4" name="TextBox 13"/>
          <p:cNvSpPr txBox="1"/>
          <p:nvPr/>
        </p:nvSpPr>
        <p:spPr>
          <a:xfrm>
            <a:off x="1000100" y="1571612"/>
            <a:ext cx="7681398" cy="646331"/>
          </a:xfrm>
          <a:prstGeom prst="rect">
            <a:avLst/>
          </a:prstGeom>
          <a:noFill/>
        </p:spPr>
        <p:txBody>
          <a:bodyPr wrap="none" rtlCol="0">
            <a:spAutoFit/>
          </a:bodyPr>
          <a:lstStyle/>
          <a:p>
            <a:r>
              <a:rPr lang="en-US" dirty="0" smtClean="0"/>
              <a:t>&lt;A3</a:t>
            </a:r>
            <a:r>
              <a:rPr lang="ru-RU" dirty="0" smtClean="0"/>
              <a:t> - программа</a:t>
            </a:r>
            <a:r>
              <a:rPr lang="en-US" dirty="0" smtClean="0"/>
              <a:t>&gt; ::= </a:t>
            </a:r>
            <a:r>
              <a:rPr lang="ru-RU" b="1" dirty="0" smtClean="0"/>
              <a:t>Сеть</a:t>
            </a:r>
            <a:r>
              <a:rPr lang="ru-RU" dirty="0" smtClean="0"/>
              <a:t> </a:t>
            </a:r>
            <a:r>
              <a:rPr lang="en-US" i="1" dirty="0" smtClean="0"/>
              <a:t>&lt;</a:t>
            </a:r>
            <a:r>
              <a:rPr lang="ru-RU" i="1" dirty="0" smtClean="0"/>
              <a:t>имя</a:t>
            </a:r>
            <a:r>
              <a:rPr lang="en-US" i="1" dirty="0" smtClean="0"/>
              <a:t>&gt;</a:t>
            </a:r>
            <a:r>
              <a:rPr lang="ru-RU" i="1" dirty="0" smtClean="0"/>
              <a:t>; </a:t>
            </a:r>
            <a:r>
              <a:rPr lang="en-US" i="1" dirty="0" smtClean="0"/>
              <a:t>&lt;</a:t>
            </a:r>
            <a:r>
              <a:rPr lang="ru-RU" i="1" dirty="0" smtClean="0"/>
              <a:t>описание внешней компоненты сети</a:t>
            </a:r>
            <a:r>
              <a:rPr lang="en-US" i="1" dirty="0" smtClean="0"/>
              <a:t>&gt;</a:t>
            </a:r>
            <a:r>
              <a:rPr lang="ru-RU" i="1" dirty="0" smtClean="0"/>
              <a:t>;</a:t>
            </a:r>
          </a:p>
          <a:p>
            <a:r>
              <a:rPr lang="ru-RU" i="1" dirty="0" smtClean="0"/>
              <a:t>		</a:t>
            </a:r>
            <a:r>
              <a:rPr lang="en-US" dirty="0" smtClean="0"/>
              <a:t> </a:t>
            </a:r>
            <a:r>
              <a:rPr lang="en-US" i="1" dirty="0" smtClean="0"/>
              <a:t>&lt;</a:t>
            </a:r>
            <a:r>
              <a:rPr lang="ru-RU" i="1" dirty="0" smtClean="0"/>
              <a:t>список описаний модулей</a:t>
            </a:r>
            <a:r>
              <a:rPr lang="en-US" i="1" dirty="0" smtClean="0"/>
              <a:t>&gt;</a:t>
            </a:r>
            <a:r>
              <a:rPr lang="ru-RU" i="1" dirty="0" smtClean="0"/>
              <a:t>; </a:t>
            </a:r>
            <a:r>
              <a:rPr lang="en-US" i="1" dirty="0" smtClean="0"/>
              <a:t>&lt;</a:t>
            </a:r>
            <a:r>
              <a:rPr lang="ru-RU" i="1" dirty="0" smtClean="0"/>
              <a:t>список связей</a:t>
            </a:r>
            <a:r>
              <a:rPr lang="en-US" i="1" dirty="0" smtClean="0"/>
              <a:t>&gt;</a:t>
            </a:r>
            <a:r>
              <a:rPr lang="ru-RU" i="1" dirty="0" smtClean="0"/>
              <a:t>  КОНЕЦ</a:t>
            </a:r>
            <a:r>
              <a:rPr lang="en-US" dirty="0" smtClean="0"/>
              <a:t> </a:t>
            </a:r>
            <a:endParaRPr lang="ru-RU" dirty="0"/>
          </a:p>
        </p:txBody>
      </p:sp>
      <p:sp>
        <p:nvSpPr>
          <p:cNvPr id="15" name="TextBox 14"/>
          <p:cNvSpPr txBox="1"/>
          <p:nvPr/>
        </p:nvSpPr>
        <p:spPr>
          <a:xfrm>
            <a:off x="1000100" y="2357430"/>
            <a:ext cx="8143900" cy="646331"/>
          </a:xfrm>
          <a:prstGeom prst="rect">
            <a:avLst/>
          </a:prstGeom>
          <a:noFill/>
        </p:spPr>
        <p:txBody>
          <a:bodyPr wrap="square" rtlCol="0">
            <a:spAutoFit/>
          </a:bodyPr>
          <a:lstStyle/>
          <a:p>
            <a:r>
              <a:rPr lang="en-US" dirty="0" smtClean="0"/>
              <a:t>&lt;</a:t>
            </a:r>
            <a:r>
              <a:rPr lang="ru-RU" dirty="0" smtClean="0"/>
              <a:t>описание модуля</a:t>
            </a:r>
            <a:r>
              <a:rPr lang="en-US" dirty="0" smtClean="0"/>
              <a:t>&gt;</a:t>
            </a:r>
            <a:r>
              <a:rPr lang="ru-RU" dirty="0" smtClean="0"/>
              <a:t> ::= </a:t>
            </a:r>
            <a:r>
              <a:rPr lang="ru-RU" b="1" dirty="0" smtClean="0"/>
              <a:t>Модуль </a:t>
            </a:r>
            <a:r>
              <a:rPr lang="en-US" i="1" dirty="0" smtClean="0"/>
              <a:t>&lt;</a:t>
            </a:r>
            <a:r>
              <a:rPr lang="ru-RU" i="1" dirty="0" smtClean="0"/>
              <a:t>имя</a:t>
            </a:r>
            <a:r>
              <a:rPr lang="en-US" i="1" dirty="0" smtClean="0"/>
              <a:t>&gt;</a:t>
            </a:r>
            <a:r>
              <a:rPr lang="en-US" dirty="0" smtClean="0"/>
              <a:t> </a:t>
            </a:r>
            <a:r>
              <a:rPr lang="ru-RU" dirty="0" smtClean="0"/>
              <a:t>; </a:t>
            </a:r>
            <a:r>
              <a:rPr lang="en-US" dirty="0" smtClean="0"/>
              <a:t>&lt;</a:t>
            </a:r>
            <a:r>
              <a:rPr lang="ru-RU" i="1" dirty="0" smtClean="0"/>
              <a:t>описание информационной среды модуля</a:t>
            </a:r>
            <a:r>
              <a:rPr lang="en-US" dirty="0" smtClean="0"/>
              <a:t>&gt;</a:t>
            </a:r>
            <a:r>
              <a:rPr lang="ru-RU" dirty="0" smtClean="0"/>
              <a:t>;</a:t>
            </a:r>
            <a:r>
              <a:rPr lang="en-US" dirty="0" smtClean="0"/>
              <a:t> </a:t>
            </a:r>
            <a:r>
              <a:rPr lang="en-US" i="1" dirty="0" smtClean="0"/>
              <a:t>&lt;</a:t>
            </a:r>
            <a:r>
              <a:rPr lang="ru-RU" i="1" dirty="0" smtClean="0"/>
              <a:t>оператор</a:t>
            </a:r>
            <a:r>
              <a:rPr lang="en-US" i="1" dirty="0" smtClean="0"/>
              <a:t>&gt;</a:t>
            </a:r>
            <a:r>
              <a:rPr lang="ru-RU" i="1" dirty="0" smtClean="0"/>
              <a:t> КОНЕЦ МОДУЛЯ</a:t>
            </a:r>
            <a:r>
              <a:rPr lang="en-US" dirty="0" smtClean="0"/>
              <a:t> </a:t>
            </a:r>
            <a:endParaRPr lang="ru-RU" b="1" dirty="0"/>
          </a:p>
        </p:txBody>
      </p:sp>
      <p:sp>
        <p:nvSpPr>
          <p:cNvPr id="16" name="TextBox 15"/>
          <p:cNvSpPr txBox="1"/>
          <p:nvPr/>
        </p:nvSpPr>
        <p:spPr>
          <a:xfrm>
            <a:off x="1000100" y="3357562"/>
            <a:ext cx="6064289" cy="369332"/>
          </a:xfrm>
          <a:prstGeom prst="rect">
            <a:avLst/>
          </a:prstGeom>
          <a:noFill/>
        </p:spPr>
        <p:txBody>
          <a:bodyPr wrap="none" rtlCol="0">
            <a:spAutoFit/>
          </a:bodyPr>
          <a:lstStyle/>
          <a:p>
            <a:r>
              <a:rPr lang="en-US" dirty="0" smtClean="0"/>
              <a:t>&lt;</a:t>
            </a:r>
            <a:r>
              <a:rPr lang="ru-RU" dirty="0" smtClean="0"/>
              <a:t>связь</a:t>
            </a:r>
            <a:r>
              <a:rPr lang="en-US" dirty="0" smtClean="0"/>
              <a:t>&gt;</a:t>
            </a:r>
            <a:r>
              <a:rPr lang="ru-RU" dirty="0" smtClean="0"/>
              <a:t> ::= </a:t>
            </a:r>
            <a:r>
              <a:rPr lang="en-US" dirty="0" smtClean="0"/>
              <a:t>&lt;</a:t>
            </a:r>
            <a:r>
              <a:rPr lang="ru-RU" i="1" dirty="0" smtClean="0"/>
              <a:t>входная переменная модуля</a:t>
            </a:r>
            <a:r>
              <a:rPr lang="en-US" dirty="0" smtClean="0"/>
              <a:t>&gt;</a:t>
            </a:r>
            <a:r>
              <a:rPr lang="ru-RU" dirty="0" smtClean="0"/>
              <a:t> = </a:t>
            </a:r>
            <a:r>
              <a:rPr lang="en-US" i="1" dirty="0" smtClean="0"/>
              <a:t>&lt;</a:t>
            </a:r>
            <a:r>
              <a:rPr lang="ru-RU" i="1" dirty="0" smtClean="0"/>
              <a:t>выражение</a:t>
            </a:r>
            <a:r>
              <a:rPr lang="en-US" i="1" dirty="0" smtClean="0"/>
              <a:t>&gt;</a:t>
            </a:r>
            <a:r>
              <a:rPr lang="en-US" dirty="0" smtClean="0"/>
              <a:t> </a:t>
            </a:r>
            <a:endParaRPr lang="ru-RU" dirty="0"/>
          </a:p>
        </p:txBody>
      </p:sp>
      <p:sp>
        <p:nvSpPr>
          <p:cNvPr id="18" name="TextBox 17"/>
          <p:cNvSpPr txBox="1"/>
          <p:nvPr/>
        </p:nvSpPr>
        <p:spPr>
          <a:xfrm>
            <a:off x="1000100" y="857232"/>
            <a:ext cx="8143900" cy="707886"/>
          </a:xfrm>
          <a:prstGeom prst="rect">
            <a:avLst/>
          </a:prstGeom>
          <a:solidFill>
            <a:schemeClr val="accent5">
              <a:lumMod val="20000"/>
              <a:lumOff val="80000"/>
            </a:schemeClr>
          </a:solidFill>
        </p:spPr>
        <p:txBody>
          <a:bodyPr wrap="square" rtlCol="0">
            <a:spAutoFit/>
          </a:bodyPr>
          <a:lstStyle/>
          <a:p>
            <a:r>
              <a:rPr lang="ru-RU" sz="2000" b="1" dirty="0" smtClean="0"/>
              <a:t>П</a:t>
            </a:r>
            <a:r>
              <a:rPr lang="ru-RU" sz="2000" dirty="0" smtClean="0"/>
              <a:t>римерный синтаксис алгоритмического языка </a:t>
            </a:r>
            <a:r>
              <a:rPr lang="en-US" sz="2000" b="1" dirty="0" smtClean="0"/>
              <a:t>A3</a:t>
            </a:r>
            <a:r>
              <a:rPr lang="en-US" sz="2000" dirty="0" smtClean="0"/>
              <a:t> </a:t>
            </a:r>
            <a:r>
              <a:rPr lang="ru-RU" sz="2000" dirty="0" smtClean="0"/>
              <a:t>для описания сетей из алгоритмических модулей</a:t>
            </a:r>
            <a:endParaRPr lang="ru-RU" sz="2000" dirty="0"/>
          </a:p>
        </p:txBody>
      </p:sp>
      <p:sp>
        <p:nvSpPr>
          <p:cNvPr id="19" name="TextBox 18"/>
          <p:cNvSpPr txBox="1"/>
          <p:nvPr/>
        </p:nvSpPr>
        <p:spPr>
          <a:xfrm>
            <a:off x="1000101" y="4143380"/>
            <a:ext cx="8143900" cy="646331"/>
          </a:xfrm>
          <a:prstGeom prst="rect">
            <a:avLst/>
          </a:prstGeom>
          <a:solidFill>
            <a:schemeClr val="accent5">
              <a:lumMod val="20000"/>
              <a:lumOff val="80000"/>
            </a:schemeClr>
          </a:solidFill>
        </p:spPr>
        <p:txBody>
          <a:bodyPr wrap="square" rtlCol="0">
            <a:spAutoFit/>
          </a:bodyPr>
          <a:lstStyle/>
          <a:p>
            <a:r>
              <a:rPr lang="ru-RU" dirty="0" smtClean="0"/>
              <a:t>Язык можно расширять разнообразными средствами для описания семейств модулей и связей, зависящих от параметров</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4" name="TextBox 13"/>
          <p:cNvSpPr txBox="1"/>
          <p:nvPr/>
        </p:nvSpPr>
        <p:spPr>
          <a:xfrm>
            <a:off x="1071538" y="1000108"/>
            <a:ext cx="8072462" cy="646331"/>
          </a:xfrm>
          <a:prstGeom prst="rect">
            <a:avLst/>
          </a:prstGeom>
          <a:solidFill>
            <a:schemeClr val="accent5">
              <a:lumMod val="20000"/>
              <a:lumOff val="80000"/>
            </a:schemeClr>
          </a:solidFill>
        </p:spPr>
        <p:txBody>
          <a:bodyPr wrap="square" rtlCol="0">
            <a:spAutoFit/>
          </a:bodyPr>
          <a:lstStyle/>
          <a:p>
            <a:r>
              <a:rPr lang="ru-RU" b="1" dirty="0" smtClean="0"/>
              <a:t>Многоуровневая  многокомпонентная  система </a:t>
            </a:r>
            <a:r>
              <a:rPr lang="ru-RU" dirty="0" smtClean="0"/>
              <a:t>– наиболее общая модель параллельных вычислений</a:t>
            </a:r>
            <a:endParaRPr lang="ru-RU" dirty="0"/>
          </a:p>
        </p:txBody>
      </p:sp>
      <p:sp>
        <p:nvSpPr>
          <p:cNvPr id="16" name="TextBox 15"/>
          <p:cNvSpPr txBox="1"/>
          <p:nvPr/>
        </p:nvSpPr>
        <p:spPr>
          <a:xfrm>
            <a:off x="1000099" y="1857364"/>
            <a:ext cx="8143901" cy="923330"/>
          </a:xfrm>
          <a:prstGeom prst="rect">
            <a:avLst/>
          </a:prstGeom>
          <a:noFill/>
        </p:spPr>
        <p:txBody>
          <a:bodyPr wrap="square" rtlCol="0">
            <a:spAutoFit/>
          </a:bodyPr>
          <a:lstStyle/>
          <a:p>
            <a:r>
              <a:rPr lang="ru-RU" dirty="0" smtClean="0"/>
              <a:t>Может быть: </a:t>
            </a:r>
            <a:r>
              <a:rPr lang="ru-RU" b="1" dirty="0" smtClean="0"/>
              <a:t>настроенной</a:t>
            </a:r>
            <a:r>
              <a:rPr lang="ru-RU" dirty="0" smtClean="0"/>
              <a:t> 		(модель параллельной программы)</a:t>
            </a:r>
          </a:p>
          <a:p>
            <a:r>
              <a:rPr lang="ru-RU" dirty="0" smtClean="0"/>
              <a:t>	         </a:t>
            </a:r>
            <a:r>
              <a:rPr lang="ru-RU" b="1" dirty="0" smtClean="0"/>
              <a:t>ненастроенной</a:t>
            </a:r>
            <a:r>
              <a:rPr lang="ru-RU" dirty="0" smtClean="0"/>
              <a:t> 	(модель вычислительной системы;</a:t>
            </a:r>
          </a:p>
          <a:p>
            <a:r>
              <a:rPr lang="ru-RU" dirty="0" smtClean="0"/>
              <a:t>	или компоненты общесистемного математического обеспечения)</a:t>
            </a:r>
            <a:endParaRPr lang="ru-RU" dirty="0"/>
          </a:p>
        </p:txBody>
      </p:sp>
      <p:sp>
        <p:nvSpPr>
          <p:cNvPr id="17" name="TextBox 16"/>
          <p:cNvSpPr txBox="1"/>
          <p:nvPr/>
        </p:nvSpPr>
        <p:spPr>
          <a:xfrm>
            <a:off x="1071538" y="3071810"/>
            <a:ext cx="8072462" cy="646331"/>
          </a:xfrm>
          <a:prstGeom prst="rect">
            <a:avLst/>
          </a:prstGeom>
          <a:noFill/>
        </p:spPr>
        <p:txBody>
          <a:bodyPr wrap="square" rtlCol="0">
            <a:spAutoFit/>
          </a:bodyPr>
          <a:lstStyle/>
          <a:p>
            <a:r>
              <a:rPr lang="ru-RU" dirty="0" smtClean="0"/>
              <a:t>Может иметь </a:t>
            </a:r>
            <a:r>
              <a:rPr lang="ru-RU" b="1" dirty="0" smtClean="0"/>
              <a:t>переменную</a:t>
            </a:r>
            <a:r>
              <a:rPr lang="ru-RU" dirty="0" smtClean="0"/>
              <a:t> структуру, т. е. менять время от времени число компонент на различных уровнях</a:t>
            </a:r>
            <a:endParaRPr lang="ru-RU" dirty="0"/>
          </a:p>
        </p:txBody>
      </p:sp>
      <p:sp>
        <p:nvSpPr>
          <p:cNvPr id="19" name="TextBox 18"/>
          <p:cNvSpPr txBox="1"/>
          <p:nvPr/>
        </p:nvSpPr>
        <p:spPr>
          <a:xfrm>
            <a:off x="1071539" y="3929066"/>
            <a:ext cx="8072462" cy="923330"/>
          </a:xfrm>
          <a:prstGeom prst="rect">
            <a:avLst/>
          </a:prstGeom>
          <a:noFill/>
        </p:spPr>
        <p:txBody>
          <a:bodyPr wrap="square" rtlCol="0">
            <a:spAutoFit/>
          </a:bodyPr>
          <a:lstStyle/>
          <a:p>
            <a:r>
              <a:rPr lang="ru-RU" dirty="0" smtClean="0"/>
              <a:t>В рабочем процессе компоненты выполняют </a:t>
            </a:r>
            <a:r>
              <a:rPr lang="ru-RU" b="1" dirty="0" smtClean="0"/>
              <a:t>вычисления</a:t>
            </a:r>
            <a:r>
              <a:rPr lang="ru-RU" dirty="0" smtClean="0"/>
              <a:t> над </a:t>
            </a:r>
            <a:r>
              <a:rPr lang="ru-RU" b="1" dirty="0" smtClean="0"/>
              <a:t>данными</a:t>
            </a:r>
            <a:r>
              <a:rPr lang="ru-RU" dirty="0" smtClean="0"/>
              <a:t>, расположенными в них, а также взаимодействуют с другими компонентами, порождая </a:t>
            </a:r>
            <a:r>
              <a:rPr lang="ru-RU" b="1" dirty="0" smtClean="0"/>
              <a:t>вычисления</a:t>
            </a:r>
            <a:r>
              <a:rPr lang="ru-RU" dirty="0" smtClean="0"/>
              <a:t> над </a:t>
            </a:r>
            <a:r>
              <a:rPr lang="ru-RU" b="1" dirty="0" smtClean="0"/>
              <a:t>распределенными</a:t>
            </a:r>
            <a:r>
              <a:rPr lang="ru-RU" dirty="0" smtClean="0"/>
              <a:t> данными.</a:t>
            </a:r>
            <a:endParaRPr lang="ru-RU" dirty="0"/>
          </a:p>
        </p:txBody>
      </p:sp>
      <p:sp>
        <p:nvSpPr>
          <p:cNvPr id="20" name="TextBox 19"/>
          <p:cNvSpPr txBox="1"/>
          <p:nvPr/>
        </p:nvSpPr>
        <p:spPr>
          <a:xfrm>
            <a:off x="928662" y="5286388"/>
            <a:ext cx="8215338" cy="1200329"/>
          </a:xfrm>
          <a:prstGeom prst="rect">
            <a:avLst/>
          </a:prstGeom>
          <a:solidFill>
            <a:schemeClr val="accent5">
              <a:lumMod val="20000"/>
              <a:lumOff val="80000"/>
            </a:schemeClr>
          </a:solidFill>
        </p:spPr>
        <p:txBody>
          <a:bodyPr wrap="square" rtlCol="0">
            <a:spAutoFit/>
          </a:bodyPr>
          <a:lstStyle/>
          <a:p>
            <a:r>
              <a:rPr lang="ru-RU" dirty="0" smtClean="0"/>
              <a:t>Многоуровневая иерархия компонент определяет их </a:t>
            </a:r>
            <a:r>
              <a:rPr lang="ru-RU" b="1" dirty="0" smtClean="0"/>
              <a:t>организацию</a:t>
            </a:r>
            <a:r>
              <a:rPr lang="ru-RU" dirty="0" smtClean="0"/>
              <a:t> и </a:t>
            </a:r>
            <a:r>
              <a:rPr lang="ru-RU" b="1" dirty="0" smtClean="0"/>
              <a:t>распределение</a:t>
            </a:r>
            <a:r>
              <a:rPr lang="ru-RU" dirty="0" smtClean="0"/>
              <a:t> </a:t>
            </a:r>
            <a:r>
              <a:rPr lang="ru-RU" b="1" dirty="0" smtClean="0"/>
              <a:t>функций</a:t>
            </a:r>
            <a:r>
              <a:rPr lang="ru-RU" dirty="0" smtClean="0"/>
              <a:t> по управлению, вычислениям, перемещениям данных и перестройке различных частей системы в процессе решения задачи или совокупности задач</a:t>
            </a: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4" name="TextBox 13"/>
          <p:cNvSpPr txBox="1"/>
          <p:nvPr/>
        </p:nvSpPr>
        <p:spPr>
          <a:xfrm>
            <a:off x="1071538" y="1000108"/>
            <a:ext cx="8072462" cy="646331"/>
          </a:xfrm>
          <a:prstGeom prst="rect">
            <a:avLst/>
          </a:prstGeom>
          <a:solidFill>
            <a:schemeClr val="accent5">
              <a:lumMod val="20000"/>
              <a:lumOff val="80000"/>
            </a:schemeClr>
          </a:solidFill>
        </p:spPr>
        <p:txBody>
          <a:bodyPr wrap="square" rtlCol="0">
            <a:spAutoFit/>
          </a:bodyPr>
          <a:lstStyle/>
          <a:p>
            <a:r>
              <a:rPr lang="ru-RU" b="1" dirty="0" smtClean="0"/>
              <a:t>Специальные</a:t>
            </a:r>
            <a:r>
              <a:rPr lang="ru-RU" dirty="0" smtClean="0"/>
              <a:t> способы </a:t>
            </a:r>
            <a:r>
              <a:rPr lang="ru-RU" b="1" dirty="0" smtClean="0"/>
              <a:t>организации</a:t>
            </a:r>
            <a:r>
              <a:rPr lang="ru-RU" dirty="0" smtClean="0"/>
              <a:t> компонент для различных конкретных классов многоуровневых систем</a:t>
            </a:r>
            <a:endParaRPr lang="ru-RU" dirty="0"/>
          </a:p>
        </p:txBody>
      </p:sp>
      <p:sp>
        <p:nvSpPr>
          <p:cNvPr id="16" name="TextBox 15"/>
          <p:cNvSpPr txBox="1"/>
          <p:nvPr/>
        </p:nvSpPr>
        <p:spPr>
          <a:xfrm>
            <a:off x="1000099" y="1857364"/>
            <a:ext cx="8143901" cy="1200329"/>
          </a:xfrm>
          <a:prstGeom prst="rect">
            <a:avLst/>
          </a:prstGeom>
          <a:noFill/>
        </p:spPr>
        <p:txBody>
          <a:bodyPr wrap="square" rtlCol="0">
            <a:spAutoFit/>
          </a:bodyPr>
          <a:lstStyle/>
          <a:p>
            <a:r>
              <a:rPr lang="ru-RU" b="1" dirty="0" smtClean="0"/>
              <a:t>П</a:t>
            </a:r>
            <a:r>
              <a:rPr lang="ru-RU" dirty="0" smtClean="0"/>
              <a:t>роще всего взаимодействие организовать в </a:t>
            </a:r>
            <a:r>
              <a:rPr lang="ru-RU" b="1" dirty="0" smtClean="0"/>
              <a:t>сетях из автоматов</a:t>
            </a:r>
            <a:r>
              <a:rPr lang="ru-RU" dirty="0" smtClean="0"/>
              <a:t>. При синхронной работе сети считается, что изменения состояний входных компонент происходят мгновенно и достаточно редко, так, что в сети успевают закончиться все переходные процессы.  			</a:t>
            </a:r>
            <a:r>
              <a:rPr lang="ru-RU" i="1" dirty="0" smtClean="0"/>
              <a:t>Условия (1)</a:t>
            </a:r>
            <a:endParaRPr lang="ru-RU" dirty="0"/>
          </a:p>
        </p:txBody>
      </p:sp>
      <p:sp>
        <p:nvSpPr>
          <p:cNvPr id="17" name="TextBox 16"/>
          <p:cNvSpPr txBox="1"/>
          <p:nvPr/>
        </p:nvSpPr>
        <p:spPr>
          <a:xfrm>
            <a:off x="928662" y="3071810"/>
            <a:ext cx="8215338" cy="1200329"/>
          </a:xfrm>
          <a:prstGeom prst="rect">
            <a:avLst/>
          </a:prstGeom>
          <a:solidFill>
            <a:schemeClr val="accent5">
              <a:lumMod val="20000"/>
              <a:lumOff val="80000"/>
            </a:schemeClr>
          </a:solidFill>
        </p:spPr>
        <p:txBody>
          <a:bodyPr wrap="square" rtlCol="0">
            <a:spAutoFit/>
          </a:bodyPr>
          <a:lstStyle/>
          <a:p>
            <a:r>
              <a:rPr lang="ru-RU" b="1" dirty="0" smtClean="0"/>
              <a:t>С</a:t>
            </a:r>
            <a:r>
              <a:rPr lang="ru-RU" dirty="0" smtClean="0"/>
              <a:t>ети из автоматов используют обычно для описания аппаратуры. Выполнение условий (1) обеспечивается с помощью генераторов тактовых импульсов, разрешающих реакцию на входные воздействия после окончания их изменения. Тактовая частота – основная характеристика быстродействия.</a:t>
            </a:r>
            <a:endParaRPr lang="ru-RU" dirty="0"/>
          </a:p>
        </p:txBody>
      </p:sp>
      <p:sp>
        <p:nvSpPr>
          <p:cNvPr id="19" name="TextBox 18"/>
          <p:cNvSpPr txBox="1"/>
          <p:nvPr/>
        </p:nvSpPr>
        <p:spPr>
          <a:xfrm>
            <a:off x="1071538" y="4286256"/>
            <a:ext cx="8072462" cy="923330"/>
          </a:xfrm>
          <a:prstGeom prst="rect">
            <a:avLst/>
          </a:prstGeom>
          <a:noFill/>
        </p:spPr>
        <p:txBody>
          <a:bodyPr wrap="square" rtlCol="0">
            <a:spAutoFit/>
          </a:bodyPr>
          <a:lstStyle/>
          <a:p>
            <a:r>
              <a:rPr lang="ru-RU" b="1" dirty="0" smtClean="0"/>
              <a:t>Асинхронные</a:t>
            </a:r>
            <a:r>
              <a:rPr lang="ru-RU" dirty="0" smtClean="0"/>
              <a:t> </a:t>
            </a:r>
            <a:r>
              <a:rPr lang="ru-RU" b="1" dirty="0" smtClean="0"/>
              <a:t>сети</a:t>
            </a:r>
            <a:r>
              <a:rPr lang="ru-RU" dirty="0" smtClean="0"/>
              <a:t> из автоматов требуют усложнения для обеспечения детерминированности моделей  более высокого уровня, но они имеют лучшие временные характеристики.</a:t>
            </a:r>
            <a:endParaRPr lang="ru-RU" dirty="0"/>
          </a:p>
        </p:txBody>
      </p:sp>
      <p:sp>
        <p:nvSpPr>
          <p:cNvPr id="20" name="TextBox 19"/>
          <p:cNvSpPr txBox="1"/>
          <p:nvPr/>
        </p:nvSpPr>
        <p:spPr>
          <a:xfrm>
            <a:off x="928662" y="5286388"/>
            <a:ext cx="8215338" cy="1477328"/>
          </a:xfrm>
          <a:prstGeom prst="rect">
            <a:avLst/>
          </a:prstGeom>
          <a:solidFill>
            <a:schemeClr val="accent5">
              <a:lumMod val="20000"/>
              <a:lumOff val="80000"/>
            </a:schemeClr>
          </a:solidFill>
        </p:spPr>
        <p:txBody>
          <a:bodyPr wrap="square" rtlCol="0">
            <a:spAutoFit/>
          </a:bodyPr>
          <a:lstStyle/>
          <a:p>
            <a:r>
              <a:rPr lang="ru-RU" b="1" dirty="0" smtClean="0"/>
              <a:t>О</a:t>
            </a:r>
            <a:r>
              <a:rPr lang="ru-RU" dirty="0" smtClean="0"/>
              <a:t>писание взаимодействия устройств и программ требует перехода от синхронного описания функционирования сетей к асинхронному:   время в различных компонентах протекает по-разному, поскольку количество </a:t>
            </a:r>
            <a:r>
              <a:rPr lang="ru-RU" dirty="0" err="1" smtClean="0"/>
              <a:t>такатов</a:t>
            </a:r>
            <a:r>
              <a:rPr lang="ru-RU" dirty="0" smtClean="0"/>
              <a:t>, которое затрачивается на один переход, зависит от реализации действий, совершаемых на этом переходе.</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4" name="TextBox 13"/>
          <p:cNvSpPr txBox="1"/>
          <p:nvPr/>
        </p:nvSpPr>
        <p:spPr>
          <a:xfrm>
            <a:off x="0" y="785794"/>
            <a:ext cx="9144000" cy="369332"/>
          </a:xfrm>
          <a:prstGeom prst="rect">
            <a:avLst/>
          </a:prstGeom>
          <a:solidFill>
            <a:schemeClr val="accent5">
              <a:lumMod val="20000"/>
              <a:lumOff val="80000"/>
            </a:schemeClr>
          </a:solidFill>
        </p:spPr>
        <p:txBody>
          <a:bodyPr wrap="square" rtlCol="0">
            <a:spAutoFit/>
          </a:bodyPr>
          <a:lstStyle/>
          <a:p>
            <a:r>
              <a:rPr lang="ru-RU" b="1" dirty="0" smtClean="0"/>
              <a:t>С</a:t>
            </a:r>
            <a:r>
              <a:rPr lang="ru-RU" dirty="0" smtClean="0"/>
              <a:t>ети из алгоритмических модулей реализуют асинхронное взаимодействие компонент.</a:t>
            </a:r>
            <a:endParaRPr lang="ru-RU" dirty="0"/>
          </a:p>
        </p:txBody>
      </p:sp>
      <p:sp>
        <p:nvSpPr>
          <p:cNvPr id="16" name="TextBox 15"/>
          <p:cNvSpPr txBox="1"/>
          <p:nvPr/>
        </p:nvSpPr>
        <p:spPr>
          <a:xfrm>
            <a:off x="1000132" y="1285860"/>
            <a:ext cx="8143901" cy="1200329"/>
          </a:xfrm>
          <a:prstGeom prst="rect">
            <a:avLst/>
          </a:prstGeom>
          <a:noFill/>
        </p:spPr>
        <p:txBody>
          <a:bodyPr wrap="square" rtlCol="0">
            <a:spAutoFit/>
          </a:bodyPr>
          <a:lstStyle/>
          <a:p>
            <a:r>
              <a:rPr lang="ru-RU" b="1" dirty="0" smtClean="0"/>
              <a:t>Алгоритмический модуль – </a:t>
            </a:r>
            <a:r>
              <a:rPr lang="ru-RU" dirty="0" smtClean="0"/>
              <a:t>это дискретный преобразователь над памятью, информационная среда которого, кроме собственно внутренней памяти, включает в себя дополнительные компоненты, выполняющие особые функции взаимодействия компонентов между собой.</a:t>
            </a:r>
            <a:endParaRPr lang="ru-RU" dirty="0"/>
          </a:p>
        </p:txBody>
      </p:sp>
      <p:sp>
        <p:nvSpPr>
          <p:cNvPr id="17" name="TextBox 16"/>
          <p:cNvSpPr txBox="1"/>
          <p:nvPr/>
        </p:nvSpPr>
        <p:spPr>
          <a:xfrm>
            <a:off x="1000132" y="2500306"/>
            <a:ext cx="8143868" cy="646331"/>
          </a:xfrm>
          <a:prstGeom prst="rect">
            <a:avLst/>
          </a:prstGeom>
          <a:solidFill>
            <a:schemeClr val="accent5">
              <a:lumMod val="20000"/>
              <a:lumOff val="80000"/>
            </a:schemeClr>
          </a:solidFill>
        </p:spPr>
        <p:txBody>
          <a:bodyPr wrap="square" rtlCol="0">
            <a:spAutoFit/>
          </a:bodyPr>
          <a:lstStyle/>
          <a:p>
            <a:r>
              <a:rPr lang="ru-RU" b="1" dirty="0" smtClean="0"/>
              <a:t>Компоненты взаимодействия  - внешние компоненты: </a:t>
            </a:r>
            <a:r>
              <a:rPr lang="ru-RU" dirty="0" smtClean="0"/>
              <a:t>входные и выходные компоненты + общая память.</a:t>
            </a:r>
            <a:endParaRPr lang="ru-RU" dirty="0"/>
          </a:p>
        </p:txBody>
      </p:sp>
      <p:sp>
        <p:nvSpPr>
          <p:cNvPr id="19" name="TextBox 18"/>
          <p:cNvSpPr txBox="1"/>
          <p:nvPr/>
        </p:nvSpPr>
        <p:spPr>
          <a:xfrm>
            <a:off x="1000132" y="3143248"/>
            <a:ext cx="8072462" cy="1200329"/>
          </a:xfrm>
          <a:prstGeom prst="rect">
            <a:avLst/>
          </a:prstGeom>
          <a:noFill/>
        </p:spPr>
        <p:txBody>
          <a:bodyPr wrap="square" rtlCol="0">
            <a:spAutoFit/>
          </a:bodyPr>
          <a:lstStyle/>
          <a:p>
            <a:r>
              <a:rPr lang="ru-RU" b="1" dirty="0" smtClean="0"/>
              <a:t>Алгоритмический модуль </a:t>
            </a:r>
            <a:r>
              <a:rPr lang="ru-RU" dirty="0" smtClean="0"/>
              <a:t> структурно изоморфен трехкомпонентной системе, состоящей из: 	управляющей компоненты;</a:t>
            </a:r>
          </a:p>
          <a:p>
            <a:r>
              <a:rPr lang="ru-RU" dirty="0" smtClean="0"/>
              <a:t>		внутренней памяти;</a:t>
            </a:r>
          </a:p>
          <a:p>
            <a:r>
              <a:rPr lang="ru-RU" dirty="0" smtClean="0"/>
              <a:t>		и внешней компоненты.</a:t>
            </a:r>
            <a:endParaRPr lang="ru-RU" dirty="0"/>
          </a:p>
        </p:txBody>
      </p:sp>
      <p:sp>
        <p:nvSpPr>
          <p:cNvPr id="20" name="TextBox 19"/>
          <p:cNvSpPr txBox="1"/>
          <p:nvPr/>
        </p:nvSpPr>
        <p:spPr>
          <a:xfrm>
            <a:off x="1000132" y="4406824"/>
            <a:ext cx="8143868" cy="2308324"/>
          </a:xfrm>
          <a:prstGeom prst="rect">
            <a:avLst/>
          </a:prstGeom>
          <a:solidFill>
            <a:schemeClr val="accent5">
              <a:lumMod val="20000"/>
              <a:lumOff val="80000"/>
            </a:schemeClr>
          </a:solidFill>
        </p:spPr>
        <p:txBody>
          <a:bodyPr wrap="square" rtlCol="0">
            <a:spAutoFit/>
          </a:bodyPr>
          <a:lstStyle/>
          <a:p>
            <a:r>
              <a:rPr lang="ru-RU" b="1" dirty="0" smtClean="0"/>
              <a:t>В</a:t>
            </a:r>
            <a:r>
              <a:rPr lang="ru-RU" dirty="0" smtClean="0"/>
              <a:t>ходные и выходные компоненты состоят из переменных, каждая из которых имеет свою область значений. </a:t>
            </a:r>
            <a:r>
              <a:rPr lang="ru-RU" b="1" dirty="0" smtClean="0"/>
              <a:t>Б</a:t>
            </a:r>
            <a:r>
              <a:rPr lang="ru-RU" dirty="0" smtClean="0"/>
              <a:t>азис операторов и условий определен таким образом, что управляющая компонента, как правило, только </a:t>
            </a:r>
            <a:r>
              <a:rPr lang="ru-RU" b="1" dirty="0" smtClean="0"/>
              <a:t>изменяет</a:t>
            </a:r>
            <a:r>
              <a:rPr lang="ru-RU" dirty="0" smtClean="0"/>
              <a:t>, но </a:t>
            </a:r>
            <a:r>
              <a:rPr lang="ru-RU" b="1" dirty="0" smtClean="0"/>
              <a:t>не</a:t>
            </a:r>
            <a:r>
              <a:rPr lang="ru-RU" dirty="0" smtClean="0"/>
              <a:t> </a:t>
            </a:r>
            <a:r>
              <a:rPr lang="ru-RU" b="1" dirty="0" smtClean="0"/>
              <a:t>использует</a:t>
            </a:r>
            <a:r>
              <a:rPr lang="ru-RU" dirty="0" smtClean="0"/>
              <a:t> выходные переменные и </a:t>
            </a:r>
            <a:r>
              <a:rPr lang="ru-RU" b="1" dirty="0" smtClean="0"/>
              <a:t>использует</a:t>
            </a:r>
            <a:r>
              <a:rPr lang="ru-RU" dirty="0" smtClean="0"/>
              <a:t>, но </a:t>
            </a:r>
            <a:r>
              <a:rPr lang="ru-RU" b="1" dirty="0" smtClean="0"/>
              <a:t>не</a:t>
            </a:r>
            <a:r>
              <a:rPr lang="ru-RU" dirty="0" smtClean="0"/>
              <a:t> </a:t>
            </a:r>
            <a:r>
              <a:rPr lang="ru-RU" b="1" dirty="0" smtClean="0"/>
              <a:t>изменяет</a:t>
            </a:r>
            <a:r>
              <a:rPr lang="ru-RU" dirty="0" smtClean="0"/>
              <a:t> значения входных переменных. </a:t>
            </a:r>
          </a:p>
          <a:p>
            <a:r>
              <a:rPr lang="ru-RU" b="1" dirty="0" smtClean="0"/>
              <a:t>Различают:</a:t>
            </a:r>
            <a:r>
              <a:rPr lang="ru-RU" dirty="0" smtClean="0"/>
              <a:t> переменные с памятью и без памяти, с простыми очередями и ветвящимися очередями.</a:t>
            </a:r>
          </a:p>
          <a:p>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4" name="TextBox 13"/>
          <p:cNvSpPr txBox="1"/>
          <p:nvPr/>
        </p:nvSpPr>
        <p:spPr>
          <a:xfrm>
            <a:off x="1000100" y="785794"/>
            <a:ext cx="8143900" cy="1477328"/>
          </a:xfrm>
          <a:prstGeom prst="rect">
            <a:avLst/>
          </a:prstGeom>
          <a:solidFill>
            <a:schemeClr val="accent5">
              <a:lumMod val="20000"/>
              <a:lumOff val="80000"/>
            </a:schemeClr>
          </a:solidFill>
        </p:spPr>
        <p:txBody>
          <a:bodyPr wrap="square" rtlCol="0">
            <a:spAutoFit/>
          </a:bodyPr>
          <a:lstStyle/>
          <a:p>
            <a:r>
              <a:rPr lang="ru-RU" dirty="0" smtClean="0"/>
              <a:t>Переменные с памятью меняют свои значения так же, как и переменные обычной памяти, т.е. в результате выполнения операторов присваивания. Некоторые из выходных переменных с памятью могут быть одновременно и внутренними. В этом случае модуль можно не только изменять, но и использовать значения этих переменных</a:t>
            </a:r>
            <a:endParaRPr lang="ru-RU" dirty="0"/>
          </a:p>
        </p:txBody>
      </p:sp>
      <p:sp>
        <p:nvSpPr>
          <p:cNvPr id="19" name="TextBox 18"/>
          <p:cNvSpPr txBox="1"/>
          <p:nvPr/>
        </p:nvSpPr>
        <p:spPr>
          <a:xfrm>
            <a:off x="1071538" y="2285992"/>
            <a:ext cx="8072462" cy="1477328"/>
          </a:xfrm>
          <a:prstGeom prst="rect">
            <a:avLst/>
          </a:prstGeom>
          <a:noFill/>
        </p:spPr>
        <p:txBody>
          <a:bodyPr wrap="square" rtlCol="0">
            <a:spAutoFit/>
          </a:bodyPr>
          <a:lstStyle/>
          <a:p>
            <a:r>
              <a:rPr lang="ru-RU" dirty="0" smtClean="0"/>
              <a:t>Переменные без памяти </a:t>
            </a:r>
            <a:r>
              <a:rPr lang="ru-RU" dirty="0" err="1" smtClean="0"/>
              <a:t>перевычисляются</a:t>
            </a:r>
            <a:r>
              <a:rPr lang="ru-RU" dirty="0" smtClean="0"/>
              <a:t> на каждом такте работы алгоритмического модуля с помощью функций выходов , заданной для каждой выходной переменной . Эта функция зависит от состояния  управляющей компоненты модуля, состояния памяти  (внутренней и общей), а также от состояния  входных переменных, исключая переменные с очередями.</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1" name="TextBox 10"/>
          <p:cNvSpPr txBox="1"/>
          <p:nvPr/>
        </p:nvSpPr>
        <p:spPr>
          <a:xfrm>
            <a:off x="1000132" y="1000108"/>
            <a:ext cx="8143868" cy="5078313"/>
          </a:xfrm>
          <a:prstGeom prst="rect">
            <a:avLst/>
          </a:prstGeom>
          <a:solidFill>
            <a:schemeClr val="accent5">
              <a:lumMod val="20000"/>
              <a:lumOff val="80000"/>
            </a:schemeClr>
          </a:solidFill>
        </p:spPr>
        <p:txBody>
          <a:bodyPr wrap="square" rtlCol="0">
            <a:spAutoFit/>
          </a:bodyPr>
          <a:lstStyle/>
          <a:p>
            <a:r>
              <a:rPr lang="ru-RU" dirty="0" smtClean="0"/>
              <a:t>Переменная с простой очередью принимает в качестве значений последовательности, составленные из элементов некоторой области . Изменение значений переменной с очередью происходит при выполнении операторов        и       . Первый оператор применяется в алгоритмическом модуле, для которого эта переменная является выходной, второй – в алгоритмическом модуле, для которого эта переменная входная. Если , то после выполнения оператора        она получит значение , где  есть значение выражения  в текущем состоянии памяти. В операторе          есть переменная. В результате выполнения этого оператора новым значением  будет , а новым значением переменной - значение . Если , новым значением  будет пустая последовательность   . Если , то оператор приема ( ) выполняется как оператор ожидания момента, когда  станет непустым, после чего будет выполнен прием. В условном операторе прием и передача по времени не совмещаются с проверкой условия. Это значит, что оператор        …  выполняется как последовательность из двух операторов:</a:t>
            </a:r>
          </a:p>
          <a:p>
            <a:r>
              <a:rPr lang="en-US" dirty="0" smtClean="0"/>
              <a:t>IF  THEN GOTO  ENDIF</a:t>
            </a:r>
            <a:endParaRPr lang="ru-RU" dirty="0" smtClean="0"/>
          </a:p>
          <a:p>
            <a:r>
              <a:rPr lang="en-US" dirty="0" smtClean="0"/>
              <a:t>        GET…</a:t>
            </a:r>
            <a:endParaRPr lang="ru-RU" dirty="0" smtClean="0"/>
          </a:p>
          <a:p>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00100" y="0"/>
            <a:ext cx="8143900" cy="785794"/>
          </a:xfrm>
        </p:spPr>
        <p:txBody>
          <a:bodyPr>
            <a:normAutofit/>
          </a:bodyPr>
          <a:lstStyle/>
          <a:p>
            <a:r>
              <a:rPr lang="ru-RU" sz="3600" dirty="0" smtClean="0"/>
              <a:t>Параллельные алгоритмы</a:t>
            </a:r>
            <a:endParaRPr lang="ru-RU" sz="36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6" name="Rectangle 4"/>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59" name="Rectangle 7"/>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9" name="TextBox 18"/>
          <p:cNvSpPr txBox="1"/>
          <p:nvPr/>
        </p:nvSpPr>
        <p:spPr>
          <a:xfrm>
            <a:off x="1071538" y="1071546"/>
            <a:ext cx="8072462" cy="2308324"/>
          </a:xfrm>
          <a:prstGeom prst="rect">
            <a:avLst/>
          </a:prstGeom>
          <a:noFill/>
        </p:spPr>
        <p:txBody>
          <a:bodyPr wrap="square" rtlCol="0">
            <a:spAutoFit/>
          </a:bodyPr>
          <a:lstStyle/>
          <a:p>
            <a:r>
              <a:rPr lang="ru-RU" dirty="0" smtClean="0"/>
              <a:t>Переменная с ветвящейся очередью может использована в качестве общей входной переменной для нескольких алгоритмических модулей. При этом оператор  не отбрасывает первый элемент  очереди, а лишь продвигает данный модуль по очереди для того, чтобы при следующем выполнении оператора  был принят следующий элемент очереди. Первый элемент очереди  отбрасывается лишь после того, как он был принят всеми модулями, для которых  есть входная переменная.</a:t>
            </a:r>
          </a:p>
          <a:p>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2203</TotalTime>
  <Words>796</Words>
  <Application>Microsoft Office PowerPoint</Application>
  <PresentationFormat>Экран (4:3)</PresentationFormat>
  <Paragraphs>44</Paragraphs>
  <Slides>8</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Солнцестояние</vt:lpstr>
      <vt:lpstr> Реализация. Дискретные системы</vt:lpstr>
      <vt:lpstr>Параллельная программа</vt:lpstr>
      <vt:lpstr>Параллельные алгоритмы</vt:lpstr>
      <vt:lpstr>Параллельные алгоритмы</vt:lpstr>
      <vt:lpstr>Параллельные алгоритмы</vt:lpstr>
      <vt:lpstr>Параллельные алгоритмы</vt:lpstr>
      <vt:lpstr>Параллельные алгоритмы</vt:lpstr>
      <vt:lpstr>Параллельные алгоритмы</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XIV Конгресс моторостроителей</dc:title>
  <dc:creator>TGR</dc:creator>
  <cp:lastModifiedBy>KTNTP</cp:lastModifiedBy>
  <cp:revision>246</cp:revision>
  <dcterms:created xsi:type="dcterms:W3CDTF">2009-09-11T09:45:55Z</dcterms:created>
  <dcterms:modified xsi:type="dcterms:W3CDTF">2012-01-04T14:26:40Z</dcterms:modified>
</cp:coreProperties>
</file>