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4" r:id="rId2"/>
    <p:sldId id="288" r:id="rId3"/>
    <p:sldId id="295" r:id="rId4"/>
    <p:sldId id="289" r:id="rId5"/>
    <p:sldId id="291" r:id="rId6"/>
    <p:sldId id="292" r:id="rId7"/>
    <p:sldId id="293" r:id="rId8"/>
    <p:sldId id="294"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94660"/>
  </p:normalViewPr>
  <p:slideViewPr>
    <p:cSldViewPr>
      <p:cViewPr varScale="1">
        <p:scale>
          <a:sx n="87" d="100"/>
          <a:sy n="87" d="100"/>
        </p:scale>
        <p:origin x="-145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4C5235-22D5-4A56-867F-E6774C2FE8DE}" type="datetimeFigureOut">
              <a:rPr lang="ru-RU" smtClean="0"/>
              <a:pPr/>
              <a:t>04.01.2012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B8692-2E69-47AE-B6F9-2A07CEF3B51E}" type="slidenum">
              <a:rPr lang="ru-RU" smtClean="0"/>
              <a:pPr/>
              <a:t>‹#›</a:t>
            </a:fld>
            <a:endParaRPr lang="ru-RU"/>
          </a:p>
        </p:txBody>
      </p:sp>
    </p:spTree>
    <p:extLst>
      <p:ext uri="{BB962C8B-B14F-4D97-AF65-F5344CB8AC3E}">
        <p14:creationId xmlns:p14="http://schemas.microsoft.com/office/powerpoint/2010/main" val="44106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530B8692-2E69-47AE-B6F9-2A07CEF3B51E}" type="slidenum">
              <a:rPr lang="ru-RU" smtClean="0"/>
              <a:pPr/>
              <a:t>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985AD50D-04FB-43CF-B743-46F656F8A852}"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85AD50D-04FB-43CF-B743-46F656F8A852}"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985AD50D-04FB-43CF-B743-46F656F8A852}"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85AD50D-04FB-43CF-B743-46F656F8A852}"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C02C8D5-AB9C-48B2-BD95-BB533C1D000E}" type="datetimeFigureOut">
              <a:rPr lang="ru-RU" smtClean="0"/>
              <a:pPr/>
              <a:t>04.01.2012</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85AD50D-04FB-43CF-B743-46F656F8A852}"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28662" y="2571744"/>
            <a:ext cx="7835268" cy="1143008"/>
          </a:xfrm>
        </p:spPr>
        <p:txBody>
          <a:bodyPr>
            <a:normAutofit fontScale="90000"/>
          </a:bodyPr>
          <a:lstStyle/>
          <a:p>
            <a:pPr algn="ctr"/>
            <a:r>
              <a:rPr lang="ru-RU" b="1" smtClean="0"/>
              <a:t/>
            </a:r>
            <a:br>
              <a:rPr lang="ru-RU" b="1" smtClean="0"/>
            </a:br>
            <a:r>
              <a:rPr lang="ru-RU" b="1" smtClean="0"/>
              <a:t>Реализация.</a:t>
            </a:r>
            <a:r>
              <a:rPr lang="ru-RU" b="1" dirty="0" smtClean="0"/>
              <a:t/>
            </a:r>
            <a:br>
              <a:rPr lang="ru-RU" b="1" dirty="0" smtClean="0"/>
            </a:br>
            <a:r>
              <a:rPr lang="ru-RU" b="1" dirty="0" smtClean="0"/>
              <a:t>Дискретные системы</a:t>
            </a:r>
            <a:endParaRPr lang="ru-RU" dirty="0"/>
          </a:p>
        </p:txBody>
      </p:sp>
      <p:sp>
        <p:nvSpPr>
          <p:cNvPr id="3" name="Подзаголовок 2"/>
          <p:cNvSpPr>
            <a:spLocks noGrp="1"/>
          </p:cNvSpPr>
          <p:nvPr>
            <p:ph type="subTitle" idx="1"/>
          </p:nvPr>
        </p:nvSpPr>
        <p:spPr>
          <a:xfrm>
            <a:off x="285720" y="2143116"/>
            <a:ext cx="7406640" cy="571504"/>
          </a:xfrm>
        </p:spPr>
        <p:txBody>
          <a:bodyPr/>
          <a:lstStyle/>
          <a:p>
            <a:r>
              <a:rPr lang="ru-RU" dirty="0" smtClean="0"/>
              <a:t>Т. П. ГРЫЗЛОВА</a:t>
            </a:r>
          </a:p>
          <a:p>
            <a:endParaRPr lang="ru-RU" dirty="0"/>
          </a:p>
        </p:txBody>
      </p:sp>
      <p:sp>
        <p:nvSpPr>
          <p:cNvPr id="4" name="TextBox 3"/>
          <p:cNvSpPr txBox="1"/>
          <p:nvPr/>
        </p:nvSpPr>
        <p:spPr>
          <a:xfrm>
            <a:off x="1071538" y="500042"/>
            <a:ext cx="7929618" cy="707886"/>
          </a:xfrm>
          <a:prstGeom prst="rect">
            <a:avLst/>
          </a:prstGeom>
          <a:noFill/>
        </p:spPr>
        <p:txBody>
          <a:bodyPr wrap="square" rtlCol="0">
            <a:spAutoFit/>
          </a:bodyPr>
          <a:lstStyle/>
          <a:p>
            <a:pPr algn="ctr"/>
            <a:r>
              <a:rPr lang="ru-RU" sz="4000" b="1" dirty="0" smtClean="0">
                <a:solidFill>
                  <a:schemeClr val="accent3">
                    <a:lumMod val="75000"/>
                  </a:schemeClr>
                </a:solidFill>
                <a:latin typeface="Bodoni MT Black" pitchFamily="18" charset="0"/>
              </a:rPr>
              <a:t>П</a:t>
            </a:r>
            <a:r>
              <a:rPr lang="ru-RU" sz="4000" dirty="0" smtClean="0">
                <a:solidFill>
                  <a:schemeClr val="accent3">
                    <a:lumMod val="75000"/>
                  </a:schemeClr>
                </a:solidFill>
                <a:latin typeface="Bodoni MT Black" pitchFamily="18" charset="0"/>
              </a:rPr>
              <a:t>араллельное программирование</a:t>
            </a:r>
            <a:endParaRPr lang="ru-RU" sz="4000" dirty="0">
              <a:solidFill>
                <a:schemeClr val="accent3">
                  <a:lumMod val="75000"/>
                </a:schemeClr>
              </a:solidFill>
              <a:latin typeface="Bodoni MT Black" pitchFamily="18" charset="0"/>
            </a:endParaRPr>
          </a:p>
        </p:txBody>
      </p:sp>
      <p:sp>
        <p:nvSpPr>
          <p:cNvPr id="5" name="TextBox 4"/>
          <p:cNvSpPr txBox="1"/>
          <p:nvPr/>
        </p:nvSpPr>
        <p:spPr>
          <a:xfrm>
            <a:off x="3330400" y="5786454"/>
            <a:ext cx="3670492" cy="461665"/>
          </a:xfrm>
          <a:prstGeom prst="rect">
            <a:avLst/>
          </a:prstGeom>
          <a:noFill/>
        </p:spPr>
        <p:txBody>
          <a:bodyPr wrap="square" rtlCol="0">
            <a:spAutoFit/>
          </a:bodyPr>
          <a:lstStyle/>
          <a:p>
            <a:r>
              <a:rPr lang="ru-RU" sz="2400" dirty="0" smtClean="0"/>
              <a:t>РГАТА им. П. А. Соловьева</a:t>
            </a:r>
            <a:endParaRPr lang="ru-RU"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57158" y="0"/>
            <a:ext cx="8786842" cy="857256"/>
          </a:xfrm>
        </p:spPr>
        <p:txBody>
          <a:bodyPr>
            <a:normAutofit/>
          </a:bodyPr>
          <a:lstStyle/>
          <a:p>
            <a:r>
              <a:rPr lang="ru-RU" sz="3600" dirty="0" smtClean="0"/>
              <a:t>Параллельная программа</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 name="TextBox 13"/>
          <p:cNvSpPr txBox="1"/>
          <p:nvPr/>
        </p:nvSpPr>
        <p:spPr>
          <a:xfrm>
            <a:off x="1000100" y="1571612"/>
            <a:ext cx="7681398" cy="646331"/>
          </a:xfrm>
          <a:prstGeom prst="rect">
            <a:avLst/>
          </a:prstGeom>
          <a:noFill/>
        </p:spPr>
        <p:txBody>
          <a:bodyPr wrap="none" rtlCol="0">
            <a:spAutoFit/>
          </a:bodyPr>
          <a:lstStyle/>
          <a:p>
            <a:r>
              <a:rPr lang="en-US" dirty="0" smtClean="0"/>
              <a:t>&lt;A3</a:t>
            </a:r>
            <a:r>
              <a:rPr lang="ru-RU" dirty="0" smtClean="0"/>
              <a:t> - программа</a:t>
            </a:r>
            <a:r>
              <a:rPr lang="en-US" dirty="0" smtClean="0"/>
              <a:t>&gt; ::= </a:t>
            </a:r>
            <a:r>
              <a:rPr lang="ru-RU" b="1" dirty="0" smtClean="0"/>
              <a:t>Сеть</a:t>
            </a:r>
            <a:r>
              <a:rPr lang="ru-RU" dirty="0" smtClean="0"/>
              <a:t> </a:t>
            </a:r>
            <a:r>
              <a:rPr lang="en-US" i="1" dirty="0" smtClean="0"/>
              <a:t>&lt;</a:t>
            </a:r>
            <a:r>
              <a:rPr lang="ru-RU" i="1" dirty="0" smtClean="0"/>
              <a:t>имя</a:t>
            </a:r>
            <a:r>
              <a:rPr lang="en-US" i="1" dirty="0" smtClean="0"/>
              <a:t>&gt;</a:t>
            </a:r>
            <a:r>
              <a:rPr lang="ru-RU" i="1" dirty="0" smtClean="0"/>
              <a:t>; </a:t>
            </a:r>
            <a:r>
              <a:rPr lang="en-US" i="1" dirty="0" smtClean="0"/>
              <a:t>&lt;</a:t>
            </a:r>
            <a:r>
              <a:rPr lang="ru-RU" i="1" dirty="0" smtClean="0"/>
              <a:t>описание внешней компоненты сети</a:t>
            </a:r>
            <a:r>
              <a:rPr lang="en-US" i="1" dirty="0" smtClean="0"/>
              <a:t>&gt;</a:t>
            </a:r>
            <a:r>
              <a:rPr lang="ru-RU" i="1" dirty="0" smtClean="0"/>
              <a:t>;</a:t>
            </a:r>
          </a:p>
          <a:p>
            <a:r>
              <a:rPr lang="ru-RU" i="1" dirty="0" smtClean="0"/>
              <a:t>		</a:t>
            </a:r>
            <a:r>
              <a:rPr lang="en-US" dirty="0" smtClean="0"/>
              <a:t> </a:t>
            </a:r>
            <a:r>
              <a:rPr lang="en-US" i="1" dirty="0" smtClean="0"/>
              <a:t>&lt;</a:t>
            </a:r>
            <a:r>
              <a:rPr lang="ru-RU" i="1" dirty="0" smtClean="0"/>
              <a:t>список описаний модулей</a:t>
            </a:r>
            <a:r>
              <a:rPr lang="en-US" i="1" dirty="0" smtClean="0"/>
              <a:t>&gt;</a:t>
            </a:r>
            <a:r>
              <a:rPr lang="ru-RU" i="1" dirty="0" smtClean="0"/>
              <a:t>; </a:t>
            </a:r>
            <a:r>
              <a:rPr lang="en-US" i="1" dirty="0" smtClean="0"/>
              <a:t>&lt;</a:t>
            </a:r>
            <a:r>
              <a:rPr lang="ru-RU" i="1" dirty="0" smtClean="0"/>
              <a:t>список связей</a:t>
            </a:r>
            <a:r>
              <a:rPr lang="en-US" i="1" dirty="0" smtClean="0"/>
              <a:t>&gt;</a:t>
            </a:r>
            <a:r>
              <a:rPr lang="ru-RU" i="1" dirty="0" smtClean="0"/>
              <a:t>  КОНЕЦ</a:t>
            </a:r>
            <a:r>
              <a:rPr lang="en-US" dirty="0" smtClean="0"/>
              <a:t> </a:t>
            </a:r>
            <a:endParaRPr lang="ru-RU" dirty="0"/>
          </a:p>
        </p:txBody>
      </p:sp>
      <p:sp>
        <p:nvSpPr>
          <p:cNvPr id="15" name="TextBox 14"/>
          <p:cNvSpPr txBox="1"/>
          <p:nvPr/>
        </p:nvSpPr>
        <p:spPr>
          <a:xfrm>
            <a:off x="1000100" y="2357430"/>
            <a:ext cx="8143900" cy="646331"/>
          </a:xfrm>
          <a:prstGeom prst="rect">
            <a:avLst/>
          </a:prstGeom>
          <a:noFill/>
        </p:spPr>
        <p:txBody>
          <a:bodyPr wrap="square" rtlCol="0">
            <a:spAutoFit/>
          </a:bodyPr>
          <a:lstStyle/>
          <a:p>
            <a:r>
              <a:rPr lang="en-US" dirty="0" smtClean="0"/>
              <a:t>&lt;</a:t>
            </a:r>
            <a:r>
              <a:rPr lang="ru-RU" dirty="0" smtClean="0"/>
              <a:t>описание модуля</a:t>
            </a:r>
            <a:r>
              <a:rPr lang="en-US" dirty="0" smtClean="0"/>
              <a:t>&gt;</a:t>
            </a:r>
            <a:r>
              <a:rPr lang="ru-RU" dirty="0" smtClean="0"/>
              <a:t> ::= </a:t>
            </a:r>
            <a:r>
              <a:rPr lang="ru-RU" b="1" dirty="0" smtClean="0"/>
              <a:t>Модуль </a:t>
            </a:r>
            <a:r>
              <a:rPr lang="en-US" i="1" dirty="0" smtClean="0"/>
              <a:t>&lt;</a:t>
            </a:r>
            <a:r>
              <a:rPr lang="ru-RU" i="1" dirty="0" smtClean="0"/>
              <a:t>имя</a:t>
            </a:r>
            <a:r>
              <a:rPr lang="en-US" i="1" dirty="0" smtClean="0"/>
              <a:t>&gt;</a:t>
            </a:r>
            <a:r>
              <a:rPr lang="en-US" dirty="0" smtClean="0"/>
              <a:t> </a:t>
            </a:r>
            <a:r>
              <a:rPr lang="ru-RU" dirty="0" smtClean="0"/>
              <a:t>; </a:t>
            </a:r>
            <a:r>
              <a:rPr lang="en-US" dirty="0" smtClean="0"/>
              <a:t>&lt;</a:t>
            </a:r>
            <a:r>
              <a:rPr lang="ru-RU" i="1" dirty="0" smtClean="0"/>
              <a:t>описание информационной среды модуля</a:t>
            </a:r>
            <a:r>
              <a:rPr lang="en-US" dirty="0" smtClean="0"/>
              <a:t>&gt;</a:t>
            </a:r>
            <a:r>
              <a:rPr lang="ru-RU" dirty="0" smtClean="0"/>
              <a:t>;</a:t>
            </a:r>
            <a:r>
              <a:rPr lang="en-US" dirty="0" smtClean="0"/>
              <a:t> </a:t>
            </a:r>
            <a:r>
              <a:rPr lang="en-US" i="1" dirty="0" smtClean="0"/>
              <a:t>&lt;</a:t>
            </a:r>
            <a:r>
              <a:rPr lang="ru-RU" i="1" dirty="0" smtClean="0"/>
              <a:t>оператор</a:t>
            </a:r>
            <a:r>
              <a:rPr lang="en-US" i="1" dirty="0" smtClean="0"/>
              <a:t>&gt;</a:t>
            </a:r>
            <a:r>
              <a:rPr lang="ru-RU" i="1" dirty="0" smtClean="0"/>
              <a:t> КОНЕЦ МОДУЛЯ</a:t>
            </a:r>
            <a:r>
              <a:rPr lang="en-US" dirty="0" smtClean="0"/>
              <a:t> </a:t>
            </a:r>
            <a:endParaRPr lang="ru-RU" b="1" dirty="0"/>
          </a:p>
        </p:txBody>
      </p:sp>
      <p:sp>
        <p:nvSpPr>
          <p:cNvPr id="16" name="TextBox 15"/>
          <p:cNvSpPr txBox="1"/>
          <p:nvPr/>
        </p:nvSpPr>
        <p:spPr>
          <a:xfrm>
            <a:off x="1000100" y="3357562"/>
            <a:ext cx="6064289" cy="369332"/>
          </a:xfrm>
          <a:prstGeom prst="rect">
            <a:avLst/>
          </a:prstGeom>
          <a:noFill/>
        </p:spPr>
        <p:txBody>
          <a:bodyPr wrap="none" rtlCol="0">
            <a:spAutoFit/>
          </a:bodyPr>
          <a:lstStyle/>
          <a:p>
            <a:r>
              <a:rPr lang="en-US" dirty="0" smtClean="0"/>
              <a:t>&lt;</a:t>
            </a:r>
            <a:r>
              <a:rPr lang="ru-RU" dirty="0" smtClean="0"/>
              <a:t>связь</a:t>
            </a:r>
            <a:r>
              <a:rPr lang="en-US" dirty="0" smtClean="0"/>
              <a:t>&gt;</a:t>
            </a:r>
            <a:r>
              <a:rPr lang="ru-RU" dirty="0" smtClean="0"/>
              <a:t> ::= </a:t>
            </a:r>
            <a:r>
              <a:rPr lang="en-US" dirty="0" smtClean="0"/>
              <a:t>&lt;</a:t>
            </a:r>
            <a:r>
              <a:rPr lang="ru-RU" i="1" dirty="0" smtClean="0"/>
              <a:t>входная переменная модуля</a:t>
            </a:r>
            <a:r>
              <a:rPr lang="en-US" dirty="0" smtClean="0"/>
              <a:t>&gt;</a:t>
            </a:r>
            <a:r>
              <a:rPr lang="ru-RU" dirty="0" smtClean="0"/>
              <a:t> = </a:t>
            </a:r>
            <a:r>
              <a:rPr lang="en-US" i="1" dirty="0" smtClean="0"/>
              <a:t>&lt;</a:t>
            </a:r>
            <a:r>
              <a:rPr lang="ru-RU" i="1" dirty="0" smtClean="0"/>
              <a:t>выражение</a:t>
            </a:r>
            <a:r>
              <a:rPr lang="en-US" i="1" dirty="0" smtClean="0"/>
              <a:t>&gt;</a:t>
            </a:r>
            <a:r>
              <a:rPr lang="en-US" dirty="0" smtClean="0"/>
              <a:t> </a:t>
            </a:r>
            <a:endParaRPr lang="ru-RU" dirty="0"/>
          </a:p>
        </p:txBody>
      </p:sp>
      <p:sp>
        <p:nvSpPr>
          <p:cNvPr id="18" name="TextBox 17"/>
          <p:cNvSpPr txBox="1"/>
          <p:nvPr/>
        </p:nvSpPr>
        <p:spPr>
          <a:xfrm>
            <a:off x="1000100" y="857232"/>
            <a:ext cx="8143900" cy="707886"/>
          </a:xfrm>
          <a:prstGeom prst="rect">
            <a:avLst/>
          </a:prstGeom>
          <a:solidFill>
            <a:schemeClr val="accent5">
              <a:lumMod val="20000"/>
              <a:lumOff val="80000"/>
            </a:schemeClr>
          </a:solidFill>
        </p:spPr>
        <p:txBody>
          <a:bodyPr wrap="square" rtlCol="0">
            <a:spAutoFit/>
          </a:bodyPr>
          <a:lstStyle/>
          <a:p>
            <a:r>
              <a:rPr lang="ru-RU" sz="2000" b="1" dirty="0" smtClean="0"/>
              <a:t>П</a:t>
            </a:r>
            <a:r>
              <a:rPr lang="ru-RU" sz="2000" dirty="0" smtClean="0"/>
              <a:t>римерный синтаксис алгоритмического языка </a:t>
            </a:r>
            <a:r>
              <a:rPr lang="en-US" sz="2000" b="1" dirty="0" smtClean="0"/>
              <a:t>A3</a:t>
            </a:r>
            <a:r>
              <a:rPr lang="en-US" sz="2000" dirty="0" smtClean="0"/>
              <a:t> </a:t>
            </a:r>
            <a:r>
              <a:rPr lang="ru-RU" sz="2000" dirty="0" smtClean="0"/>
              <a:t>для описания сетей из алгоритмических модулей</a:t>
            </a:r>
            <a:endParaRPr lang="ru-RU" sz="2000" dirty="0"/>
          </a:p>
        </p:txBody>
      </p:sp>
      <p:sp>
        <p:nvSpPr>
          <p:cNvPr id="19" name="TextBox 18"/>
          <p:cNvSpPr txBox="1"/>
          <p:nvPr/>
        </p:nvSpPr>
        <p:spPr>
          <a:xfrm>
            <a:off x="1000101" y="4143380"/>
            <a:ext cx="8143900" cy="646331"/>
          </a:xfrm>
          <a:prstGeom prst="rect">
            <a:avLst/>
          </a:prstGeom>
          <a:solidFill>
            <a:schemeClr val="accent5">
              <a:lumMod val="20000"/>
              <a:lumOff val="80000"/>
            </a:schemeClr>
          </a:solidFill>
        </p:spPr>
        <p:txBody>
          <a:bodyPr wrap="square" rtlCol="0">
            <a:spAutoFit/>
          </a:bodyPr>
          <a:lstStyle/>
          <a:p>
            <a:r>
              <a:rPr lang="ru-RU" dirty="0" smtClean="0"/>
              <a:t>Язык можно расширять разнообразными средствами для описания семейств модулей и связей, зависящих от параметров</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00100" y="-24"/>
            <a:ext cx="7933588" cy="1143000"/>
          </a:xfrm>
        </p:spPr>
        <p:txBody>
          <a:bodyPr>
            <a:normAutofit fontScale="90000"/>
          </a:bodyPr>
          <a:lstStyle/>
          <a:p>
            <a:r>
              <a:rPr lang="ru-RU" dirty="0" smtClean="0"/>
              <a:t>Сеть из алгоритмических модулей</a:t>
            </a:r>
            <a:endParaRPr lang="ru-RU" dirty="0"/>
          </a:p>
        </p:txBody>
      </p:sp>
      <p:pic>
        <p:nvPicPr>
          <p:cNvPr id="1026" name="Picture 2"/>
          <p:cNvPicPr>
            <a:picLocks noChangeAspect="1" noChangeArrowheads="1"/>
          </p:cNvPicPr>
          <p:nvPr/>
        </p:nvPicPr>
        <p:blipFill>
          <a:blip r:embed="rId2"/>
          <a:srcRect/>
          <a:stretch>
            <a:fillRect/>
          </a:stretch>
        </p:blipFill>
        <p:spPr bwMode="auto">
          <a:xfrm>
            <a:off x="1319239" y="887433"/>
            <a:ext cx="7038975" cy="54705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p:cNvSpPr txBox="1"/>
          <p:nvPr/>
        </p:nvSpPr>
        <p:spPr>
          <a:xfrm>
            <a:off x="1071539" y="3929066"/>
            <a:ext cx="8072462" cy="923330"/>
          </a:xfrm>
          <a:prstGeom prst="rect">
            <a:avLst/>
          </a:prstGeom>
          <a:noFill/>
        </p:spPr>
        <p:txBody>
          <a:bodyPr wrap="square" rtlCol="0">
            <a:spAutoFit/>
          </a:bodyPr>
          <a:lstStyle/>
          <a:p>
            <a:r>
              <a:rPr lang="ru-RU" dirty="0" smtClean="0"/>
              <a:t>В рабочем процессе компоненты выполняют </a:t>
            </a:r>
            <a:r>
              <a:rPr lang="ru-RU" b="1" dirty="0" smtClean="0"/>
              <a:t>вычисления</a:t>
            </a:r>
            <a:r>
              <a:rPr lang="ru-RU" dirty="0" smtClean="0"/>
              <a:t> над </a:t>
            </a:r>
            <a:r>
              <a:rPr lang="ru-RU" b="1" dirty="0" smtClean="0"/>
              <a:t>данными</a:t>
            </a:r>
            <a:r>
              <a:rPr lang="ru-RU" dirty="0" smtClean="0"/>
              <a:t>, расположенными в них, а также взаимодействуют с другими компонентами, порождая </a:t>
            </a:r>
            <a:r>
              <a:rPr lang="ru-RU" b="1" dirty="0" smtClean="0"/>
              <a:t>вычисления</a:t>
            </a:r>
            <a:r>
              <a:rPr lang="ru-RU" dirty="0" smtClean="0"/>
              <a:t> над </a:t>
            </a:r>
            <a:r>
              <a:rPr lang="ru-RU" b="1" dirty="0" smtClean="0"/>
              <a:t>распределенными</a:t>
            </a:r>
            <a:r>
              <a:rPr lang="ru-RU" dirty="0" smtClean="0"/>
              <a:t> данными.</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 name="TextBox 13"/>
          <p:cNvSpPr txBox="1"/>
          <p:nvPr/>
        </p:nvSpPr>
        <p:spPr>
          <a:xfrm>
            <a:off x="0" y="785794"/>
            <a:ext cx="9144000" cy="369332"/>
          </a:xfrm>
          <a:prstGeom prst="rect">
            <a:avLst/>
          </a:prstGeom>
          <a:solidFill>
            <a:schemeClr val="accent5">
              <a:lumMod val="20000"/>
              <a:lumOff val="80000"/>
            </a:schemeClr>
          </a:solidFill>
        </p:spPr>
        <p:txBody>
          <a:bodyPr wrap="square" rtlCol="0">
            <a:spAutoFit/>
          </a:bodyPr>
          <a:lstStyle/>
          <a:p>
            <a:r>
              <a:rPr lang="ru-RU" b="1" dirty="0" smtClean="0"/>
              <a:t>С</a:t>
            </a:r>
            <a:r>
              <a:rPr lang="ru-RU" dirty="0" smtClean="0"/>
              <a:t>ети из алгоритмических модулей реализуют асинхронное взаимодействие компонент.</a:t>
            </a:r>
            <a:endParaRPr lang="ru-RU" dirty="0"/>
          </a:p>
        </p:txBody>
      </p:sp>
      <p:sp>
        <p:nvSpPr>
          <p:cNvPr id="16" name="TextBox 15"/>
          <p:cNvSpPr txBox="1"/>
          <p:nvPr/>
        </p:nvSpPr>
        <p:spPr>
          <a:xfrm>
            <a:off x="1000132" y="1285860"/>
            <a:ext cx="8143901" cy="1200329"/>
          </a:xfrm>
          <a:prstGeom prst="rect">
            <a:avLst/>
          </a:prstGeom>
          <a:noFill/>
        </p:spPr>
        <p:txBody>
          <a:bodyPr wrap="square" rtlCol="0">
            <a:spAutoFit/>
          </a:bodyPr>
          <a:lstStyle/>
          <a:p>
            <a:r>
              <a:rPr lang="ru-RU" b="1" dirty="0" smtClean="0"/>
              <a:t>Алгоритмический модуль – </a:t>
            </a:r>
            <a:r>
              <a:rPr lang="ru-RU" dirty="0" smtClean="0"/>
              <a:t>это дискретный преобразователь над памятью, информационная среда которого, кроме собственно внутренней памяти, включает в себя дополнительные компоненты, выполняющие особые функции взаимодействия компонентов между собой.</a:t>
            </a:r>
            <a:endParaRPr lang="ru-RU" dirty="0"/>
          </a:p>
        </p:txBody>
      </p:sp>
      <p:sp>
        <p:nvSpPr>
          <p:cNvPr id="17" name="TextBox 16"/>
          <p:cNvSpPr txBox="1"/>
          <p:nvPr/>
        </p:nvSpPr>
        <p:spPr>
          <a:xfrm>
            <a:off x="1000132" y="2500306"/>
            <a:ext cx="8143868" cy="646331"/>
          </a:xfrm>
          <a:prstGeom prst="rect">
            <a:avLst/>
          </a:prstGeom>
          <a:solidFill>
            <a:schemeClr val="accent5">
              <a:lumMod val="20000"/>
              <a:lumOff val="80000"/>
            </a:schemeClr>
          </a:solidFill>
        </p:spPr>
        <p:txBody>
          <a:bodyPr wrap="square" rtlCol="0">
            <a:spAutoFit/>
          </a:bodyPr>
          <a:lstStyle/>
          <a:p>
            <a:r>
              <a:rPr lang="ru-RU" b="1" dirty="0" smtClean="0"/>
              <a:t>Компоненты взаимодействия  - внешние компоненты: </a:t>
            </a:r>
            <a:r>
              <a:rPr lang="ru-RU" dirty="0" smtClean="0"/>
              <a:t>входные и выходные компоненты + общая память.</a:t>
            </a:r>
            <a:endParaRPr lang="ru-RU" dirty="0"/>
          </a:p>
        </p:txBody>
      </p:sp>
      <p:sp>
        <p:nvSpPr>
          <p:cNvPr id="19" name="TextBox 18"/>
          <p:cNvSpPr txBox="1"/>
          <p:nvPr/>
        </p:nvSpPr>
        <p:spPr>
          <a:xfrm>
            <a:off x="1000132" y="3143248"/>
            <a:ext cx="8072462" cy="1200329"/>
          </a:xfrm>
          <a:prstGeom prst="rect">
            <a:avLst/>
          </a:prstGeom>
          <a:noFill/>
        </p:spPr>
        <p:txBody>
          <a:bodyPr wrap="square" rtlCol="0">
            <a:spAutoFit/>
          </a:bodyPr>
          <a:lstStyle/>
          <a:p>
            <a:r>
              <a:rPr lang="ru-RU" b="1" dirty="0" smtClean="0"/>
              <a:t>Алгоритмический модуль </a:t>
            </a:r>
            <a:r>
              <a:rPr lang="ru-RU" dirty="0" smtClean="0"/>
              <a:t> структурно изоморфен трехкомпонентной системе, состоящей из: 	управляющей компоненты;</a:t>
            </a:r>
          </a:p>
          <a:p>
            <a:r>
              <a:rPr lang="ru-RU" dirty="0" smtClean="0"/>
              <a:t>		внутренней памяти;</a:t>
            </a:r>
          </a:p>
          <a:p>
            <a:r>
              <a:rPr lang="ru-RU" dirty="0" smtClean="0"/>
              <a:t>		и внешней компоненты.</a:t>
            </a:r>
            <a:endParaRPr lang="ru-RU" dirty="0"/>
          </a:p>
        </p:txBody>
      </p:sp>
      <p:sp>
        <p:nvSpPr>
          <p:cNvPr id="20" name="TextBox 19"/>
          <p:cNvSpPr txBox="1"/>
          <p:nvPr/>
        </p:nvSpPr>
        <p:spPr>
          <a:xfrm>
            <a:off x="1000132" y="4406824"/>
            <a:ext cx="8143868" cy="2308324"/>
          </a:xfrm>
          <a:prstGeom prst="rect">
            <a:avLst/>
          </a:prstGeom>
          <a:solidFill>
            <a:schemeClr val="accent5">
              <a:lumMod val="20000"/>
              <a:lumOff val="80000"/>
            </a:schemeClr>
          </a:solidFill>
        </p:spPr>
        <p:txBody>
          <a:bodyPr wrap="square" rtlCol="0">
            <a:spAutoFit/>
          </a:bodyPr>
          <a:lstStyle/>
          <a:p>
            <a:r>
              <a:rPr lang="ru-RU" b="1" dirty="0" smtClean="0"/>
              <a:t>В</a:t>
            </a:r>
            <a:r>
              <a:rPr lang="ru-RU" dirty="0" smtClean="0"/>
              <a:t>ходные и выходные компоненты состоят из переменных, каждая из которых имеет свою область значений. </a:t>
            </a:r>
            <a:r>
              <a:rPr lang="ru-RU" b="1" dirty="0" smtClean="0"/>
              <a:t>Б</a:t>
            </a:r>
            <a:r>
              <a:rPr lang="ru-RU" dirty="0" smtClean="0"/>
              <a:t>азис операторов и условий определен таким образом, что управляющая компонента, как правило, только </a:t>
            </a:r>
            <a:r>
              <a:rPr lang="ru-RU" b="1" dirty="0" smtClean="0"/>
              <a:t>изменяет</a:t>
            </a:r>
            <a:r>
              <a:rPr lang="ru-RU" dirty="0" smtClean="0"/>
              <a:t>, но </a:t>
            </a:r>
            <a:r>
              <a:rPr lang="ru-RU" b="1" dirty="0" smtClean="0"/>
              <a:t>не</a:t>
            </a:r>
            <a:r>
              <a:rPr lang="ru-RU" dirty="0" smtClean="0"/>
              <a:t> </a:t>
            </a:r>
            <a:r>
              <a:rPr lang="ru-RU" b="1" dirty="0" smtClean="0"/>
              <a:t>использует</a:t>
            </a:r>
            <a:r>
              <a:rPr lang="ru-RU" dirty="0" smtClean="0"/>
              <a:t> выходные переменные и </a:t>
            </a:r>
            <a:r>
              <a:rPr lang="ru-RU" b="1" dirty="0" smtClean="0"/>
              <a:t>использует</a:t>
            </a:r>
            <a:r>
              <a:rPr lang="ru-RU" dirty="0" smtClean="0"/>
              <a:t>, но </a:t>
            </a:r>
            <a:r>
              <a:rPr lang="ru-RU" b="1" dirty="0" smtClean="0"/>
              <a:t>не</a:t>
            </a:r>
            <a:r>
              <a:rPr lang="ru-RU" dirty="0" smtClean="0"/>
              <a:t> </a:t>
            </a:r>
            <a:r>
              <a:rPr lang="ru-RU" b="1" dirty="0" smtClean="0"/>
              <a:t>изменяет</a:t>
            </a:r>
            <a:r>
              <a:rPr lang="ru-RU" dirty="0" smtClean="0"/>
              <a:t> значения входных переменных. </a:t>
            </a:r>
          </a:p>
          <a:p>
            <a:r>
              <a:rPr lang="ru-RU" b="1" dirty="0" smtClean="0"/>
              <a:t>Различают:</a:t>
            </a:r>
            <a:r>
              <a:rPr lang="ru-RU" dirty="0" smtClean="0"/>
              <a:t> переменные с памятью и без памяти, с простыми очередями и ветвящимися очередями.</a:t>
            </a:r>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 name="TextBox 13"/>
          <p:cNvSpPr txBox="1"/>
          <p:nvPr/>
        </p:nvSpPr>
        <p:spPr>
          <a:xfrm>
            <a:off x="1000100" y="785794"/>
            <a:ext cx="8143900" cy="1477328"/>
          </a:xfrm>
          <a:prstGeom prst="rect">
            <a:avLst/>
          </a:prstGeom>
          <a:solidFill>
            <a:schemeClr val="accent5">
              <a:lumMod val="20000"/>
              <a:lumOff val="80000"/>
            </a:schemeClr>
          </a:solidFill>
        </p:spPr>
        <p:txBody>
          <a:bodyPr wrap="square" rtlCol="0">
            <a:spAutoFit/>
          </a:bodyPr>
          <a:lstStyle/>
          <a:p>
            <a:r>
              <a:rPr lang="ru-RU" dirty="0" smtClean="0"/>
              <a:t>Переменные с памятью </a:t>
            </a:r>
            <a:r>
              <a:rPr lang="en-US" b="1" dirty="0" err="1" smtClean="0"/>
              <a:t>Dv</a:t>
            </a:r>
            <a:r>
              <a:rPr lang="en-US" dirty="0" smtClean="0"/>
              <a:t> </a:t>
            </a:r>
            <a:r>
              <a:rPr lang="ru-RU" dirty="0" smtClean="0"/>
              <a:t>меняют свои значения так же, как и переменные обычной памяти, т.е. в результате выполнения операторов присваивания. Некоторые из выходных переменных с памятью могут быть одновременно и внутренними. В этом случае модуль можно не только изменять, но и использовать значения этих переменных</a:t>
            </a:r>
            <a:endParaRPr lang="ru-RU" dirty="0"/>
          </a:p>
        </p:txBody>
      </p:sp>
      <p:sp>
        <p:nvSpPr>
          <p:cNvPr id="19" name="TextBox 18"/>
          <p:cNvSpPr txBox="1"/>
          <p:nvPr/>
        </p:nvSpPr>
        <p:spPr>
          <a:xfrm>
            <a:off x="1071538" y="2285992"/>
            <a:ext cx="8072462" cy="1477328"/>
          </a:xfrm>
          <a:prstGeom prst="rect">
            <a:avLst/>
          </a:prstGeom>
          <a:noFill/>
        </p:spPr>
        <p:txBody>
          <a:bodyPr wrap="square" rtlCol="0">
            <a:spAutoFit/>
          </a:bodyPr>
          <a:lstStyle/>
          <a:p>
            <a:r>
              <a:rPr lang="ru-RU" dirty="0" smtClean="0"/>
              <a:t>Переменные без памяти </a:t>
            </a:r>
            <a:r>
              <a:rPr lang="en-US" b="1" dirty="0" err="1" smtClean="0"/>
              <a:t>Df</a:t>
            </a:r>
            <a:r>
              <a:rPr lang="en-US" dirty="0" smtClean="0"/>
              <a:t> </a:t>
            </a:r>
            <a:r>
              <a:rPr lang="ru-RU" dirty="0" err="1" smtClean="0"/>
              <a:t>перевычисляются</a:t>
            </a:r>
            <a:r>
              <a:rPr lang="ru-RU" dirty="0" smtClean="0"/>
              <a:t> на каждом такте работы алгоритмического модуля с помощью функций выходов , заданной для каждой выходной переменной . Эта функция зависит от состояния  управляющей компоненты модуля, состояния памяти  (внутренней и общей), а также от состояния  входных переменных, исключая переменные с очередями.</a:t>
            </a:r>
          </a:p>
        </p:txBody>
      </p:sp>
      <p:pic>
        <p:nvPicPr>
          <p:cNvPr id="2050" name="Picture 2"/>
          <p:cNvPicPr>
            <a:picLocks noChangeAspect="1" noChangeArrowheads="1"/>
          </p:cNvPicPr>
          <p:nvPr/>
        </p:nvPicPr>
        <p:blipFill>
          <a:blip r:embed="rId2"/>
          <a:srcRect/>
          <a:stretch>
            <a:fillRect/>
          </a:stretch>
        </p:blipFill>
        <p:spPr bwMode="auto">
          <a:xfrm>
            <a:off x="2000232" y="4222763"/>
            <a:ext cx="1177925" cy="992187"/>
          </a:xfrm>
          <a:prstGeom prst="rect">
            <a:avLst/>
          </a:prstGeom>
          <a:noFill/>
          <a:ln w="9525">
            <a:noFill/>
            <a:miter lim="800000"/>
            <a:headEnd/>
            <a:tailEnd/>
          </a:ln>
          <a:effectLst/>
        </p:spPr>
      </p:pic>
      <p:sp>
        <p:nvSpPr>
          <p:cNvPr id="12" name="Полилиния 11"/>
          <p:cNvSpPr/>
          <p:nvPr/>
        </p:nvSpPr>
        <p:spPr>
          <a:xfrm>
            <a:off x="3048000" y="2155371"/>
            <a:ext cx="1602014" cy="2525486"/>
          </a:xfrm>
          <a:custGeom>
            <a:avLst/>
            <a:gdLst>
              <a:gd name="connsiteX0" fmla="*/ 1404257 w 1602014"/>
              <a:gd name="connsiteY0" fmla="*/ 0 h 2525486"/>
              <a:gd name="connsiteX1" fmla="*/ 1382486 w 1602014"/>
              <a:gd name="connsiteY1" fmla="*/ 1992086 h 2525486"/>
              <a:gd name="connsiteX2" fmla="*/ 87086 w 1602014"/>
              <a:gd name="connsiteY2" fmla="*/ 2481943 h 2525486"/>
              <a:gd name="connsiteX3" fmla="*/ 87086 w 1602014"/>
              <a:gd name="connsiteY3" fmla="*/ 2481943 h 2525486"/>
              <a:gd name="connsiteX4" fmla="*/ 0 w 1602014"/>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2014" h="2525486">
                <a:moveTo>
                  <a:pt x="1404257" y="0"/>
                </a:moveTo>
                <a:cubicBezTo>
                  <a:pt x="1503135" y="789214"/>
                  <a:pt x="1602014" y="1578429"/>
                  <a:pt x="1382486" y="1992086"/>
                </a:cubicBezTo>
                <a:cubicBezTo>
                  <a:pt x="1162958" y="2405743"/>
                  <a:pt x="87086" y="2481943"/>
                  <a:pt x="87086" y="2481943"/>
                </a:cubicBezTo>
                <a:lnTo>
                  <a:pt x="87086" y="2481943"/>
                </a:lnTo>
                <a:lnTo>
                  <a:pt x="0" y="2525486"/>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Полилиния 15"/>
          <p:cNvSpPr/>
          <p:nvPr/>
        </p:nvSpPr>
        <p:spPr>
          <a:xfrm>
            <a:off x="2369457" y="2471057"/>
            <a:ext cx="689429" cy="1752600"/>
          </a:xfrm>
          <a:custGeom>
            <a:avLst/>
            <a:gdLst>
              <a:gd name="connsiteX0" fmla="*/ 689429 w 689429"/>
              <a:gd name="connsiteY0" fmla="*/ 0 h 1752600"/>
              <a:gd name="connsiteX1" fmla="*/ 36286 w 689429"/>
              <a:gd name="connsiteY1" fmla="*/ 903514 h 1752600"/>
              <a:gd name="connsiteX2" fmla="*/ 471714 w 689429"/>
              <a:gd name="connsiteY2" fmla="*/ 1752600 h 1752600"/>
              <a:gd name="connsiteX3" fmla="*/ 471714 w 689429"/>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689429" h="1752600">
                <a:moveTo>
                  <a:pt x="689429" y="0"/>
                </a:moveTo>
                <a:cubicBezTo>
                  <a:pt x="381000" y="305707"/>
                  <a:pt x="72572" y="611414"/>
                  <a:pt x="36286" y="903514"/>
                </a:cubicBezTo>
                <a:cubicBezTo>
                  <a:pt x="0" y="1195614"/>
                  <a:pt x="471714" y="1752600"/>
                  <a:pt x="471714" y="1752600"/>
                </a:cubicBezTo>
                <a:lnTo>
                  <a:pt x="471714" y="1752600"/>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7" name="TextBox 16"/>
          <p:cNvSpPr txBox="1"/>
          <p:nvPr/>
        </p:nvSpPr>
        <p:spPr>
          <a:xfrm>
            <a:off x="1643042" y="5786454"/>
            <a:ext cx="2988703" cy="369332"/>
          </a:xfrm>
          <a:prstGeom prst="rect">
            <a:avLst/>
          </a:prstGeom>
          <a:noFill/>
        </p:spPr>
        <p:txBody>
          <a:bodyPr wrap="none" rtlCol="0">
            <a:spAutoFit/>
          </a:bodyPr>
          <a:lstStyle/>
          <a:p>
            <a:r>
              <a:rPr lang="en-US" dirty="0" err="1" smtClean="0"/>
              <a:t>Df</a:t>
            </a:r>
            <a:r>
              <a:rPr lang="en-US" dirty="0" smtClean="0"/>
              <a:t> = f(A, </a:t>
            </a:r>
            <a:r>
              <a:rPr lang="en-US" dirty="0" err="1" smtClean="0"/>
              <a:t>IntM</a:t>
            </a:r>
            <a:r>
              <a:rPr lang="en-US" dirty="0" smtClean="0"/>
              <a:t>, </a:t>
            </a:r>
            <a:r>
              <a:rPr lang="en-US" dirty="0" err="1" smtClean="0"/>
              <a:t>ComM</a:t>
            </a:r>
            <a:r>
              <a:rPr lang="en-US" dirty="0" smtClean="0"/>
              <a:t>, </a:t>
            </a:r>
            <a:r>
              <a:rPr lang="en-US" dirty="0" err="1" smtClean="0"/>
              <a:t>Inf</a:t>
            </a:r>
            <a:r>
              <a:rPr lang="en-US" dirty="0" smtClean="0"/>
              <a:t>, Inv)</a:t>
            </a:r>
            <a:endParaRPr lang="ru-RU" dirty="0"/>
          </a:p>
        </p:txBody>
      </p:sp>
      <p:pic>
        <p:nvPicPr>
          <p:cNvPr id="2051" name="Picture 3"/>
          <p:cNvPicPr>
            <a:picLocks noChangeAspect="1" noChangeArrowheads="1"/>
          </p:cNvPicPr>
          <p:nvPr/>
        </p:nvPicPr>
        <p:blipFill>
          <a:blip r:embed="rId3"/>
          <a:srcRect/>
          <a:stretch>
            <a:fillRect/>
          </a:stretch>
        </p:blipFill>
        <p:spPr bwMode="auto">
          <a:xfrm>
            <a:off x="5251479" y="4437077"/>
            <a:ext cx="3463925" cy="992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1" name="TextBox 10"/>
          <p:cNvSpPr txBox="1"/>
          <p:nvPr/>
        </p:nvSpPr>
        <p:spPr>
          <a:xfrm>
            <a:off x="1000132" y="1000108"/>
            <a:ext cx="8143868" cy="5909310"/>
          </a:xfrm>
          <a:prstGeom prst="rect">
            <a:avLst/>
          </a:prstGeom>
          <a:solidFill>
            <a:schemeClr val="accent5">
              <a:lumMod val="20000"/>
              <a:lumOff val="80000"/>
            </a:schemeClr>
          </a:solidFill>
        </p:spPr>
        <p:txBody>
          <a:bodyPr wrap="square" rtlCol="0">
            <a:spAutoFit/>
          </a:bodyPr>
          <a:lstStyle/>
          <a:p>
            <a:pPr>
              <a:buFont typeface="Wingdings" pitchFamily="2" charset="2"/>
              <a:buChar char="v"/>
            </a:pPr>
            <a:r>
              <a:rPr lang="en-US" b="1" dirty="0" smtClean="0"/>
              <a:t> </a:t>
            </a:r>
            <a:r>
              <a:rPr lang="ru-RU" b="1" dirty="0" smtClean="0"/>
              <a:t>П</a:t>
            </a:r>
            <a:r>
              <a:rPr lang="ru-RU" dirty="0" smtClean="0"/>
              <a:t>еременная с простой очередью </a:t>
            </a:r>
            <a:r>
              <a:rPr lang="en-US" b="1" dirty="0" smtClean="0"/>
              <a:t>DQ</a:t>
            </a:r>
            <a:r>
              <a:rPr lang="en-US" dirty="0" smtClean="0"/>
              <a:t> </a:t>
            </a:r>
            <a:r>
              <a:rPr lang="ru-RU" dirty="0" smtClean="0"/>
              <a:t>принимает в качестве значений последовательности, составленные из элементов некоторой области</a:t>
            </a:r>
            <a:r>
              <a:rPr lang="en-US" dirty="0" smtClean="0"/>
              <a:t> </a:t>
            </a:r>
            <a:r>
              <a:rPr lang="en-US" b="1" dirty="0" smtClean="0"/>
              <a:t>D</a:t>
            </a:r>
            <a:r>
              <a:rPr lang="ru-RU" dirty="0" smtClean="0"/>
              <a:t> . </a:t>
            </a:r>
            <a:endParaRPr lang="en-US" dirty="0" smtClean="0"/>
          </a:p>
          <a:p>
            <a:pPr>
              <a:buFont typeface="Wingdings" pitchFamily="2" charset="2"/>
              <a:buChar char="v"/>
            </a:pPr>
            <a:r>
              <a:rPr lang="en-US" dirty="0" smtClean="0"/>
              <a:t> </a:t>
            </a:r>
            <a:r>
              <a:rPr lang="ru-RU" b="1" dirty="0" smtClean="0"/>
              <a:t>И</a:t>
            </a:r>
            <a:r>
              <a:rPr lang="ru-RU" dirty="0" smtClean="0"/>
              <a:t>зменение значений переменной с очередью происходит при выполнении операторов  </a:t>
            </a:r>
            <a:r>
              <a:rPr lang="en-US" b="1" dirty="0" smtClean="0"/>
              <a:t>Put y </a:t>
            </a:r>
            <a:r>
              <a:rPr lang="en-US" b="1" dirty="0" smtClean="0">
                <a:sym typeface="Symbol"/>
              </a:rPr>
              <a:t></a:t>
            </a:r>
            <a:r>
              <a:rPr lang="en-US" b="1" dirty="0" smtClean="0"/>
              <a:t> x</a:t>
            </a:r>
            <a:r>
              <a:rPr lang="ru-RU" dirty="0" smtClean="0"/>
              <a:t>      и</a:t>
            </a:r>
            <a:r>
              <a:rPr lang="en-US" dirty="0" smtClean="0"/>
              <a:t> </a:t>
            </a:r>
            <a:r>
              <a:rPr lang="en-US" b="1" dirty="0" smtClean="0"/>
              <a:t>Get y </a:t>
            </a:r>
            <a:r>
              <a:rPr lang="en-US" b="1" dirty="0" smtClean="0">
                <a:sym typeface="Symbol"/>
              </a:rPr>
              <a:t> x</a:t>
            </a:r>
            <a:r>
              <a:rPr lang="ru-RU" dirty="0" smtClean="0"/>
              <a:t>       . Первый оператор применяется в алгоритмическом модуле, для которого эта переменная является </a:t>
            </a:r>
            <a:r>
              <a:rPr lang="ru-RU" b="1" dirty="0" smtClean="0"/>
              <a:t>в</a:t>
            </a:r>
            <a:r>
              <a:rPr lang="ru-RU" dirty="0" smtClean="0"/>
              <a:t>ыходной, второй – в алгоритмическом модуле, для которого эта переменная </a:t>
            </a:r>
            <a:r>
              <a:rPr lang="ru-RU" b="1" dirty="0" smtClean="0"/>
              <a:t>в</a:t>
            </a:r>
            <a:r>
              <a:rPr lang="ru-RU" dirty="0" smtClean="0"/>
              <a:t>ходная.</a:t>
            </a:r>
            <a:endParaRPr lang="en-US" dirty="0" smtClean="0"/>
          </a:p>
          <a:p>
            <a:pPr>
              <a:buFont typeface="Wingdings" pitchFamily="2" charset="2"/>
              <a:buChar char="v"/>
            </a:pPr>
            <a:r>
              <a:rPr lang="en-US" dirty="0" smtClean="0"/>
              <a:t> </a:t>
            </a:r>
            <a:r>
              <a:rPr lang="ru-RU" dirty="0" smtClean="0"/>
              <a:t> </a:t>
            </a:r>
            <a:r>
              <a:rPr lang="ru-RU" b="1" dirty="0" smtClean="0"/>
              <a:t>Е</a:t>
            </a:r>
            <a:r>
              <a:rPr lang="ru-RU" dirty="0" smtClean="0"/>
              <a:t>сли </a:t>
            </a:r>
            <a:r>
              <a:rPr lang="en-US" b="1" dirty="0" smtClean="0"/>
              <a:t>x = d</a:t>
            </a:r>
            <a:r>
              <a:rPr lang="en-US" sz="2400" b="1" baseline="-20000" dirty="0" smtClean="0">
                <a:latin typeface="Arial" pitchFamily="34" charset="0"/>
                <a:cs typeface="Arial" pitchFamily="34" charset="0"/>
              </a:rPr>
              <a:t>1</a:t>
            </a:r>
            <a:r>
              <a:rPr lang="en-US" b="1" dirty="0" smtClean="0"/>
              <a:t> … </a:t>
            </a:r>
            <a:r>
              <a:rPr lang="en-US" b="1" dirty="0" err="1" smtClean="0"/>
              <a:t>d</a:t>
            </a:r>
            <a:r>
              <a:rPr lang="en-US" sz="2400" b="1" baseline="-20000" dirty="0" err="1" smtClean="0"/>
              <a:t>n</a:t>
            </a:r>
            <a:r>
              <a:rPr lang="ru-RU" dirty="0" smtClean="0"/>
              <a:t>, то после выполнения оператора   </a:t>
            </a:r>
            <a:r>
              <a:rPr lang="en-US" b="1" dirty="0" smtClean="0"/>
              <a:t>Put</a:t>
            </a:r>
            <a:r>
              <a:rPr lang="ru-RU" dirty="0" smtClean="0"/>
              <a:t>     она получит значение </a:t>
            </a:r>
            <a:r>
              <a:rPr lang="en-US" b="1" dirty="0" smtClean="0"/>
              <a:t>x = d</a:t>
            </a:r>
            <a:r>
              <a:rPr lang="en-US" sz="2400" b="1" baseline="-20000" dirty="0" smtClean="0">
                <a:latin typeface="Arial" pitchFamily="34" charset="0"/>
                <a:cs typeface="Arial" pitchFamily="34" charset="0"/>
              </a:rPr>
              <a:t>1</a:t>
            </a:r>
            <a:r>
              <a:rPr lang="en-US" b="1" dirty="0" smtClean="0"/>
              <a:t> … </a:t>
            </a:r>
            <a:r>
              <a:rPr lang="en-US" b="1" dirty="0" err="1" smtClean="0"/>
              <a:t>d</a:t>
            </a:r>
            <a:r>
              <a:rPr lang="en-US" sz="2400" b="1" baseline="-20000" dirty="0" err="1" smtClean="0"/>
              <a:t>n</a:t>
            </a:r>
            <a:r>
              <a:rPr lang="en-US" b="1" baseline="-20000" dirty="0" smtClean="0"/>
              <a:t> </a:t>
            </a:r>
            <a:r>
              <a:rPr lang="en-US" b="1" dirty="0" smtClean="0"/>
              <a:t>d</a:t>
            </a:r>
            <a:r>
              <a:rPr lang="en-US" sz="2400" b="1" baseline="-20000" dirty="0" smtClean="0"/>
              <a:t>n+</a:t>
            </a:r>
            <a:r>
              <a:rPr lang="en-US" sz="2400" b="1" baseline="-20000" dirty="0" smtClean="0">
                <a:latin typeface="Arial" pitchFamily="34" charset="0"/>
                <a:cs typeface="Arial" pitchFamily="34" charset="0"/>
              </a:rPr>
              <a:t>1</a:t>
            </a:r>
            <a:r>
              <a:rPr lang="ru-RU" dirty="0" smtClean="0"/>
              <a:t>, где </a:t>
            </a:r>
            <a:r>
              <a:rPr lang="en-US" b="1" dirty="0" smtClean="0"/>
              <a:t>d</a:t>
            </a:r>
            <a:r>
              <a:rPr lang="en-US" b="1" baseline="-20000" dirty="0" smtClean="0"/>
              <a:t>n+</a:t>
            </a:r>
            <a:r>
              <a:rPr lang="en-US" b="1" baseline="-20000" dirty="0" smtClean="0">
                <a:latin typeface="Arial" pitchFamily="34" charset="0"/>
                <a:cs typeface="Arial" pitchFamily="34" charset="0"/>
              </a:rPr>
              <a:t>1 </a:t>
            </a:r>
            <a:r>
              <a:rPr lang="ru-RU" dirty="0" smtClean="0"/>
              <a:t>есть значение выражения </a:t>
            </a:r>
            <a:r>
              <a:rPr lang="en-US" b="1" dirty="0" smtClean="0"/>
              <a:t>y</a:t>
            </a:r>
            <a:r>
              <a:rPr lang="ru-RU" dirty="0" smtClean="0"/>
              <a:t> в текущем состоянии памяти. </a:t>
            </a:r>
            <a:endParaRPr lang="en-US" dirty="0" smtClean="0"/>
          </a:p>
          <a:p>
            <a:pPr>
              <a:buFont typeface="Wingdings" pitchFamily="2" charset="2"/>
              <a:buChar char="v"/>
            </a:pPr>
            <a:r>
              <a:rPr lang="en-US" dirty="0" smtClean="0"/>
              <a:t> </a:t>
            </a:r>
            <a:r>
              <a:rPr lang="ru-RU" b="1" dirty="0" smtClean="0"/>
              <a:t>В</a:t>
            </a:r>
            <a:r>
              <a:rPr lang="ru-RU" dirty="0" smtClean="0"/>
              <a:t> операторе </a:t>
            </a:r>
            <a:r>
              <a:rPr lang="en-US" b="1" dirty="0" smtClean="0"/>
              <a:t>Get y </a:t>
            </a:r>
            <a:r>
              <a:rPr lang="en-US" b="1" dirty="0" smtClean="0">
                <a:sym typeface="Symbol"/>
              </a:rPr>
              <a:t> x  </a:t>
            </a:r>
            <a:r>
              <a:rPr lang="en-US" b="1" dirty="0" smtClean="0"/>
              <a:t>y</a:t>
            </a:r>
            <a:r>
              <a:rPr lang="ru-RU" dirty="0" smtClean="0"/>
              <a:t>  есть переменная. В результате выполнения этого оператора новым значением  </a:t>
            </a:r>
            <a:r>
              <a:rPr lang="en-US" b="1" dirty="0" smtClean="0"/>
              <a:t>x</a:t>
            </a:r>
            <a:r>
              <a:rPr lang="en-US" dirty="0" smtClean="0"/>
              <a:t> </a:t>
            </a:r>
            <a:r>
              <a:rPr lang="ru-RU" dirty="0" smtClean="0"/>
              <a:t>будет </a:t>
            </a:r>
            <a:r>
              <a:rPr lang="en-US" b="1" dirty="0" smtClean="0"/>
              <a:t>x = d</a:t>
            </a:r>
            <a:r>
              <a:rPr lang="en-US" sz="2400" b="1" baseline="-20000" dirty="0" smtClean="0">
                <a:latin typeface="Arial" pitchFamily="34" charset="0"/>
                <a:cs typeface="Arial" pitchFamily="34" charset="0"/>
              </a:rPr>
              <a:t>2</a:t>
            </a:r>
            <a:r>
              <a:rPr lang="en-US" b="1" dirty="0" smtClean="0"/>
              <a:t> … </a:t>
            </a:r>
            <a:r>
              <a:rPr lang="en-US" b="1" dirty="0" err="1" smtClean="0"/>
              <a:t>d</a:t>
            </a:r>
            <a:r>
              <a:rPr lang="en-US" sz="2400" b="1" baseline="-20000" dirty="0" err="1" smtClean="0"/>
              <a:t>n</a:t>
            </a:r>
            <a:r>
              <a:rPr lang="ru-RU" dirty="0" smtClean="0"/>
              <a:t>, а новым значением переменной </a:t>
            </a:r>
            <a:r>
              <a:rPr lang="en-US" b="1" dirty="0" smtClean="0"/>
              <a:t>y</a:t>
            </a:r>
            <a:r>
              <a:rPr lang="en-US" dirty="0" smtClean="0"/>
              <a:t> </a:t>
            </a:r>
            <a:r>
              <a:rPr lang="ru-RU" dirty="0" smtClean="0"/>
              <a:t>– значение</a:t>
            </a:r>
            <a:r>
              <a:rPr lang="en-US" dirty="0" smtClean="0"/>
              <a:t> </a:t>
            </a:r>
            <a:r>
              <a:rPr lang="en-US" b="1" dirty="0" smtClean="0"/>
              <a:t>d</a:t>
            </a:r>
            <a:r>
              <a:rPr lang="en-US" sz="2400" b="1" baseline="-20000" dirty="0" smtClean="0">
                <a:latin typeface="Arial" pitchFamily="34" charset="0"/>
                <a:cs typeface="Arial" pitchFamily="34" charset="0"/>
              </a:rPr>
              <a:t>1</a:t>
            </a:r>
            <a:r>
              <a:rPr lang="en-US" b="1" dirty="0" smtClean="0"/>
              <a:t> </a:t>
            </a:r>
            <a:r>
              <a:rPr lang="ru-RU" dirty="0" smtClean="0"/>
              <a:t>.</a:t>
            </a:r>
            <a:endParaRPr lang="en-US" dirty="0" smtClean="0"/>
          </a:p>
          <a:p>
            <a:pPr>
              <a:buFont typeface="Wingdings" pitchFamily="2" charset="2"/>
              <a:buChar char="v"/>
            </a:pPr>
            <a:r>
              <a:rPr lang="en-US" dirty="0" smtClean="0"/>
              <a:t> </a:t>
            </a:r>
            <a:r>
              <a:rPr lang="ru-RU" dirty="0" smtClean="0"/>
              <a:t> </a:t>
            </a:r>
            <a:r>
              <a:rPr lang="ru-RU" b="1" dirty="0" smtClean="0"/>
              <a:t>Е</a:t>
            </a:r>
            <a:r>
              <a:rPr lang="ru-RU" dirty="0" smtClean="0"/>
              <a:t>сли </a:t>
            </a:r>
            <a:r>
              <a:rPr lang="en-US" b="1" dirty="0" smtClean="0"/>
              <a:t>n =</a:t>
            </a:r>
            <a:r>
              <a:rPr lang="en-US" b="1" dirty="0" smtClean="0">
                <a:latin typeface="Arial" pitchFamily="34" charset="0"/>
                <a:cs typeface="Arial" pitchFamily="34" charset="0"/>
              </a:rPr>
              <a:t> 1</a:t>
            </a:r>
            <a:r>
              <a:rPr lang="ru-RU" dirty="0" smtClean="0"/>
              <a:t>, новым значением  </a:t>
            </a:r>
            <a:r>
              <a:rPr lang="en-US" b="1" dirty="0" smtClean="0"/>
              <a:t>x</a:t>
            </a:r>
            <a:r>
              <a:rPr lang="en-US" dirty="0" smtClean="0"/>
              <a:t> </a:t>
            </a:r>
            <a:r>
              <a:rPr lang="ru-RU" dirty="0" smtClean="0"/>
              <a:t>будет пустая последовательность</a:t>
            </a:r>
            <a:r>
              <a:rPr lang="en-US" dirty="0" smtClean="0"/>
              <a:t> </a:t>
            </a:r>
            <a:r>
              <a:rPr lang="en-US" b="1" dirty="0" smtClean="0"/>
              <a:t>e</a:t>
            </a:r>
            <a:r>
              <a:rPr lang="ru-RU" dirty="0" smtClean="0"/>
              <a:t>. </a:t>
            </a:r>
            <a:endParaRPr lang="en-US" dirty="0" smtClean="0"/>
          </a:p>
          <a:p>
            <a:pPr>
              <a:buFont typeface="Wingdings" pitchFamily="2" charset="2"/>
              <a:buChar char="v"/>
            </a:pPr>
            <a:r>
              <a:rPr lang="en-US" dirty="0" smtClean="0"/>
              <a:t> </a:t>
            </a:r>
            <a:r>
              <a:rPr lang="ru-RU" b="1" dirty="0" smtClean="0"/>
              <a:t>Е</a:t>
            </a:r>
            <a:r>
              <a:rPr lang="ru-RU" dirty="0" smtClean="0"/>
              <a:t>сли</a:t>
            </a:r>
            <a:r>
              <a:rPr lang="en-US" dirty="0" smtClean="0"/>
              <a:t> </a:t>
            </a:r>
            <a:r>
              <a:rPr lang="en-US" b="1" dirty="0" smtClean="0"/>
              <a:t>d = e</a:t>
            </a:r>
            <a:r>
              <a:rPr lang="ru-RU" dirty="0" smtClean="0"/>
              <a:t> , то оператор приема (</a:t>
            </a:r>
            <a:r>
              <a:rPr lang="en-US" b="1" dirty="0" smtClean="0"/>
              <a:t>Get</a:t>
            </a:r>
            <a:r>
              <a:rPr lang="ru-RU" dirty="0" smtClean="0"/>
              <a:t> ) выполняется как оператор ожидания момента, когда  </a:t>
            </a:r>
            <a:r>
              <a:rPr lang="en-US" b="1" dirty="0" smtClean="0"/>
              <a:t>x</a:t>
            </a:r>
            <a:r>
              <a:rPr lang="en-US" dirty="0" smtClean="0"/>
              <a:t> </a:t>
            </a:r>
            <a:r>
              <a:rPr lang="ru-RU" dirty="0" smtClean="0"/>
              <a:t>станет непустым, после чего будет выполнен прием.</a:t>
            </a:r>
            <a:endParaRPr lang="en-US" dirty="0" smtClean="0"/>
          </a:p>
          <a:p>
            <a:pPr>
              <a:buFont typeface="Wingdings" pitchFamily="2" charset="2"/>
              <a:buChar char="v"/>
            </a:pPr>
            <a:r>
              <a:rPr lang="en-US" dirty="0" smtClean="0"/>
              <a:t> </a:t>
            </a:r>
            <a:r>
              <a:rPr lang="ru-RU" b="1" dirty="0" smtClean="0"/>
              <a:t>В</a:t>
            </a:r>
            <a:r>
              <a:rPr lang="ru-RU" dirty="0" smtClean="0"/>
              <a:t> условном операторе прием и передача по времени не совмещаются с проверкой условия. Это значит, что оператор    </a:t>
            </a:r>
            <a:r>
              <a:rPr lang="en-US" b="1" dirty="0" smtClean="0"/>
              <a:t>If</a:t>
            </a:r>
            <a:r>
              <a:rPr lang="en-US" dirty="0" smtClean="0"/>
              <a:t> u </a:t>
            </a:r>
            <a:r>
              <a:rPr lang="en-US" b="1" dirty="0" smtClean="0"/>
              <a:t>Then Get</a:t>
            </a:r>
            <a:r>
              <a:rPr lang="ru-RU" dirty="0" smtClean="0"/>
              <a:t>    …  выполняется как последовательность из двух операторов:</a:t>
            </a:r>
          </a:p>
          <a:p>
            <a:r>
              <a:rPr lang="en-US" b="1" dirty="0" smtClean="0"/>
              <a:t>IF </a:t>
            </a:r>
            <a:r>
              <a:rPr lang="en-US" dirty="0" smtClean="0"/>
              <a:t> u </a:t>
            </a:r>
            <a:r>
              <a:rPr lang="en-US" b="1" dirty="0" smtClean="0"/>
              <a:t>THEN GOTO  ENDIF</a:t>
            </a:r>
            <a:endParaRPr lang="ru-RU" b="1" dirty="0" smtClean="0"/>
          </a:p>
          <a:p>
            <a:r>
              <a:rPr lang="en-US" dirty="0" smtClean="0"/>
              <a:t>        </a:t>
            </a:r>
            <a:r>
              <a:rPr lang="en-US" b="1" dirty="0" smtClean="0"/>
              <a:t>GET</a:t>
            </a:r>
            <a:r>
              <a:rPr lang="en-US" dirty="0" smtClean="0"/>
              <a:t>…</a:t>
            </a:r>
            <a:endParaRPr lang="ru-RU" dirty="0" smtClean="0"/>
          </a:p>
          <a:p>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p:cNvSpPr txBox="1"/>
          <p:nvPr/>
        </p:nvSpPr>
        <p:spPr>
          <a:xfrm>
            <a:off x="1071538" y="1071546"/>
            <a:ext cx="8072462" cy="2308324"/>
          </a:xfrm>
          <a:prstGeom prst="rect">
            <a:avLst/>
          </a:prstGeom>
          <a:noFill/>
        </p:spPr>
        <p:txBody>
          <a:bodyPr wrap="square" rtlCol="0">
            <a:spAutoFit/>
          </a:bodyPr>
          <a:lstStyle/>
          <a:p>
            <a:r>
              <a:rPr lang="ru-RU" dirty="0" smtClean="0"/>
              <a:t>Переменная с ветвящейся очередью </a:t>
            </a:r>
            <a:r>
              <a:rPr lang="en-US" b="1" dirty="0" smtClean="0"/>
              <a:t>DMQ</a:t>
            </a:r>
            <a:r>
              <a:rPr lang="en-US" dirty="0" smtClean="0"/>
              <a:t> </a:t>
            </a:r>
            <a:r>
              <a:rPr lang="ru-RU" dirty="0" smtClean="0"/>
              <a:t>может использована в качестве общей входной переменной для нескольких алгоритмических модулей. При этом оператор  не отбрасывает первый элемент  очереди, а лишь продвигает данный модуль по очереди для того, чтобы при следующем выполнении оператора  был принят следующий элемент очереди. Первый элемент очереди  отбрасывается лишь после того, как он был принят всеми модулями, для которых  </a:t>
            </a:r>
            <a:r>
              <a:rPr lang="en-US" dirty="0" smtClean="0"/>
              <a:t> </a:t>
            </a:r>
            <a:r>
              <a:rPr lang="en-US" b="1" dirty="0" smtClean="0"/>
              <a:t>x</a:t>
            </a:r>
            <a:r>
              <a:rPr lang="en-US" dirty="0" smtClean="0"/>
              <a:t> </a:t>
            </a:r>
            <a:r>
              <a:rPr lang="ru-RU" dirty="0" smtClean="0"/>
              <a:t>есть входная переменная.</a:t>
            </a:r>
          </a:p>
          <a:p>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2300</TotalTime>
  <Words>666</Words>
  <Application>Microsoft Office PowerPoint</Application>
  <PresentationFormat>Экран (4:3)</PresentationFormat>
  <Paragraphs>40</Paragraphs>
  <Slides>8</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Солнцестояние</vt:lpstr>
      <vt:lpstr> Реализация. Дискретные системы</vt:lpstr>
      <vt:lpstr>Параллельная программа</vt:lpstr>
      <vt:lpstr>Сеть из алгоритмических модулей</vt:lpstr>
      <vt:lpstr>Параллельные алгоритмы</vt:lpstr>
      <vt:lpstr>Параллельные алгоритмы</vt:lpstr>
      <vt:lpstr>Параллельные алгоритмы</vt:lpstr>
      <vt:lpstr>Параллельные алгоритмы</vt:lpstr>
      <vt:lpstr>Параллельные алгоритмы</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XIV Конгресс моторостроителей</dc:title>
  <dc:creator>TGR</dc:creator>
  <cp:lastModifiedBy>KTNTP</cp:lastModifiedBy>
  <cp:revision>258</cp:revision>
  <dcterms:created xsi:type="dcterms:W3CDTF">2009-09-11T09:45:55Z</dcterms:created>
  <dcterms:modified xsi:type="dcterms:W3CDTF">2012-01-04T14:27:47Z</dcterms:modified>
</cp:coreProperties>
</file>