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51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1" name="Дата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169B58D-83A8-4185-9884-975A2A57420D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7AF51C2-7D0F-4012-9CA1-E1B5BB589E1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9B58D-83A8-4185-9884-975A2A57420D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F51C2-7D0F-4012-9CA1-E1B5BB589E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4169B58D-83A8-4185-9884-975A2A57420D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7AF51C2-7D0F-4012-9CA1-E1B5BB589E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9B58D-83A8-4185-9884-975A2A57420D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F51C2-7D0F-4012-9CA1-E1B5BB589E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169B58D-83A8-4185-9884-975A2A57420D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E7AF51C2-7D0F-4012-9CA1-E1B5BB589E1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9B58D-83A8-4185-9884-975A2A57420D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F51C2-7D0F-4012-9CA1-E1B5BB589E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9B58D-83A8-4185-9884-975A2A57420D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F51C2-7D0F-4012-9CA1-E1B5BB589E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9B58D-83A8-4185-9884-975A2A57420D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F51C2-7D0F-4012-9CA1-E1B5BB589E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169B58D-83A8-4185-9884-975A2A57420D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F51C2-7D0F-4012-9CA1-E1B5BB589E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9B58D-83A8-4185-9884-975A2A57420D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F51C2-7D0F-4012-9CA1-E1B5BB589E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9B58D-83A8-4185-9884-975A2A57420D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F51C2-7D0F-4012-9CA1-E1B5BB589E1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1" name="Текст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4169B58D-83A8-4185-9884-975A2A57420D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7AF51C2-7D0F-4012-9CA1-E1B5BB589E1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Стандартные пакеты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Параллельное </a:t>
            </a:r>
            <a:r>
              <a:rPr lang="ru-RU" dirty="0" err="1" smtClean="0"/>
              <a:t>програмирование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81724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Пакет для генерации случайных чисел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443841"/>
            <a:ext cx="66784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FixedSys"/>
              </a:rPr>
              <a:t>generic</a:t>
            </a:r>
          </a:p>
          <a:p>
            <a:r>
              <a:rPr lang="en-US" dirty="0" smtClean="0">
                <a:solidFill>
                  <a:srgbClr val="0000FF"/>
                </a:solidFill>
                <a:latin typeface="FixedSys"/>
              </a:rPr>
              <a:t>  type </a:t>
            </a:r>
            <a:r>
              <a:rPr lang="en-US" dirty="0" err="1" smtClean="0">
                <a:solidFill>
                  <a:srgbClr val="000000"/>
                </a:solidFill>
                <a:latin typeface="FixedSys"/>
              </a:rPr>
              <a:t>Result_Subtype</a:t>
            </a:r>
            <a:r>
              <a:rPr lang="en-US" dirty="0" smtClean="0">
                <a:solidFill>
                  <a:srgbClr val="000000"/>
                </a:solidFill>
                <a:latin typeface="FixedSy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FixedSys"/>
              </a:rPr>
              <a:t>is </a:t>
            </a:r>
            <a:r>
              <a:rPr lang="en-US" dirty="0" smtClean="0">
                <a:solidFill>
                  <a:srgbClr val="000000"/>
                </a:solidFill>
                <a:latin typeface="FixedSys"/>
              </a:rPr>
              <a:t>(&lt;&gt;);</a:t>
            </a:r>
          </a:p>
          <a:p>
            <a:r>
              <a:rPr lang="en-US" dirty="0" smtClean="0">
                <a:solidFill>
                  <a:srgbClr val="0000FF"/>
                </a:solidFill>
                <a:latin typeface="FixedSys"/>
              </a:rPr>
              <a:t>package </a:t>
            </a:r>
            <a:r>
              <a:rPr lang="en-US" dirty="0" err="1" smtClean="0">
                <a:solidFill>
                  <a:srgbClr val="000000"/>
                </a:solidFill>
                <a:latin typeface="FixedSys"/>
              </a:rPr>
              <a:t>Random_Generic</a:t>
            </a:r>
            <a:r>
              <a:rPr lang="en-US" dirty="0" smtClean="0">
                <a:solidFill>
                  <a:srgbClr val="000000"/>
                </a:solidFill>
                <a:latin typeface="FixedSy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FixedSys"/>
              </a:rPr>
              <a:t>is</a:t>
            </a:r>
          </a:p>
          <a:p>
            <a:r>
              <a:rPr lang="en-US" dirty="0" smtClean="0">
                <a:solidFill>
                  <a:srgbClr val="008000"/>
                </a:solidFill>
                <a:latin typeface="FixedSy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FixedSys"/>
              </a:rPr>
              <a:t>function </a:t>
            </a:r>
            <a:r>
              <a:rPr lang="en-US" dirty="0" err="1" smtClean="0">
                <a:solidFill>
                  <a:srgbClr val="000000"/>
                </a:solidFill>
                <a:latin typeface="FixedSys"/>
              </a:rPr>
              <a:t>Random_Value</a:t>
            </a:r>
            <a:r>
              <a:rPr lang="en-US" dirty="0" smtClean="0">
                <a:solidFill>
                  <a:srgbClr val="000000"/>
                </a:solidFill>
                <a:latin typeface="FixedSy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FixedSys"/>
              </a:rPr>
              <a:t>return </a:t>
            </a:r>
            <a:r>
              <a:rPr lang="en-US" dirty="0" err="1" smtClean="0">
                <a:solidFill>
                  <a:srgbClr val="000000"/>
                </a:solidFill>
                <a:latin typeface="FixedSys"/>
              </a:rPr>
              <a:t>Result_Subtype</a:t>
            </a:r>
            <a:r>
              <a:rPr lang="en-US" dirty="0" smtClean="0">
                <a:solidFill>
                  <a:srgbClr val="000000"/>
                </a:solidFill>
                <a:latin typeface="FixedSys"/>
              </a:rPr>
              <a:t>;  </a:t>
            </a:r>
          </a:p>
          <a:p>
            <a:r>
              <a:rPr lang="en-US" dirty="0" smtClean="0">
                <a:solidFill>
                  <a:srgbClr val="0000FF"/>
                </a:solidFill>
                <a:latin typeface="FixedSys"/>
              </a:rPr>
              <a:t>end </a:t>
            </a:r>
            <a:r>
              <a:rPr lang="en-US" dirty="0" err="1" smtClean="0">
                <a:solidFill>
                  <a:srgbClr val="000000"/>
                </a:solidFill>
                <a:latin typeface="FixedSys"/>
              </a:rPr>
              <a:t>Random_Generic</a:t>
            </a:r>
            <a:r>
              <a:rPr lang="en-US" dirty="0" smtClean="0">
                <a:solidFill>
                  <a:srgbClr val="000000"/>
                </a:solidFill>
                <a:latin typeface="FixedSys"/>
              </a:rPr>
              <a:t>;</a:t>
            </a:r>
            <a:endParaRPr lang="en-US" dirty="0" smtClean="0">
              <a:solidFill>
                <a:srgbClr val="000000"/>
              </a:solidFill>
              <a:latin typeface="FixedSy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3284984"/>
            <a:ext cx="82089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FixedSys"/>
              </a:rPr>
              <a:t>with </a:t>
            </a:r>
            <a:r>
              <a:rPr lang="en-US" dirty="0" err="1" smtClean="0">
                <a:solidFill>
                  <a:srgbClr val="000000"/>
                </a:solidFill>
                <a:latin typeface="FixedSys"/>
              </a:rPr>
              <a:t>Ada.Numerics.Discrete_Random</a:t>
            </a:r>
            <a:r>
              <a:rPr lang="en-US" dirty="0" smtClean="0">
                <a:solidFill>
                  <a:srgbClr val="000000"/>
                </a:solidFill>
                <a:latin typeface="FixedSy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FixedSys"/>
              </a:rPr>
              <a:t>package body </a:t>
            </a:r>
            <a:r>
              <a:rPr lang="en-US" dirty="0" err="1" smtClean="0">
                <a:solidFill>
                  <a:srgbClr val="000000"/>
                </a:solidFill>
                <a:latin typeface="FixedSys"/>
              </a:rPr>
              <a:t>Random_Generic</a:t>
            </a:r>
            <a:r>
              <a:rPr lang="en-US" dirty="0" smtClean="0">
                <a:solidFill>
                  <a:srgbClr val="000000"/>
                </a:solidFill>
                <a:latin typeface="FixedSy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FixedSys"/>
              </a:rPr>
              <a:t>is</a:t>
            </a:r>
          </a:p>
          <a:p>
            <a:r>
              <a:rPr lang="ru-RU" dirty="0" smtClean="0">
                <a:solidFill>
                  <a:srgbClr val="0000FF"/>
                </a:solidFill>
                <a:latin typeface="FixedSy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FixedSy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FixedSys"/>
              </a:rPr>
              <a:t>package </a:t>
            </a:r>
            <a:r>
              <a:rPr lang="en-US" dirty="0" smtClean="0">
                <a:solidFill>
                  <a:srgbClr val="000000"/>
                </a:solidFill>
                <a:latin typeface="FixedSys"/>
              </a:rPr>
              <a:t>Ada95_Random </a:t>
            </a:r>
            <a:r>
              <a:rPr lang="en-US" dirty="0" smtClean="0">
                <a:solidFill>
                  <a:srgbClr val="0000FF"/>
                </a:solidFill>
                <a:latin typeface="FixedSys"/>
              </a:rPr>
              <a:t>is new </a:t>
            </a:r>
            <a:r>
              <a:rPr lang="en-US" dirty="0" err="1" smtClean="0">
                <a:solidFill>
                  <a:srgbClr val="000000"/>
                </a:solidFill>
                <a:latin typeface="FixedSys"/>
              </a:rPr>
              <a:t>Ada.Numerics.Discrete_Random</a:t>
            </a:r>
            <a:endParaRPr lang="en-US" dirty="0" smtClean="0">
              <a:solidFill>
                <a:srgbClr val="000000"/>
              </a:solidFill>
              <a:latin typeface="FixedSy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FixedSys"/>
              </a:rPr>
              <a:t>    (</a:t>
            </a:r>
            <a:r>
              <a:rPr lang="en-US" dirty="0" err="1" smtClean="0">
                <a:solidFill>
                  <a:srgbClr val="000000"/>
                </a:solidFill>
                <a:latin typeface="FixedSys"/>
              </a:rPr>
              <a:t>Result_Subtype</a:t>
            </a:r>
            <a:r>
              <a:rPr lang="en-US" dirty="0" smtClean="0">
                <a:solidFill>
                  <a:srgbClr val="000000"/>
                </a:solidFill>
                <a:latin typeface="FixedSys"/>
              </a:rPr>
              <a:t> =&gt; </a:t>
            </a:r>
            <a:r>
              <a:rPr lang="en-US" dirty="0" err="1" smtClean="0">
                <a:solidFill>
                  <a:srgbClr val="000000"/>
                </a:solidFill>
                <a:latin typeface="FixedSys"/>
              </a:rPr>
              <a:t>Result_Subtype</a:t>
            </a:r>
            <a:r>
              <a:rPr lang="en-US" dirty="0" smtClean="0">
                <a:solidFill>
                  <a:srgbClr val="000000"/>
                </a:solidFill>
                <a:latin typeface="FixedSy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FixedSys"/>
              </a:rPr>
              <a:t>  G: Ada95_Random.Generator;</a:t>
            </a:r>
          </a:p>
          <a:p>
            <a:r>
              <a:rPr lang="en-US" dirty="0" smtClean="0">
                <a:solidFill>
                  <a:srgbClr val="000000"/>
                </a:solidFill>
                <a:latin typeface="FixedSy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FixedSys"/>
              </a:rPr>
              <a:t>function </a:t>
            </a:r>
            <a:r>
              <a:rPr lang="en-US" dirty="0" err="1" smtClean="0">
                <a:solidFill>
                  <a:srgbClr val="000000"/>
                </a:solidFill>
                <a:latin typeface="FixedSys"/>
              </a:rPr>
              <a:t>Random_Value</a:t>
            </a:r>
            <a:r>
              <a:rPr lang="en-US" dirty="0" smtClean="0">
                <a:solidFill>
                  <a:srgbClr val="000000"/>
                </a:solidFill>
                <a:latin typeface="FixedSy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FixedSys"/>
              </a:rPr>
              <a:t>return </a:t>
            </a:r>
            <a:r>
              <a:rPr lang="en-US" dirty="0" err="1" smtClean="0">
                <a:solidFill>
                  <a:srgbClr val="000000"/>
                </a:solidFill>
                <a:latin typeface="FixedSys"/>
              </a:rPr>
              <a:t>Result_Subtype</a:t>
            </a:r>
            <a:r>
              <a:rPr lang="en-US" dirty="0" smtClean="0">
                <a:solidFill>
                  <a:srgbClr val="000000"/>
                </a:solidFill>
                <a:latin typeface="FixedSy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FixedSys"/>
              </a:rPr>
              <a:t>is </a:t>
            </a:r>
          </a:p>
          <a:p>
            <a:r>
              <a:rPr lang="en-US" dirty="0" smtClean="0">
                <a:solidFill>
                  <a:srgbClr val="0000FF"/>
                </a:solidFill>
                <a:latin typeface="FixedSys"/>
              </a:rPr>
              <a:t>  begin</a:t>
            </a:r>
          </a:p>
          <a:p>
            <a:r>
              <a:rPr lang="en-US" dirty="0" smtClean="0">
                <a:solidFill>
                  <a:srgbClr val="0000FF"/>
                </a:solidFill>
                <a:latin typeface="FixedSys"/>
              </a:rPr>
              <a:t>    return </a:t>
            </a:r>
            <a:r>
              <a:rPr lang="en-US" dirty="0" smtClean="0">
                <a:solidFill>
                  <a:srgbClr val="000000"/>
                </a:solidFill>
                <a:latin typeface="FixedSys"/>
              </a:rPr>
              <a:t>Ada95_Random.Random(Gen =&gt; G);</a:t>
            </a:r>
          </a:p>
          <a:p>
            <a:r>
              <a:rPr lang="en-US" dirty="0" smtClean="0">
                <a:solidFill>
                  <a:srgbClr val="000000"/>
                </a:solidFill>
                <a:latin typeface="FixedSy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FixedSys"/>
              </a:rPr>
              <a:t>end </a:t>
            </a:r>
            <a:r>
              <a:rPr lang="en-US" dirty="0" err="1" smtClean="0">
                <a:solidFill>
                  <a:srgbClr val="000000"/>
                </a:solidFill>
                <a:latin typeface="FixedSys"/>
              </a:rPr>
              <a:t>Random_Value</a:t>
            </a:r>
            <a:r>
              <a:rPr lang="en-US" dirty="0" smtClean="0">
                <a:solidFill>
                  <a:srgbClr val="000000"/>
                </a:solidFill>
                <a:latin typeface="FixedSy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FixedSys"/>
              </a:rPr>
              <a:t>Begin</a:t>
            </a:r>
          </a:p>
          <a:p>
            <a:r>
              <a:rPr lang="en-US" dirty="0" smtClean="0">
                <a:solidFill>
                  <a:srgbClr val="0000FF"/>
                </a:solidFill>
                <a:latin typeface="FixedSys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FixedSys"/>
              </a:rPr>
              <a:t>Ada95_Random.Reset(Gen =&gt; G);  </a:t>
            </a:r>
            <a:r>
              <a:rPr lang="en-US" dirty="0" smtClean="0">
                <a:solidFill>
                  <a:srgbClr val="008000"/>
                </a:solidFill>
                <a:latin typeface="FixedSys"/>
              </a:rPr>
              <a:t>-- time-dependent initialization</a:t>
            </a:r>
          </a:p>
          <a:p>
            <a:r>
              <a:rPr lang="en-US" dirty="0" smtClean="0">
                <a:solidFill>
                  <a:srgbClr val="0000FF"/>
                </a:solidFill>
                <a:latin typeface="FixedSys"/>
              </a:rPr>
              <a:t>end </a:t>
            </a:r>
            <a:r>
              <a:rPr lang="en-US" dirty="0" err="1" smtClean="0">
                <a:solidFill>
                  <a:srgbClr val="000000"/>
                </a:solidFill>
                <a:latin typeface="FixedSys"/>
              </a:rPr>
              <a:t>Random_Generic</a:t>
            </a:r>
            <a:r>
              <a:rPr lang="en-US" dirty="0" smtClean="0">
                <a:solidFill>
                  <a:srgbClr val="000000"/>
                </a:solidFill>
                <a:latin typeface="FixedSys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9832" y="1196752"/>
            <a:ext cx="22813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andom_generic.ads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508104" y="3212976"/>
            <a:ext cx="231666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andom_generic.adb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4176" y="0"/>
            <a:ext cx="6588224" cy="1143000"/>
          </a:xfrm>
        </p:spPr>
        <p:txBody>
          <a:bodyPr>
            <a:normAutofit fontScale="90000"/>
          </a:bodyPr>
          <a:lstStyle/>
          <a:p>
            <a:pPr algn="r"/>
            <a:r>
              <a:rPr lang="ru-RU" dirty="0" smtClean="0"/>
              <a:t>Использование пакета </a:t>
            </a:r>
            <a:r>
              <a:rPr lang="en-US" dirty="0" err="1" smtClean="0"/>
              <a:t>random_generic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980728"/>
            <a:ext cx="3347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FixedSys"/>
              </a:rPr>
              <a:t>with </a:t>
            </a:r>
            <a:r>
              <a:rPr lang="en-US" dirty="0" err="1" smtClean="0">
                <a:solidFill>
                  <a:srgbClr val="000000"/>
                </a:solidFill>
                <a:latin typeface="FixedSys"/>
              </a:rPr>
              <a:t>Random_Generic</a:t>
            </a:r>
            <a:r>
              <a:rPr lang="en-US" dirty="0" smtClean="0">
                <a:solidFill>
                  <a:srgbClr val="000000"/>
                </a:solidFill>
                <a:latin typeface="FixedSy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FixedSys"/>
              </a:rPr>
              <a:t>package body </a:t>
            </a:r>
            <a:r>
              <a:rPr lang="en-US" dirty="0" smtClean="0">
                <a:solidFill>
                  <a:srgbClr val="000000"/>
                </a:solidFill>
                <a:latin typeface="FixedSys"/>
              </a:rPr>
              <a:t>Phil </a:t>
            </a:r>
            <a:r>
              <a:rPr lang="en-US" dirty="0" smtClean="0">
                <a:solidFill>
                  <a:srgbClr val="0000FF"/>
                </a:solidFill>
                <a:latin typeface="FixedSys"/>
              </a:rPr>
              <a:t>is</a:t>
            </a:r>
            <a:endParaRPr lang="en-US" dirty="0" smtClean="0">
              <a:solidFill>
                <a:srgbClr val="0000FF"/>
              </a:solidFill>
              <a:latin typeface="FixedSy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1700808"/>
            <a:ext cx="66784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FixedSys"/>
              </a:rPr>
              <a:t>subtype </a:t>
            </a:r>
            <a:r>
              <a:rPr lang="en-US" dirty="0" err="1" smtClean="0">
                <a:solidFill>
                  <a:srgbClr val="000000"/>
                </a:solidFill>
                <a:latin typeface="FixedSys"/>
              </a:rPr>
              <a:t>Think_Times</a:t>
            </a:r>
            <a:r>
              <a:rPr lang="en-US" dirty="0" smtClean="0">
                <a:solidFill>
                  <a:srgbClr val="000000"/>
                </a:solidFill>
                <a:latin typeface="FixedSy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FixedSys"/>
              </a:rPr>
              <a:t>is </a:t>
            </a:r>
            <a:r>
              <a:rPr lang="en-US" dirty="0" smtClean="0">
                <a:solidFill>
                  <a:srgbClr val="000000"/>
                </a:solidFill>
                <a:latin typeface="FixedSys"/>
              </a:rPr>
              <a:t>Positive </a:t>
            </a:r>
            <a:r>
              <a:rPr lang="en-US" dirty="0" smtClean="0">
                <a:solidFill>
                  <a:srgbClr val="0000FF"/>
                </a:solidFill>
                <a:latin typeface="FixedSys"/>
              </a:rPr>
              <a:t>range </a:t>
            </a:r>
            <a:r>
              <a:rPr lang="en-US" dirty="0" smtClean="0">
                <a:solidFill>
                  <a:srgbClr val="800080"/>
                </a:solidFill>
                <a:latin typeface="FixedSys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FixedSys"/>
              </a:rPr>
              <a:t>..</a:t>
            </a:r>
            <a:r>
              <a:rPr lang="en-US" dirty="0" smtClean="0">
                <a:solidFill>
                  <a:srgbClr val="800080"/>
                </a:solidFill>
                <a:latin typeface="FixedSys"/>
              </a:rPr>
              <a:t>8</a:t>
            </a:r>
            <a:r>
              <a:rPr lang="en-US" dirty="0" smtClean="0">
                <a:solidFill>
                  <a:srgbClr val="000000"/>
                </a:solidFill>
                <a:latin typeface="FixedSy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FixedSy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FixedSys"/>
              </a:rPr>
              <a:t>package </a:t>
            </a:r>
            <a:r>
              <a:rPr lang="en-US" dirty="0" err="1" smtClean="0">
                <a:solidFill>
                  <a:srgbClr val="000000"/>
                </a:solidFill>
                <a:latin typeface="FixedSys"/>
              </a:rPr>
              <a:t>Think_Length</a:t>
            </a:r>
            <a:r>
              <a:rPr lang="en-US" dirty="0" smtClean="0">
                <a:solidFill>
                  <a:srgbClr val="000000"/>
                </a:solidFill>
                <a:latin typeface="FixedSy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FixedSys"/>
              </a:rPr>
              <a:t>is </a:t>
            </a:r>
          </a:p>
          <a:p>
            <a:r>
              <a:rPr lang="en-US" dirty="0" smtClean="0">
                <a:solidFill>
                  <a:srgbClr val="0000FF"/>
                </a:solidFill>
                <a:latin typeface="FixedSys"/>
              </a:rPr>
              <a:t>    new </a:t>
            </a:r>
            <a:r>
              <a:rPr lang="en-US" dirty="0" err="1" smtClean="0">
                <a:solidFill>
                  <a:srgbClr val="000000"/>
                </a:solidFill>
                <a:latin typeface="FixedSys"/>
              </a:rPr>
              <a:t>Random_Generic</a:t>
            </a:r>
            <a:r>
              <a:rPr lang="en-US" dirty="0" smtClean="0">
                <a:solidFill>
                  <a:srgbClr val="000000"/>
                </a:solidFill>
                <a:latin typeface="FixedSys"/>
              </a:rPr>
              <a:t> (</a:t>
            </a:r>
            <a:r>
              <a:rPr lang="en-US" dirty="0" err="1" smtClean="0">
                <a:solidFill>
                  <a:srgbClr val="000000"/>
                </a:solidFill>
                <a:latin typeface="FixedSys"/>
              </a:rPr>
              <a:t>Result_Subtype</a:t>
            </a:r>
            <a:r>
              <a:rPr lang="en-US" dirty="0" smtClean="0">
                <a:solidFill>
                  <a:srgbClr val="000000"/>
                </a:solidFill>
                <a:latin typeface="FixedSys"/>
              </a:rPr>
              <a:t> =&gt; </a:t>
            </a:r>
            <a:r>
              <a:rPr lang="en-US" dirty="0" err="1" smtClean="0">
                <a:solidFill>
                  <a:srgbClr val="000000"/>
                </a:solidFill>
                <a:latin typeface="FixedSys"/>
              </a:rPr>
              <a:t>Think_Times</a:t>
            </a:r>
            <a:r>
              <a:rPr lang="en-US" dirty="0" smtClean="0">
                <a:solidFill>
                  <a:srgbClr val="000000"/>
                </a:solidFill>
                <a:latin typeface="FixedSys"/>
              </a:rPr>
              <a:t>);</a:t>
            </a:r>
          </a:p>
          <a:p>
            <a:endParaRPr lang="ru-RU" dirty="0" smtClean="0">
              <a:solidFill>
                <a:srgbClr val="000000"/>
              </a:solidFill>
              <a:latin typeface="FixedSy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FixedSy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FixedSys"/>
              </a:rPr>
              <a:t>subtype </a:t>
            </a:r>
            <a:r>
              <a:rPr lang="en-US" dirty="0" err="1" smtClean="0">
                <a:solidFill>
                  <a:srgbClr val="000000"/>
                </a:solidFill>
                <a:latin typeface="FixedSys"/>
              </a:rPr>
              <a:t>Meal_Times</a:t>
            </a:r>
            <a:r>
              <a:rPr lang="en-US" dirty="0" smtClean="0">
                <a:solidFill>
                  <a:srgbClr val="000000"/>
                </a:solidFill>
                <a:latin typeface="FixedSy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FixedSys"/>
              </a:rPr>
              <a:t>is </a:t>
            </a:r>
            <a:r>
              <a:rPr lang="en-US" dirty="0" smtClean="0">
                <a:solidFill>
                  <a:srgbClr val="000000"/>
                </a:solidFill>
                <a:latin typeface="FixedSys"/>
              </a:rPr>
              <a:t>Positive </a:t>
            </a:r>
            <a:r>
              <a:rPr lang="en-US" dirty="0" smtClean="0">
                <a:solidFill>
                  <a:srgbClr val="0000FF"/>
                </a:solidFill>
                <a:latin typeface="FixedSys"/>
              </a:rPr>
              <a:t>range </a:t>
            </a:r>
            <a:r>
              <a:rPr lang="en-US" dirty="0" smtClean="0">
                <a:solidFill>
                  <a:srgbClr val="800080"/>
                </a:solidFill>
                <a:latin typeface="FixedSys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FixedSys"/>
              </a:rPr>
              <a:t>..</a:t>
            </a:r>
            <a:r>
              <a:rPr lang="en-US" dirty="0" smtClean="0">
                <a:solidFill>
                  <a:srgbClr val="800080"/>
                </a:solidFill>
                <a:latin typeface="FixedSys"/>
              </a:rPr>
              <a:t>10</a:t>
            </a:r>
            <a:r>
              <a:rPr lang="en-US" dirty="0" smtClean="0">
                <a:solidFill>
                  <a:srgbClr val="000000"/>
                </a:solidFill>
                <a:latin typeface="FixedSy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FixedSy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FixedSys"/>
              </a:rPr>
              <a:t>package </a:t>
            </a:r>
            <a:r>
              <a:rPr lang="en-US" dirty="0" err="1" smtClean="0">
                <a:solidFill>
                  <a:srgbClr val="000000"/>
                </a:solidFill>
                <a:latin typeface="FixedSys"/>
              </a:rPr>
              <a:t>Meal_Length</a:t>
            </a:r>
            <a:r>
              <a:rPr lang="en-US" dirty="0" smtClean="0">
                <a:solidFill>
                  <a:srgbClr val="000000"/>
                </a:solidFill>
                <a:latin typeface="FixedSy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FixedSys"/>
              </a:rPr>
              <a:t>is</a:t>
            </a:r>
          </a:p>
          <a:p>
            <a:r>
              <a:rPr lang="en-US" dirty="0" smtClean="0">
                <a:solidFill>
                  <a:srgbClr val="0000FF"/>
                </a:solidFill>
                <a:latin typeface="FixedSys"/>
              </a:rPr>
              <a:t>    new </a:t>
            </a:r>
            <a:r>
              <a:rPr lang="en-US" dirty="0" err="1" smtClean="0">
                <a:solidFill>
                  <a:srgbClr val="000000"/>
                </a:solidFill>
                <a:latin typeface="FixedSys"/>
              </a:rPr>
              <a:t>Random_Generic</a:t>
            </a:r>
            <a:r>
              <a:rPr lang="en-US" dirty="0" smtClean="0">
                <a:solidFill>
                  <a:srgbClr val="000000"/>
                </a:solidFill>
                <a:latin typeface="FixedSys"/>
              </a:rPr>
              <a:t> (</a:t>
            </a:r>
            <a:r>
              <a:rPr lang="en-US" dirty="0" err="1" smtClean="0">
                <a:solidFill>
                  <a:srgbClr val="000000"/>
                </a:solidFill>
                <a:latin typeface="FixedSys"/>
              </a:rPr>
              <a:t>Result_Subtype</a:t>
            </a:r>
            <a:r>
              <a:rPr lang="en-US" dirty="0" smtClean="0">
                <a:solidFill>
                  <a:srgbClr val="000000"/>
                </a:solidFill>
                <a:latin typeface="FixedSys"/>
              </a:rPr>
              <a:t> =&gt; </a:t>
            </a:r>
            <a:r>
              <a:rPr lang="en-US" dirty="0" err="1" smtClean="0">
                <a:solidFill>
                  <a:srgbClr val="000000"/>
                </a:solidFill>
                <a:latin typeface="FixedSys"/>
              </a:rPr>
              <a:t>Meal_Times</a:t>
            </a:r>
            <a:r>
              <a:rPr lang="en-US" dirty="0" smtClean="0">
                <a:solidFill>
                  <a:srgbClr val="000000"/>
                </a:solidFill>
                <a:latin typeface="FixedSys"/>
              </a:rPr>
              <a:t>);</a:t>
            </a:r>
            <a:endParaRPr lang="en-US" dirty="0" smtClean="0">
              <a:solidFill>
                <a:srgbClr val="000000"/>
              </a:solidFill>
              <a:latin typeface="FixedSy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843808" y="3717032"/>
            <a:ext cx="61744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FixedSys"/>
              </a:rPr>
              <a:t>task body </a:t>
            </a:r>
            <a:r>
              <a:rPr lang="en-US" dirty="0" smtClean="0">
                <a:solidFill>
                  <a:srgbClr val="000000"/>
                </a:solidFill>
                <a:latin typeface="FixedSys"/>
              </a:rPr>
              <a:t>Philosopher </a:t>
            </a:r>
            <a:r>
              <a:rPr lang="en-US" dirty="0" smtClean="0">
                <a:solidFill>
                  <a:srgbClr val="0000FF"/>
                </a:solidFill>
                <a:latin typeface="FixedSys"/>
              </a:rPr>
              <a:t>is</a:t>
            </a:r>
            <a:endParaRPr lang="en-US" dirty="0" smtClean="0">
              <a:solidFill>
                <a:srgbClr val="008000"/>
              </a:solidFill>
              <a:latin typeface="FixedSys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FixedSy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FixedSys"/>
              </a:rPr>
              <a:t>subtype </a:t>
            </a:r>
            <a:r>
              <a:rPr lang="en-US" dirty="0" err="1" smtClean="0">
                <a:solidFill>
                  <a:srgbClr val="000000"/>
                </a:solidFill>
                <a:latin typeface="FixedSys"/>
              </a:rPr>
              <a:t>Life_Time</a:t>
            </a:r>
            <a:r>
              <a:rPr lang="en-US" dirty="0" smtClean="0">
                <a:solidFill>
                  <a:srgbClr val="000000"/>
                </a:solidFill>
                <a:latin typeface="FixedSy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FixedSys"/>
              </a:rPr>
              <a:t>is </a:t>
            </a:r>
            <a:r>
              <a:rPr lang="en-US" dirty="0" smtClean="0">
                <a:solidFill>
                  <a:srgbClr val="000000"/>
                </a:solidFill>
                <a:latin typeface="FixedSys"/>
              </a:rPr>
              <a:t>Positive </a:t>
            </a:r>
            <a:r>
              <a:rPr lang="en-US" dirty="0" smtClean="0">
                <a:solidFill>
                  <a:srgbClr val="0000FF"/>
                </a:solidFill>
                <a:latin typeface="FixedSys"/>
              </a:rPr>
              <a:t>range </a:t>
            </a:r>
            <a:r>
              <a:rPr lang="en-US" dirty="0" smtClean="0">
                <a:solidFill>
                  <a:srgbClr val="800080"/>
                </a:solidFill>
                <a:latin typeface="FixedSys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FixedSys"/>
              </a:rPr>
              <a:t>..</a:t>
            </a:r>
            <a:r>
              <a:rPr lang="en-US" dirty="0" smtClean="0">
                <a:solidFill>
                  <a:srgbClr val="800080"/>
                </a:solidFill>
                <a:latin typeface="FixedSys"/>
              </a:rPr>
              <a:t>5</a:t>
            </a:r>
            <a:r>
              <a:rPr lang="en-US" dirty="0" smtClean="0">
                <a:solidFill>
                  <a:srgbClr val="000000"/>
                </a:solidFill>
                <a:latin typeface="FixedSy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FixedSys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FixedSys"/>
              </a:rPr>
              <a:t>Meal_Time</a:t>
            </a:r>
            <a:r>
              <a:rPr lang="en-US" dirty="0" smtClean="0">
                <a:solidFill>
                  <a:srgbClr val="000000"/>
                </a:solidFill>
                <a:latin typeface="FixedSys"/>
              </a:rPr>
              <a:t>   : </a:t>
            </a:r>
            <a:r>
              <a:rPr lang="en-US" dirty="0" err="1" smtClean="0">
                <a:solidFill>
                  <a:srgbClr val="000000"/>
                </a:solidFill>
                <a:latin typeface="FixedSys"/>
              </a:rPr>
              <a:t>Meal_Times</a:t>
            </a:r>
            <a:r>
              <a:rPr lang="en-US" dirty="0" smtClean="0">
                <a:solidFill>
                  <a:srgbClr val="000000"/>
                </a:solidFill>
                <a:latin typeface="FixedSys"/>
              </a:rPr>
              <a:t>; </a:t>
            </a:r>
          </a:p>
          <a:p>
            <a:r>
              <a:rPr lang="en-US" dirty="0" smtClean="0">
                <a:solidFill>
                  <a:srgbClr val="000000"/>
                </a:solidFill>
                <a:latin typeface="FixedSy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FixedSys"/>
              </a:rPr>
              <a:t>Think_Time</a:t>
            </a:r>
            <a:r>
              <a:rPr lang="en-US" dirty="0" smtClean="0">
                <a:solidFill>
                  <a:srgbClr val="000000"/>
                </a:solidFill>
                <a:latin typeface="FixedSys"/>
              </a:rPr>
              <a:t>  : </a:t>
            </a:r>
            <a:r>
              <a:rPr lang="en-US" dirty="0" err="1" smtClean="0">
                <a:solidFill>
                  <a:srgbClr val="000000"/>
                </a:solidFill>
                <a:latin typeface="FixedSys"/>
              </a:rPr>
              <a:t>Think_Times</a:t>
            </a:r>
            <a:r>
              <a:rPr lang="en-US" dirty="0" smtClean="0">
                <a:solidFill>
                  <a:srgbClr val="000000"/>
                </a:solidFill>
                <a:latin typeface="FixedSys"/>
              </a:rPr>
              <a:t>;</a:t>
            </a:r>
          </a:p>
          <a:p>
            <a:r>
              <a:rPr lang="ru-RU" dirty="0" smtClean="0">
                <a:solidFill>
                  <a:srgbClr val="000000"/>
                </a:solidFill>
                <a:latin typeface="FixedSy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FixedSy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FixedSys"/>
              </a:rPr>
              <a:t>begin</a:t>
            </a:r>
          </a:p>
          <a:p>
            <a:r>
              <a:rPr lang="en-US" dirty="0" smtClean="0">
                <a:solidFill>
                  <a:srgbClr val="0000FF"/>
                </a:solidFill>
                <a:latin typeface="FixedSys"/>
              </a:rPr>
              <a:t>……………………………………..</a:t>
            </a:r>
            <a:endParaRPr lang="en-US" dirty="0" smtClean="0">
              <a:solidFill>
                <a:srgbClr val="0000FF"/>
              </a:solidFill>
              <a:latin typeface="FixedSy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5373216"/>
            <a:ext cx="644420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FixedSy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FixedSys"/>
              </a:rPr>
              <a:t>Meal_Time</a:t>
            </a:r>
            <a:r>
              <a:rPr lang="en-US" dirty="0" smtClean="0">
                <a:solidFill>
                  <a:srgbClr val="000000"/>
                </a:solidFill>
                <a:latin typeface="FixedSys"/>
              </a:rPr>
              <a:t> := </a:t>
            </a:r>
            <a:r>
              <a:rPr lang="en-US" dirty="0" err="1" smtClean="0">
                <a:solidFill>
                  <a:srgbClr val="000000"/>
                </a:solidFill>
                <a:latin typeface="FixedSys"/>
              </a:rPr>
              <a:t>Meal_Length.Random_Value</a:t>
            </a:r>
            <a:r>
              <a:rPr lang="en-US" dirty="0" smtClean="0">
                <a:solidFill>
                  <a:srgbClr val="000000"/>
                </a:solidFill>
                <a:latin typeface="FixedSy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FixedSys"/>
              </a:rPr>
              <a:t>………………………………………………………</a:t>
            </a:r>
            <a:endParaRPr lang="en-US" dirty="0" smtClean="0">
              <a:solidFill>
                <a:srgbClr val="000000"/>
              </a:solidFill>
              <a:latin typeface="FixedSy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051720" y="5949280"/>
            <a:ext cx="54006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Think_Time</a:t>
            </a:r>
            <a:r>
              <a:rPr lang="en-US" dirty="0"/>
              <a:t> := </a:t>
            </a:r>
            <a:r>
              <a:rPr lang="en-US" dirty="0" err="1"/>
              <a:t>Think_Length.Random_Value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……………………………………………………………………..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ящ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25</TotalTime>
  <Words>174</Words>
  <Application>Microsoft Office PowerPoint</Application>
  <PresentationFormat>Экран (4:3)</PresentationFormat>
  <Paragraphs>42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Изящная</vt:lpstr>
      <vt:lpstr>Стандартные пакеты</vt:lpstr>
      <vt:lpstr>Пакет для генерации случайных чисел</vt:lpstr>
      <vt:lpstr>Использование пакета random_generic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Стандартные пакеты</dc:title>
  <dc:creator>Татьяна Грызлова</dc:creator>
  <cp:lastModifiedBy>Татьяна Грызлова</cp:lastModifiedBy>
  <cp:revision>3</cp:revision>
  <dcterms:created xsi:type="dcterms:W3CDTF">2019-02-20T08:59:17Z</dcterms:created>
  <dcterms:modified xsi:type="dcterms:W3CDTF">2019-02-20T09:25:00Z</dcterms:modified>
</cp:coreProperties>
</file>