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76" r:id="rId6"/>
    <p:sldId id="264" r:id="rId7"/>
    <p:sldId id="278" r:id="rId8"/>
    <p:sldId id="277" r:id="rId9"/>
    <p:sldId id="279" r:id="rId10"/>
    <p:sldId id="280" r:id="rId11"/>
    <p:sldId id="281" r:id="rId12"/>
    <p:sldId id="282" r:id="rId13"/>
    <p:sldId id="283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A965334-D411-468A-9DAB-38F73E1DD36C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65334-D411-468A-9DAB-38F73E1DD36C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A965334-D411-468A-9DAB-38F73E1DD36C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65334-D411-468A-9DAB-38F73E1DD36C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A965334-D411-468A-9DAB-38F73E1DD36C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65334-D411-468A-9DAB-38F73E1DD36C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65334-D411-468A-9DAB-38F73E1DD36C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65334-D411-468A-9DAB-38F73E1DD36C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A965334-D411-468A-9DAB-38F73E1DD36C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65334-D411-468A-9DAB-38F73E1DD36C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65334-D411-468A-9DAB-38F73E1DD36C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A965334-D411-468A-9DAB-38F73E1DD36C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43808" y="533400"/>
            <a:ext cx="5628460" cy="2868168"/>
          </a:xfrm>
        </p:spPr>
        <p:txBody>
          <a:bodyPr/>
          <a:lstStyle/>
          <a:p>
            <a:r>
              <a:rPr lang="ru-RU" dirty="0" smtClean="0"/>
              <a:t>Параллельные процессы. альтернативы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Параллельное программирование</a:t>
            </a:r>
          </a:p>
          <a:p>
            <a:r>
              <a:rPr lang="ru-RU" dirty="0" smtClean="0"/>
              <a:t>РГАТУ</a:t>
            </a:r>
          </a:p>
          <a:p>
            <a:r>
              <a:rPr lang="ru-RU" dirty="0" smtClean="0"/>
              <a:t>2019</a:t>
            </a:r>
          </a:p>
          <a:p>
            <a:r>
              <a:rPr lang="ru-RU" dirty="0" smtClean="0"/>
              <a:t>Грызлова Т. П.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23528" y="1772816"/>
            <a:ext cx="7632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/>
              </a:rPr>
              <a:t>Булево выражение </a:t>
            </a:r>
            <a:r>
              <a:rPr lang="en-US" i="1" dirty="0" smtClean="0">
                <a:latin typeface="Calibri"/>
              </a:rPr>
              <a:t>B</a:t>
            </a:r>
            <a:r>
              <a:rPr lang="ru-RU" i="1" dirty="0" smtClean="0">
                <a:latin typeface="Calibri"/>
              </a:rPr>
              <a:t> </a:t>
            </a:r>
            <a:r>
              <a:rPr lang="ru-RU" dirty="0" smtClean="0">
                <a:latin typeface="Calibri"/>
              </a:rPr>
              <a:t>задает</a:t>
            </a:r>
            <a:r>
              <a:rPr lang="ru-RU" i="1" dirty="0" smtClean="0">
                <a:latin typeface="Calibri"/>
              </a:rPr>
              <a:t> условие задержки, </a:t>
            </a:r>
            <a:endParaRPr lang="en-US" i="1" dirty="0" smtClean="0">
              <a:latin typeface="Calibri"/>
            </a:endParaRPr>
          </a:p>
          <a:p>
            <a:pPr algn="just"/>
            <a:r>
              <a:rPr lang="en-US" sz="2000" b="1" i="1" dirty="0" smtClean="0">
                <a:latin typeface="Calibri"/>
              </a:rPr>
              <a:t>L</a:t>
            </a:r>
            <a:r>
              <a:rPr lang="ru-RU" sz="2000" b="1" i="1" dirty="0" smtClean="0">
                <a:latin typeface="Calibri"/>
              </a:rPr>
              <a:t> </a:t>
            </a:r>
            <a:r>
              <a:rPr lang="ru-RU" i="1" dirty="0" smtClean="0">
                <a:latin typeface="Calibri"/>
              </a:rPr>
              <a:t>– список последовательных операторов, завершение которых гарантировано.</a:t>
            </a:r>
            <a:endParaRPr lang="en-US" i="1" dirty="0" smtClean="0">
              <a:latin typeface="Calibri"/>
            </a:endParaRPr>
          </a:p>
          <a:p>
            <a:pPr algn="just"/>
            <a:r>
              <a:rPr lang="ru-RU" i="1" dirty="0" smtClean="0">
                <a:latin typeface="Calibri"/>
              </a:rPr>
              <a:t> </a:t>
            </a:r>
            <a:r>
              <a:rPr lang="en-US" sz="2000" b="1" i="1" dirty="0" smtClean="0">
                <a:latin typeface="Calibri"/>
              </a:rPr>
              <a:t>B</a:t>
            </a:r>
            <a:r>
              <a:rPr lang="ru-RU" i="1" dirty="0" smtClean="0">
                <a:latin typeface="Calibri"/>
              </a:rPr>
              <a:t> </a:t>
            </a:r>
            <a:r>
              <a:rPr lang="ru-RU" dirty="0" smtClean="0">
                <a:latin typeface="Calibri"/>
              </a:rPr>
              <a:t>гарантировано имеет значение « истина», когда начинается последовательность операторов </a:t>
            </a:r>
            <a:r>
              <a:rPr lang="en-US" i="1" dirty="0" smtClean="0">
                <a:latin typeface="Calibri"/>
              </a:rPr>
              <a:t>L</a:t>
            </a:r>
            <a:r>
              <a:rPr lang="ru-RU" i="1" dirty="0" smtClean="0">
                <a:latin typeface="Calibri"/>
              </a:rPr>
              <a:t>, </a:t>
            </a:r>
            <a:r>
              <a:rPr lang="ru-RU" dirty="0" smtClean="0">
                <a:latin typeface="Calibri"/>
              </a:rPr>
              <a:t>и ни одно промежуточное состояние в последовательности не видно другим процессам</a:t>
            </a:r>
            <a:r>
              <a:rPr lang="ru-RU" i="1" dirty="0" smtClean="0">
                <a:latin typeface="Calibri"/>
              </a:rPr>
              <a:t>. 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2806948" y="1196752"/>
          <a:ext cx="2197100" cy="508000"/>
        </p:xfrm>
        <a:graphic>
          <a:graphicData uri="http://schemas.openxmlformats.org/presentationml/2006/ole">
            <p:oleObj spid="_x0000_s35846" name="Формула" r:id="rId3" imgW="2197080" imgH="50796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915816" y="4077072"/>
          <a:ext cx="4432300" cy="508000"/>
        </p:xfrm>
        <a:graphic>
          <a:graphicData uri="http://schemas.openxmlformats.org/presentationml/2006/ole">
            <p:oleObj spid="_x0000_s35847" name="Формула" r:id="rId4" imgW="4431960" imgH="507960" progId="Equation.3">
              <p:embed/>
            </p:oleObj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395536" y="3645024"/>
            <a:ext cx="3017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alibri"/>
              </a:rPr>
              <a:t>Например, выполнение кода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79512" y="260648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/>
              </a:rPr>
              <a:t>Неделимые действия задаются с помощью угловых скобок. Например, выражение   </a:t>
            </a:r>
            <a:r>
              <a:rPr lang="en-US" dirty="0" smtClean="0">
                <a:latin typeface="Times New Roman"/>
              </a:rPr>
              <a:t>&lt;</a:t>
            </a:r>
            <a:r>
              <a:rPr lang="en-US" i="1" dirty="0" err="1" smtClean="0">
                <a:latin typeface="Times New Roman"/>
              </a:rPr>
              <a:t>ev</a:t>
            </a:r>
            <a:r>
              <a:rPr lang="en-US" i="1" dirty="0" smtClean="0">
                <a:latin typeface="Times New Roman"/>
              </a:rPr>
              <a:t>&gt; </a:t>
            </a:r>
            <a:r>
              <a:rPr lang="ru-RU" dirty="0" smtClean="0">
                <a:latin typeface="Times New Roman"/>
              </a:rPr>
              <a:t>указывает, что его должно вычислять неделимым образом. Синхронизация определяется с помощью оператора </a:t>
            </a:r>
            <a:r>
              <a:rPr lang="en-US" b="1" dirty="0" smtClean="0">
                <a:latin typeface="Times New Roman"/>
              </a:rPr>
              <a:t>await</a:t>
            </a:r>
            <a:r>
              <a:rPr lang="ru-RU" b="1" dirty="0" smtClean="0">
                <a:latin typeface="Times New Roman"/>
              </a:rPr>
              <a:t>: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67544" y="472514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Calibri"/>
              </a:rPr>
              <a:t>откладывается до момента, когда значение </a:t>
            </a:r>
            <a:r>
              <a:rPr lang="en-US" i="1" dirty="0" err="1" smtClean="0">
                <a:latin typeface="Calibri"/>
              </a:rPr>
              <a:t>rw</a:t>
            </a:r>
            <a:r>
              <a:rPr lang="ru-RU" i="1" dirty="0" smtClean="0">
                <a:latin typeface="Calibri"/>
              </a:rPr>
              <a:t> </a:t>
            </a:r>
            <a:r>
              <a:rPr lang="ru-RU" dirty="0" smtClean="0">
                <a:latin typeface="Calibri"/>
              </a:rPr>
              <a:t>станет положительным, а затем оно уменьшается на 1. Гарантируется, что перед вычитанием </a:t>
            </a:r>
            <a:r>
              <a:rPr lang="en-US" i="1" dirty="0" err="1" smtClean="0">
                <a:latin typeface="Calibri"/>
              </a:rPr>
              <a:t>rw</a:t>
            </a:r>
            <a:r>
              <a:rPr lang="ru-RU" dirty="0" smtClean="0">
                <a:latin typeface="Calibri"/>
              </a:rPr>
              <a:t> положительно.</a:t>
            </a:r>
            <a:endParaRPr lang="ru-RU" dirty="0" smtClean="0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260648"/>
            <a:ext cx="78488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/>
              </a:rPr>
              <a:t>Оператор </a:t>
            </a:r>
            <a:r>
              <a:rPr lang="en-US" sz="2000" i="1" dirty="0" smtClean="0">
                <a:latin typeface="Times New Roman"/>
              </a:rPr>
              <a:t>await</a:t>
            </a:r>
            <a:r>
              <a:rPr lang="ru-RU" i="1" dirty="0" smtClean="0">
                <a:latin typeface="Times New Roman"/>
              </a:rPr>
              <a:t> </a:t>
            </a:r>
            <a:r>
              <a:rPr lang="ru-RU" dirty="0" smtClean="0">
                <a:latin typeface="Times New Roman"/>
              </a:rPr>
              <a:t>является очень мощным, поскольку он может быть использован для определения любых </a:t>
            </a:r>
            <a:r>
              <a:rPr lang="ru-RU" b="1" dirty="0" err="1" smtClean="0">
                <a:latin typeface="Times New Roman"/>
              </a:rPr>
              <a:t>к</a:t>
            </a:r>
            <a:r>
              <a:rPr lang="ru-RU" dirty="0" err="1" smtClean="0">
                <a:latin typeface="Times New Roman"/>
              </a:rPr>
              <a:t>рупномодульных</a:t>
            </a:r>
            <a:r>
              <a:rPr lang="ru-RU" dirty="0" smtClean="0">
                <a:latin typeface="Times New Roman"/>
              </a:rPr>
              <a:t> </a:t>
            </a:r>
            <a:r>
              <a:rPr lang="ru-RU" b="1" dirty="0" smtClean="0">
                <a:latin typeface="Times New Roman"/>
              </a:rPr>
              <a:t>н</a:t>
            </a:r>
            <a:r>
              <a:rPr lang="ru-RU" dirty="0" smtClean="0">
                <a:latin typeface="Times New Roman"/>
              </a:rPr>
              <a:t>еделимых действий. </a:t>
            </a:r>
            <a:endParaRPr lang="en-US" dirty="0" smtClean="0">
              <a:latin typeface="Times New Roman"/>
            </a:endParaRPr>
          </a:p>
          <a:p>
            <a:pPr algn="just"/>
            <a:r>
              <a:rPr lang="ru-RU" dirty="0" smtClean="0">
                <a:latin typeface="Times New Roman"/>
              </a:rPr>
              <a:t>Это делает его удобным для выражения синхронизации при разработке первоначальных решений задач синхронизации. </a:t>
            </a:r>
            <a:endParaRPr lang="en-US" dirty="0" smtClean="0">
              <a:latin typeface="Times New Roman"/>
            </a:endParaRPr>
          </a:p>
          <a:p>
            <a:pPr algn="just"/>
            <a:r>
              <a:rPr lang="ru-RU" dirty="0" smtClean="0">
                <a:latin typeface="Times New Roman"/>
              </a:rPr>
              <a:t>Вместе с тем,</a:t>
            </a:r>
            <a:r>
              <a:rPr lang="ru-RU" b="1" dirty="0" smtClean="0">
                <a:latin typeface="Times New Roman"/>
              </a:rPr>
              <a:t> реализация </a:t>
            </a:r>
            <a:r>
              <a:rPr lang="ru-RU" dirty="0" smtClean="0">
                <a:latin typeface="Times New Roman"/>
              </a:rPr>
              <a:t>этого оператора в общей форме очень дорога. Поэтому существует множество </a:t>
            </a:r>
            <a:r>
              <a:rPr lang="ru-RU" b="1" dirty="0" smtClean="0">
                <a:latin typeface="Times New Roman"/>
              </a:rPr>
              <a:t>ч</a:t>
            </a:r>
            <a:r>
              <a:rPr lang="ru-RU" dirty="0" smtClean="0">
                <a:latin typeface="Times New Roman"/>
              </a:rPr>
              <a:t>астных случаев реализации оператора </a:t>
            </a:r>
            <a:r>
              <a:rPr lang="en-US" dirty="0" smtClean="0">
                <a:latin typeface="Times New Roman"/>
              </a:rPr>
              <a:t>await</a:t>
            </a:r>
            <a:r>
              <a:rPr lang="ru-RU" dirty="0" smtClean="0">
                <a:latin typeface="Times New Roman"/>
              </a:rPr>
              <a:t>, допускающих его эффективную реализацию. Например, приведенный выше пример </a:t>
            </a:r>
            <a:r>
              <a:rPr lang="en-US" i="1" dirty="0" smtClean="0">
                <a:latin typeface="Times New Roman"/>
              </a:rPr>
              <a:t>await</a:t>
            </a:r>
            <a:r>
              <a:rPr lang="ru-RU" dirty="0" smtClean="0">
                <a:latin typeface="Times New Roman"/>
              </a:rPr>
              <a:t> является частным случаем операции </a:t>
            </a:r>
            <a:r>
              <a:rPr lang="en-US" i="1" dirty="0" smtClean="0">
                <a:latin typeface="Times New Roman"/>
              </a:rPr>
              <a:t>P</a:t>
            </a:r>
            <a:r>
              <a:rPr lang="ru-RU" dirty="0" smtClean="0">
                <a:latin typeface="Times New Roman"/>
              </a:rPr>
              <a:t> над семафором.</a:t>
            </a:r>
            <a:endParaRPr lang="en-US" dirty="0" smtClean="0">
              <a:latin typeface="Times New Roman"/>
            </a:endParaRPr>
          </a:p>
          <a:p>
            <a:r>
              <a:rPr lang="ru-RU" dirty="0" smtClean="0">
                <a:latin typeface="Times New Roman"/>
              </a:rPr>
              <a:t>Общая форма оператора </a:t>
            </a:r>
            <a:r>
              <a:rPr lang="en-US" i="1" dirty="0" smtClean="0">
                <a:latin typeface="Times New Roman"/>
              </a:rPr>
              <a:t>await</a:t>
            </a:r>
            <a:r>
              <a:rPr lang="ru-RU" dirty="0" smtClean="0">
                <a:latin typeface="Times New Roman"/>
              </a:rPr>
              <a:t> определяет как взаимное исключение, так и синхронизацию по условию. Для определения только взаимного исключения можно использовать сокращенную форму операторов </a:t>
            </a:r>
            <a:r>
              <a:rPr lang="en-US" i="1" dirty="0" smtClean="0">
                <a:latin typeface="Times New Roman"/>
              </a:rPr>
              <a:t>await</a:t>
            </a:r>
            <a:r>
              <a:rPr lang="ru-RU" i="1" dirty="0" smtClean="0">
                <a:latin typeface="Times New Roman"/>
              </a:rPr>
              <a:t>: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79512" y="3976990"/>
            <a:ext cx="7920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imes New Roman"/>
              </a:rPr>
              <a:t>Для задания только условной синхронизации оператор сокращается так: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4869160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Calibri"/>
              </a:rPr>
              <a:t>Если выражение </a:t>
            </a:r>
            <a:r>
              <a:rPr lang="en-US" dirty="0" smtClean="0">
                <a:latin typeface="Calibri"/>
              </a:rPr>
              <a:t>B</a:t>
            </a:r>
            <a:r>
              <a:rPr lang="ru-RU" dirty="0" smtClean="0">
                <a:latin typeface="Calibri"/>
              </a:rPr>
              <a:t> удовлетворяет условию «не больше одного», то выражение </a:t>
            </a:r>
            <a:r>
              <a:rPr lang="en-US" dirty="0" smtClean="0">
                <a:latin typeface="Calibri"/>
              </a:rPr>
              <a:t>(1) </a:t>
            </a:r>
            <a:r>
              <a:rPr lang="ru-RU" dirty="0" smtClean="0">
                <a:latin typeface="Calibri"/>
              </a:rPr>
              <a:t>может быть реализовано как цикл ожидания (</a:t>
            </a:r>
            <a:r>
              <a:rPr lang="en-US" dirty="0" smtClean="0">
                <a:latin typeface="Calibri"/>
              </a:rPr>
              <a:t>spin</a:t>
            </a:r>
            <a:r>
              <a:rPr lang="ru-RU" dirty="0" smtClean="0">
                <a:latin typeface="Calibri"/>
              </a:rPr>
              <a:t> </a:t>
            </a:r>
            <a:r>
              <a:rPr lang="en-US" dirty="0" smtClean="0">
                <a:latin typeface="Calibri"/>
              </a:rPr>
              <a:t>loop</a:t>
            </a:r>
            <a:r>
              <a:rPr lang="ru-RU" dirty="0" smtClean="0">
                <a:latin typeface="Calibri"/>
              </a:rPr>
              <a:t>):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8913" name="Object 2"/>
          <p:cNvGraphicFramePr>
            <a:graphicFrameLocks noChangeAspect="1"/>
          </p:cNvGraphicFramePr>
          <p:nvPr/>
        </p:nvGraphicFramePr>
        <p:xfrm>
          <a:off x="1403648" y="3573016"/>
          <a:ext cx="685800" cy="508000"/>
        </p:xfrm>
        <a:graphic>
          <a:graphicData uri="http://schemas.openxmlformats.org/presentationml/2006/ole">
            <p:oleObj spid="_x0000_s38913" name="Формула" r:id="rId3" imgW="685800" imgH="507960" progId="Equation.3">
              <p:embed/>
            </p:oleObj>
          </a:graphicData>
        </a:graphic>
      </p:graphicFrame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771800" y="5661248"/>
          <a:ext cx="2489200" cy="508000"/>
        </p:xfrm>
        <a:graphic>
          <a:graphicData uri="http://schemas.openxmlformats.org/presentationml/2006/ole">
            <p:oleObj spid="_x0000_s38914" name="Формула" r:id="rId4" imgW="2489040" imgH="507960" progId="Equation.3">
              <p:embed/>
            </p:oleObj>
          </a:graphicData>
        </a:graphic>
      </p:graphicFrame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971600" y="4365104"/>
          <a:ext cx="1879600" cy="508000"/>
        </p:xfrm>
        <a:graphic>
          <a:graphicData uri="http://schemas.openxmlformats.org/presentationml/2006/ole">
            <p:oleObj spid="_x0000_s38915" name="Формула" r:id="rId5" imgW="1879560" imgH="507960" progId="Equation.3">
              <p:embed/>
            </p:oleObj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3131840" y="4365104"/>
          <a:ext cx="3378200" cy="508000"/>
        </p:xfrm>
        <a:graphic>
          <a:graphicData uri="http://schemas.openxmlformats.org/presentationml/2006/ole">
            <p:oleObj spid="_x0000_s38916" name="Формула" r:id="rId6" imgW="3377880" imgH="507960" progId="Equation.3">
              <p:embed/>
            </p:oleObj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3275856" y="3573016"/>
          <a:ext cx="3238500" cy="508000"/>
        </p:xfrm>
        <a:graphic>
          <a:graphicData uri="http://schemas.openxmlformats.org/presentationml/2006/ole">
            <p:oleObj spid="_x0000_s38917" name="Формула" r:id="rId7" imgW="3238200" imgH="50796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67544" y="43651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79512" y="6211669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/>
              </a:rPr>
              <a:t>Поскольку тело </a:t>
            </a:r>
            <a:r>
              <a:rPr lang="en-US" i="1" dirty="0" smtClean="0">
                <a:latin typeface="Calibri"/>
              </a:rPr>
              <a:t>while</a:t>
            </a:r>
            <a:r>
              <a:rPr lang="ru-RU" i="1" dirty="0" smtClean="0">
                <a:latin typeface="Calibri"/>
              </a:rPr>
              <a:t> </a:t>
            </a:r>
            <a:r>
              <a:rPr lang="ru-RU" dirty="0" smtClean="0">
                <a:latin typeface="Calibri"/>
              </a:rPr>
              <a:t>пусто, он просто </a:t>
            </a:r>
            <a:r>
              <a:rPr lang="ru-RU" dirty="0" err="1" smtClean="0">
                <a:latin typeface="Calibri"/>
              </a:rPr>
              <a:t>зацикливается</a:t>
            </a:r>
            <a:r>
              <a:rPr lang="ru-RU" dirty="0" smtClean="0">
                <a:latin typeface="Calibri"/>
              </a:rPr>
              <a:t> до тех пор, когда значением </a:t>
            </a:r>
            <a:r>
              <a:rPr lang="en-US" i="1" dirty="0" smtClean="0">
                <a:latin typeface="Calibri"/>
              </a:rPr>
              <a:t>B</a:t>
            </a:r>
            <a:r>
              <a:rPr lang="ru-RU" dirty="0" smtClean="0">
                <a:latin typeface="Calibri"/>
              </a:rPr>
              <a:t> станет «ложь».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неделимых действий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844824"/>
            <a:ext cx="79208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ru-RU" dirty="0" smtClean="0">
                <a:latin typeface="Calibri"/>
              </a:rPr>
              <a:t> </a:t>
            </a:r>
            <a:r>
              <a:rPr lang="ru-RU" b="1" dirty="0" smtClean="0">
                <a:latin typeface="Calibri"/>
              </a:rPr>
              <a:t>Б</a:t>
            </a:r>
            <a:r>
              <a:rPr lang="ru-RU" dirty="0" smtClean="0">
                <a:latin typeface="Calibri"/>
              </a:rPr>
              <a:t>езусловное </a:t>
            </a:r>
            <a:r>
              <a:rPr lang="ru-RU" dirty="0" smtClean="0">
                <a:latin typeface="Calibri"/>
              </a:rPr>
              <a:t>неделимое действие – </a:t>
            </a:r>
            <a:r>
              <a:rPr lang="ru-RU" dirty="0" err="1" smtClean="0">
                <a:latin typeface="Calibri"/>
              </a:rPr>
              <a:t>действие</a:t>
            </a:r>
            <a:r>
              <a:rPr lang="ru-RU" dirty="0" smtClean="0">
                <a:latin typeface="Calibri"/>
              </a:rPr>
              <a:t>, которое не содержит в теле условия задержки </a:t>
            </a:r>
            <a:r>
              <a:rPr lang="en-US" dirty="0" smtClean="0">
                <a:latin typeface="Calibri"/>
              </a:rPr>
              <a:t>B</a:t>
            </a:r>
            <a:r>
              <a:rPr lang="ru-RU" dirty="0" smtClean="0">
                <a:latin typeface="Calibri"/>
              </a:rPr>
              <a:t>. Такое действие может быть выполнено немедленно. </a:t>
            </a:r>
            <a:endParaRPr lang="en-US" dirty="0" smtClean="0">
              <a:latin typeface="Calibri"/>
            </a:endParaRPr>
          </a:p>
          <a:p>
            <a:pPr algn="just">
              <a:buFont typeface="Wingdings" pitchFamily="2" charset="2"/>
              <a:buChar char="v"/>
            </a:pPr>
            <a:r>
              <a:rPr lang="ru-RU" dirty="0" smtClean="0">
                <a:latin typeface="Calibri"/>
              </a:rPr>
              <a:t> </a:t>
            </a:r>
            <a:r>
              <a:rPr lang="ru-RU" b="1" dirty="0" smtClean="0">
                <a:latin typeface="Calibri"/>
              </a:rPr>
              <a:t>А</a:t>
            </a:r>
            <a:r>
              <a:rPr lang="ru-RU" dirty="0" smtClean="0">
                <a:latin typeface="Calibri"/>
              </a:rPr>
              <a:t>ппаратно </a:t>
            </a:r>
            <a:r>
              <a:rPr lang="ru-RU" dirty="0" smtClean="0">
                <a:latin typeface="Calibri"/>
              </a:rPr>
              <a:t>реализуемые (мелкомодульные) действия, выражения в угловых скобках и операторы </a:t>
            </a:r>
            <a:r>
              <a:rPr lang="en-US" dirty="0" smtClean="0">
                <a:latin typeface="Calibri"/>
              </a:rPr>
              <a:t>await</a:t>
            </a:r>
            <a:r>
              <a:rPr lang="ru-RU" dirty="0" smtClean="0">
                <a:latin typeface="Calibri"/>
              </a:rPr>
              <a:t>, в которых условие опущено или является константой «истина», являются безусловно неделимыми действиями.</a:t>
            </a:r>
          </a:p>
          <a:p>
            <a:pPr algn="just">
              <a:buFont typeface="Wingdings" pitchFamily="2" charset="2"/>
              <a:buChar char="v"/>
            </a:pPr>
            <a:endParaRPr lang="en-US" dirty="0" smtClean="0">
              <a:latin typeface="Calibri"/>
            </a:endParaRPr>
          </a:p>
          <a:p>
            <a:pPr algn="just">
              <a:buFont typeface="Wingdings" pitchFamily="2" charset="2"/>
              <a:buChar char="v"/>
            </a:pPr>
            <a:r>
              <a:rPr lang="ru-RU" dirty="0" smtClean="0">
                <a:latin typeface="Calibri"/>
              </a:rPr>
              <a:t> </a:t>
            </a:r>
            <a:r>
              <a:rPr lang="ru-RU" b="1" dirty="0" smtClean="0">
                <a:latin typeface="Calibri"/>
              </a:rPr>
              <a:t>У</a:t>
            </a:r>
            <a:r>
              <a:rPr lang="ru-RU" dirty="0" smtClean="0">
                <a:latin typeface="Calibri"/>
              </a:rPr>
              <a:t>словное </a:t>
            </a:r>
            <a:r>
              <a:rPr lang="ru-RU" dirty="0" smtClean="0">
                <a:latin typeface="Calibri"/>
              </a:rPr>
              <a:t>неделимое действие – оператор </a:t>
            </a:r>
            <a:r>
              <a:rPr lang="en-US" sz="2000" i="1" dirty="0" smtClean="0">
                <a:latin typeface="Calibri"/>
              </a:rPr>
              <a:t>await</a:t>
            </a:r>
            <a:r>
              <a:rPr lang="ru-RU" dirty="0" smtClean="0">
                <a:latin typeface="Calibri"/>
              </a:rPr>
              <a:t> с условием </a:t>
            </a:r>
            <a:r>
              <a:rPr lang="en-US" sz="2000" i="1" dirty="0" smtClean="0">
                <a:latin typeface="Calibri"/>
              </a:rPr>
              <a:t>B</a:t>
            </a:r>
            <a:r>
              <a:rPr lang="ru-RU" dirty="0" smtClean="0">
                <a:latin typeface="Calibri"/>
              </a:rPr>
              <a:t>. Если </a:t>
            </a:r>
            <a:r>
              <a:rPr lang="en-US" sz="2000" i="1" dirty="0" smtClean="0">
                <a:latin typeface="Calibri"/>
              </a:rPr>
              <a:t>B</a:t>
            </a:r>
            <a:r>
              <a:rPr lang="ru-RU" dirty="0" smtClean="0">
                <a:latin typeface="Calibri"/>
              </a:rPr>
              <a:t> ложно, то оно может стать истинным только в результате действия других процессов. Таким образом, процесс, ожидающий выполнения условного неделимого действия, может оказаться задержанным непредсказуемо долго.</a:t>
            </a:r>
            <a:endParaRPr lang="ru-RU" dirty="0" smtClean="0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Семафоры. Операции с семафорами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204864"/>
            <a:ext cx="81003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О</a:t>
            </a:r>
            <a:r>
              <a:rPr lang="ru-RU" dirty="0" smtClean="0"/>
              <a:t>бъекты типа </a:t>
            </a:r>
            <a:r>
              <a:rPr lang="en-US" b="1" dirty="0" smtClean="0"/>
              <a:t>Semaphore</a:t>
            </a:r>
            <a:r>
              <a:rPr lang="ru-RU" dirty="0" smtClean="0"/>
              <a:t> ограничивают число потоков, которые могут одновременно получать доступ к ресурсу или пулу ресурсов. </a:t>
            </a:r>
            <a:endParaRPr lang="ru-RU" dirty="0" smtClean="0"/>
          </a:p>
          <a:p>
            <a:endParaRPr lang="ru-RU" dirty="0" smtClean="0"/>
          </a:p>
          <a:p>
            <a:pPr algn="just"/>
            <a:r>
              <a:rPr lang="ru-RU" b="1" dirty="0" smtClean="0"/>
              <a:t>М</a:t>
            </a:r>
            <a:r>
              <a:rPr lang="ru-RU" dirty="0" smtClean="0"/>
              <a:t>етод </a:t>
            </a:r>
            <a:r>
              <a:rPr lang="en-US" b="1" dirty="0" err="1" smtClean="0"/>
              <a:t>WaitOne</a:t>
            </a:r>
            <a:r>
              <a:rPr lang="ru-RU" dirty="0" smtClean="0"/>
              <a:t> – вход в семафор, </a:t>
            </a:r>
            <a:r>
              <a:rPr lang="en-US" b="1" dirty="0" smtClean="0"/>
              <a:t>Release</a:t>
            </a:r>
            <a:r>
              <a:rPr lang="ru-RU" dirty="0" smtClean="0"/>
              <a:t> – освобождение семафора. Объект </a:t>
            </a:r>
            <a:r>
              <a:rPr lang="en-US" b="1" dirty="0" smtClean="0"/>
              <a:t>Semaphore</a:t>
            </a:r>
            <a:r>
              <a:rPr lang="ru-RU" dirty="0" smtClean="0"/>
              <a:t> создается с помощью конструктора, в который передаются параметры – </a:t>
            </a:r>
            <a:r>
              <a:rPr lang="ru-RU" b="1" dirty="0" smtClean="0"/>
              <a:t>н</a:t>
            </a:r>
            <a:r>
              <a:rPr lang="ru-RU" dirty="0" smtClean="0"/>
              <a:t>ачальное значение семафора и </a:t>
            </a:r>
            <a:r>
              <a:rPr lang="ru-RU" b="1" dirty="0" smtClean="0"/>
              <a:t>к</a:t>
            </a:r>
            <a:r>
              <a:rPr lang="ru-RU" dirty="0" smtClean="0"/>
              <a:t>оличество процессов, которые могут одновременно иметь доступ к ресурсу.</a:t>
            </a:r>
          </a:p>
          <a:p>
            <a:endParaRPr lang="ru-RU" b="1" dirty="0" smtClean="0"/>
          </a:p>
          <a:p>
            <a:pPr algn="just"/>
            <a:r>
              <a:rPr lang="en-US" b="1" dirty="0" err="1" smtClean="0"/>
              <a:t>SemaphoreSlim</a:t>
            </a:r>
            <a:r>
              <a:rPr lang="en-US" dirty="0" smtClean="0"/>
              <a:t> </a:t>
            </a:r>
            <a:r>
              <a:rPr lang="ru-RU" dirty="0" smtClean="0"/>
              <a:t>– упрощенная альтернатива семафору </a:t>
            </a:r>
            <a:r>
              <a:rPr lang="en-US" b="1" dirty="0" smtClean="0"/>
              <a:t>Semaphore</a:t>
            </a:r>
            <a:r>
              <a:rPr lang="ru-RU" dirty="0" smtClean="0"/>
              <a:t>, ограничивающая количество потоков, которые могут параллельно обращаться к ресурсу или пулу ресурсов.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001000" cy="743744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Управляющие вершины ПГС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789384" y="1268760"/>
            <a:ext cx="411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sz="3200" dirty="0">
                <a:latin typeface="Arial" charset="0"/>
              </a:rPr>
              <a:t>Условные</a:t>
            </a:r>
          </a:p>
        </p:txBody>
      </p:sp>
      <p:sp>
        <p:nvSpPr>
          <p:cNvPr id="6148" name="Line 6"/>
          <p:cNvSpPr>
            <a:spLocks noChangeShapeType="1"/>
          </p:cNvSpPr>
          <p:nvPr/>
        </p:nvSpPr>
        <p:spPr bwMode="auto">
          <a:xfrm>
            <a:off x="697632" y="1772816"/>
            <a:ext cx="23622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255984" y="5458544"/>
            <a:ext cx="6096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sz="2400" b="1" dirty="0">
                <a:latin typeface="Arial" charset="0"/>
              </a:rPr>
              <a:t>Выход из цикла.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400" dirty="0">
                <a:latin typeface="Arial" charset="0"/>
              </a:rPr>
              <a:t>Ветвление по условию  (условный цикл)</a:t>
            </a:r>
          </a:p>
          <a:p>
            <a:pPr eaLnBrk="1" hangingPunct="1">
              <a:spcBef>
                <a:spcPct val="20000"/>
              </a:spcBef>
            </a:pPr>
            <a:endParaRPr lang="ru-RU" altLang="ru-RU" sz="2400" dirty="0">
              <a:latin typeface="Arial" charset="0"/>
            </a:endParaRP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941784" y="3393976"/>
            <a:ext cx="60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ru-RU" sz="3200" b="1">
                <a:latin typeface="Symbol" pitchFamily="18" charset="2"/>
              </a:rPr>
              <a:t>W</a:t>
            </a:r>
            <a:endParaRPr lang="ru-RU" altLang="ru-RU" sz="3200" b="1">
              <a:latin typeface="Symbol" pitchFamily="18" charset="2"/>
            </a:endParaRP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3303984" y="1412776"/>
            <a:ext cx="4267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ru-RU" altLang="ru-RU" sz="2400" b="1">
                <a:latin typeface="Arial" charset="0"/>
              </a:rPr>
              <a:t>Вход в цикл.</a:t>
            </a:r>
          </a:p>
          <a:p>
            <a:pPr algn="r" eaLnBrk="1" hangingPunct="1">
              <a:spcBef>
                <a:spcPct val="20000"/>
              </a:spcBef>
            </a:pPr>
            <a:r>
              <a:rPr lang="ru-RU" altLang="ru-RU" sz="2400">
                <a:latin typeface="Arial" charset="0"/>
              </a:rPr>
              <a:t>Соединение</a:t>
            </a:r>
          </a:p>
          <a:p>
            <a:pPr algn="r" eaLnBrk="1" hangingPunct="1">
              <a:spcBef>
                <a:spcPct val="20000"/>
              </a:spcBef>
            </a:pPr>
            <a:r>
              <a:rPr lang="ru-RU" altLang="ru-RU" sz="2400">
                <a:latin typeface="Arial" charset="0"/>
              </a:rPr>
              <a:t>взаимоисключающих ветвей</a:t>
            </a: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5056584" y="4079776"/>
            <a:ext cx="60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ru-RU" sz="3200" b="1">
                <a:latin typeface="Symbol" pitchFamily="18" charset="2"/>
              </a:rPr>
              <a:t>D</a:t>
            </a:r>
            <a:endParaRPr lang="ru-RU" altLang="ru-RU" sz="3200" b="1">
              <a:latin typeface="Symbol" pitchFamily="18" charset="2"/>
            </a:endParaRPr>
          </a:p>
        </p:txBody>
      </p:sp>
      <p:sp>
        <p:nvSpPr>
          <p:cNvPr id="6153" name="AutoShape 11"/>
          <p:cNvSpPr>
            <a:spLocks noChangeArrowheads="1"/>
          </p:cNvSpPr>
          <p:nvPr/>
        </p:nvSpPr>
        <p:spPr bwMode="auto">
          <a:xfrm>
            <a:off x="251520" y="5157192"/>
            <a:ext cx="152400" cy="6096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154" name="AutoShape 13"/>
          <p:cNvSpPr>
            <a:spLocks noChangeArrowheads="1"/>
          </p:cNvSpPr>
          <p:nvPr/>
        </p:nvSpPr>
        <p:spPr bwMode="auto">
          <a:xfrm rot="-10765217">
            <a:off x="7527409" y="1565176"/>
            <a:ext cx="152400" cy="6096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6156" name="Object 15"/>
          <p:cNvGraphicFramePr>
            <a:graphicFrameLocks noChangeAspect="1"/>
          </p:cNvGraphicFramePr>
          <p:nvPr/>
        </p:nvGraphicFramePr>
        <p:xfrm>
          <a:off x="179512" y="2204864"/>
          <a:ext cx="3871912" cy="3224213"/>
        </p:xfrm>
        <a:graphic>
          <a:graphicData uri="http://schemas.openxmlformats.org/presentationml/2006/ole">
            <p:oleObj spid="_x0000_s21507" name="VISIO" r:id="rId3" imgW="1938163" imgH="1611592" progId="">
              <p:embed/>
            </p:oleObj>
          </a:graphicData>
        </a:graphic>
      </p:graphicFrame>
      <p:graphicFrame>
        <p:nvGraphicFramePr>
          <p:cNvPr id="6155" name="Object 14"/>
          <p:cNvGraphicFramePr>
            <a:graphicFrameLocks noChangeAspect="1"/>
          </p:cNvGraphicFramePr>
          <p:nvPr/>
        </p:nvGraphicFramePr>
        <p:xfrm>
          <a:off x="4789884" y="3012976"/>
          <a:ext cx="3238500" cy="3171825"/>
        </p:xfrm>
        <a:graphic>
          <a:graphicData uri="http://schemas.openxmlformats.org/presentationml/2006/ole">
            <p:oleObj spid="_x0000_s21506" name="VISIO" r:id="rId4" imgW="1620706" imgH="158425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242048" cy="864096"/>
          </a:xfrm>
        </p:spPr>
        <p:txBody>
          <a:bodyPr/>
          <a:lstStyle/>
          <a:p>
            <a:r>
              <a:rPr lang="ru-RU" dirty="0" smtClean="0"/>
              <a:t>Альтернативные процессы</a:t>
            </a:r>
            <a:endParaRPr lang="ru-RU" dirty="0"/>
          </a:p>
        </p:txBody>
      </p:sp>
      <p:sp>
        <p:nvSpPr>
          <p:cNvPr id="3" name="Блок-схема: решение 2"/>
          <p:cNvSpPr/>
          <p:nvPr/>
        </p:nvSpPr>
        <p:spPr>
          <a:xfrm>
            <a:off x="1367644" y="2204864"/>
            <a:ext cx="1656184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sym typeface="Symbol"/>
              </a:rPr>
              <a:t>1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Блок-схема: процесс 3"/>
          <p:cNvSpPr/>
          <p:nvPr/>
        </p:nvSpPr>
        <p:spPr>
          <a:xfrm>
            <a:off x="395536" y="3429000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Участие в рандеву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555776" y="3429000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Ожидание рандеву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75856" y="1196752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ym typeface="Symbol"/>
              </a:rPr>
              <a:t>1 – принимают вход?</a:t>
            </a:r>
            <a:endParaRPr lang="ru-RU" dirty="0"/>
          </a:p>
        </p:txBody>
      </p:sp>
      <p:cxnSp>
        <p:nvCxnSpPr>
          <p:cNvPr id="10" name="Shape 9"/>
          <p:cNvCxnSpPr>
            <a:stCxn id="3" idx="1"/>
            <a:endCxn id="4" idx="0"/>
          </p:cNvCxnSpPr>
          <p:nvPr/>
        </p:nvCxnSpPr>
        <p:spPr>
          <a:xfrm rot="10800000" flipV="1">
            <a:off x="1115616" y="2636912"/>
            <a:ext cx="252028" cy="7920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3" idx="3"/>
            <a:endCxn id="6" idx="0"/>
          </p:cNvCxnSpPr>
          <p:nvPr/>
        </p:nvCxnSpPr>
        <p:spPr>
          <a:xfrm>
            <a:off x="3023828" y="2636912"/>
            <a:ext cx="252028" cy="7920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-схема: процесс 12"/>
          <p:cNvSpPr/>
          <p:nvPr/>
        </p:nvSpPr>
        <p:spPr>
          <a:xfrm>
            <a:off x="2555776" y="4581128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Участие в рандеву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6" idx="2"/>
            <a:endCxn id="13" idx="0"/>
          </p:cNvCxnSpPr>
          <p:nvPr/>
        </p:nvCxnSpPr>
        <p:spPr>
          <a:xfrm>
            <a:off x="3275856" y="4221088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Блок-схема: процесс 15"/>
          <p:cNvSpPr/>
          <p:nvPr/>
        </p:nvSpPr>
        <p:spPr>
          <a:xfrm>
            <a:off x="1475656" y="1124744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Обращение ко входу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6" idx="2"/>
            <a:endCxn id="3" idx="0"/>
          </p:cNvCxnSpPr>
          <p:nvPr/>
        </p:nvCxnSpPr>
        <p:spPr>
          <a:xfrm>
            <a:off x="2195736" y="1916832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Равнобедренный треугольник 19"/>
          <p:cNvSpPr/>
          <p:nvPr/>
        </p:nvSpPr>
        <p:spPr>
          <a:xfrm>
            <a:off x="1943708" y="5733256"/>
            <a:ext cx="504056" cy="43204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Shape 21"/>
          <p:cNvCxnSpPr>
            <a:stCxn id="4" idx="2"/>
            <a:endCxn id="20" idx="1"/>
          </p:cNvCxnSpPr>
          <p:nvPr/>
        </p:nvCxnSpPr>
        <p:spPr>
          <a:xfrm rot="16200000" flipH="1">
            <a:off x="728573" y="4608131"/>
            <a:ext cx="1728192" cy="95410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3" idx="2"/>
            <a:endCxn id="20" idx="5"/>
          </p:cNvCxnSpPr>
          <p:nvPr/>
        </p:nvCxnSpPr>
        <p:spPr>
          <a:xfrm rot="5400000">
            <a:off x="2510771" y="5184195"/>
            <a:ext cx="576064" cy="95410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0" idx="3"/>
          </p:cNvCxnSpPr>
          <p:nvPr/>
        </p:nvCxnSpPr>
        <p:spPr>
          <a:xfrm>
            <a:off x="2195736" y="6165304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решение 26"/>
          <p:cNvSpPr/>
          <p:nvPr/>
        </p:nvSpPr>
        <p:spPr>
          <a:xfrm>
            <a:off x="5256076" y="1772816"/>
            <a:ext cx="1656184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sym typeface="Symbol"/>
              </a:rPr>
              <a:t>1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8" name="Блок-схема: процесс 27"/>
          <p:cNvSpPr/>
          <p:nvPr/>
        </p:nvSpPr>
        <p:spPr>
          <a:xfrm>
            <a:off x="4283968" y="2996952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Участие в рандеву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Блок-схема: процесс 28"/>
          <p:cNvSpPr/>
          <p:nvPr/>
        </p:nvSpPr>
        <p:spPr>
          <a:xfrm>
            <a:off x="6444208" y="2996952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Отказ от рандеву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Shape 29"/>
          <p:cNvCxnSpPr>
            <a:stCxn id="27" idx="1"/>
            <a:endCxn id="28" idx="0"/>
          </p:cNvCxnSpPr>
          <p:nvPr/>
        </p:nvCxnSpPr>
        <p:spPr>
          <a:xfrm rot="10800000" flipV="1">
            <a:off x="5004048" y="2204864"/>
            <a:ext cx="252028" cy="7920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7" idx="3"/>
            <a:endCxn id="29" idx="0"/>
          </p:cNvCxnSpPr>
          <p:nvPr/>
        </p:nvCxnSpPr>
        <p:spPr>
          <a:xfrm>
            <a:off x="6912260" y="2204864"/>
            <a:ext cx="252028" cy="7920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Блок-схема: процесс 31"/>
          <p:cNvSpPr/>
          <p:nvPr/>
        </p:nvSpPr>
        <p:spPr>
          <a:xfrm>
            <a:off x="6444208" y="4149080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Операции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3" name="Прямая со стрелкой 32"/>
          <p:cNvCxnSpPr>
            <a:stCxn id="29" idx="2"/>
            <a:endCxn id="32" idx="0"/>
          </p:cNvCxnSpPr>
          <p:nvPr/>
        </p:nvCxnSpPr>
        <p:spPr>
          <a:xfrm>
            <a:off x="7164288" y="378904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7" idx="0"/>
          </p:cNvCxnSpPr>
          <p:nvPr/>
        </p:nvCxnSpPr>
        <p:spPr>
          <a:xfrm>
            <a:off x="6084168" y="1484784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авнобедренный треугольник 34"/>
          <p:cNvSpPr/>
          <p:nvPr/>
        </p:nvSpPr>
        <p:spPr>
          <a:xfrm>
            <a:off x="5832140" y="5301208"/>
            <a:ext cx="504056" cy="43204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Shape 35"/>
          <p:cNvCxnSpPr>
            <a:stCxn id="28" idx="2"/>
            <a:endCxn id="35" idx="1"/>
          </p:cNvCxnSpPr>
          <p:nvPr/>
        </p:nvCxnSpPr>
        <p:spPr>
          <a:xfrm rot="16200000" flipH="1">
            <a:off x="4617005" y="4176083"/>
            <a:ext cx="1728192" cy="95410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32" idx="2"/>
            <a:endCxn id="35" idx="5"/>
          </p:cNvCxnSpPr>
          <p:nvPr/>
        </p:nvCxnSpPr>
        <p:spPr>
          <a:xfrm rot="5400000">
            <a:off x="6399203" y="4752147"/>
            <a:ext cx="576064" cy="95410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5" idx="3"/>
          </p:cNvCxnSpPr>
          <p:nvPr/>
        </p:nvCxnSpPr>
        <p:spPr>
          <a:xfrm>
            <a:off x="6084168" y="5733256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71600" y="220486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0" y="235726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059832" y="227687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6876256" y="184482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051720" y="58052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ym typeface="Symbol"/>
              </a:rPr>
              <a:t></a:t>
            </a:r>
            <a:endParaRPr lang="ru-RU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02454" y="536392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ym typeface="Symbol"/>
              </a:rPr>
              <a:t></a:t>
            </a:r>
            <a:endParaRPr lang="ru-RU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242048" cy="864096"/>
          </a:xfrm>
        </p:spPr>
        <p:txBody>
          <a:bodyPr/>
          <a:lstStyle/>
          <a:p>
            <a:r>
              <a:rPr lang="ru-RU" dirty="0" smtClean="0"/>
              <a:t>Альтернативные процессы</a:t>
            </a:r>
            <a:endParaRPr lang="ru-RU" dirty="0"/>
          </a:p>
        </p:txBody>
      </p:sp>
      <p:sp>
        <p:nvSpPr>
          <p:cNvPr id="3" name="Блок-схема: решение 2"/>
          <p:cNvSpPr/>
          <p:nvPr/>
        </p:nvSpPr>
        <p:spPr>
          <a:xfrm>
            <a:off x="1367644" y="2204864"/>
            <a:ext cx="1656184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sym typeface="Symbol"/>
              </a:rPr>
              <a:t>2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Блок-схема: процесс 3"/>
          <p:cNvSpPr/>
          <p:nvPr/>
        </p:nvSpPr>
        <p:spPr>
          <a:xfrm>
            <a:off x="395536" y="3429000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Участие в рандеву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555776" y="3429000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Ожидание рандеву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75856" y="1196752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ym typeface="Symbol"/>
              </a:rPr>
              <a:t>2 – есть обращение ко входу?</a:t>
            </a:r>
            <a:endParaRPr lang="ru-RU" dirty="0"/>
          </a:p>
        </p:txBody>
      </p:sp>
      <p:cxnSp>
        <p:nvCxnSpPr>
          <p:cNvPr id="10" name="Shape 9"/>
          <p:cNvCxnSpPr>
            <a:stCxn id="3" idx="1"/>
            <a:endCxn id="4" idx="0"/>
          </p:cNvCxnSpPr>
          <p:nvPr/>
        </p:nvCxnSpPr>
        <p:spPr>
          <a:xfrm rot="10800000" flipV="1">
            <a:off x="1115616" y="2636912"/>
            <a:ext cx="252028" cy="7920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3" idx="3"/>
            <a:endCxn id="6" idx="0"/>
          </p:cNvCxnSpPr>
          <p:nvPr/>
        </p:nvCxnSpPr>
        <p:spPr>
          <a:xfrm>
            <a:off x="3023828" y="2636912"/>
            <a:ext cx="252028" cy="7920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-схема: процесс 12"/>
          <p:cNvSpPr/>
          <p:nvPr/>
        </p:nvSpPr>
        <p:spPr>
          <a:xfrm>
            <a:off x="2555776" y="4581128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Участие в рандеву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6" idx="2"/>
            <a:endCxn id="13" idx="0"/>
          </p:cNvCxnSpPr>
          <p:nvPr/>
        </p:nvCxnSpPr>
        <p:spPr>
          <a:xfrm>
            <a:off x="3275856" y="4221088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Блок-схема: процесс 15"/>
          <p:cNvSpPr/>
          <p:nvPr/>
        </p:nvSpPr>
        <p:spPr>
          <a:xfrm>
            <a:off x="1475656" y="1124744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Прием обращения ко входу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6" idx="2"/>
            <a:endCxn id="3" idx="0"/>
          </p:cNvCxnSpPr>
          <p:nvPr/>
        </p:nvCxnSpPr>
        <p:spPr>
          <a:xfrm>
            <a:off x="2195736" y="1916832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Равнобедренный треугольник 19"/>
          <p:cNvSpPr/>
          <p:nvPr/>
        </p:nvSpPr>
        <p:spPr>
          <a:xfrm>
            <a:off x="1943708" y="5733256"/>
            <a:ext cx="504056" cy="43204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Shape 21"/>
          <p:cNvCxnSpPr>
            <a:stCxn id="4" idx="2"/>
            <a:endCxn id="20" idx="1"/>
          </p:cNvCxnSpPr>
          <p:nvPr/>
        </p:nvCxnSpPr>
        <p:spPr>
          <a:xfrm rot="16200000" flipH="1">
            <a:off x="728573" y="4608131"/>
            <a:ext cx="1728192" cy="95410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3" idx="2"/>
            <a:endCxn id="20" idx="5"/>
          </p:cNvCxnSpPr>
          <p:nvPr/>
        </p:nvCxnSpPr>
        <p:spPr>
          <a:xfrm rot="5400000">
            <a:off x="2510771" y="5184195"/>
            <a:ext cx="576064" cy="95410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0" idx="3"/>
          </p:cNvCxnSpPr>
          <p:nvPr/>
        </p:nvCxnSpPr>
        <p:spPr>
          <a:xfrm>
            <a:off x="2195736" y="6165304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решение 26"/>
          <p:cNvSpPr/>
          <p:nvPr/>
        </p:nvSpPr>
        <p:spPr>
          <a:xfrm>
            <a:off x="5256076" y="1772816"/>
            <a:ext cx="1656184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sym typeface="Symbol"/>
              </a:rPr>
              <a:t>2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8" name="Блок-схема: процесс 27"/>
          <p:cNvSpPr/>
          <p:nvPr/>
        </p:nvSpPr>
        <p:spPr>
          <a:xfrm>
            <a:off x="4283968" y="2996952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Участие в рандеву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Блок-схема: процесс 28"/>
          <p:cNvSpPr/>
          <p:nvPr/>
        </p:nvSpPr>
        <p:spPr>
          <a:xfrm>
            <a:off x="6444208" y="2996952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Отказ от рандеву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Shape 29"/>
          <p:cNvCxnSpPr>
            <a:stCxn id="27" idx="1"/>
            <a:endCxn id="28" idx="0"/>
          </p:cNvCxnSpPr>
          <p:nvPr/>
        </p:nvCxnSpPr>
        <p:spPr>
          <a:xfrm rot="10800000" flipV="1">
            <a:off x="5004048" y="2204864"/>
            <a:ext cx="252028" cy="7920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7" idx="3"/>
            <a:endCxn id="29" idx="0"/>
          </p:cNvCxnSpPr>
          <p:nvPr/>
        </p:nvCxnSpPr>
        <p:spPr>
          <a:xfrm>
            <a:off x="6912260" y="2204864"/>
            <a:ext cx="252028" cy="7920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Блок-схема: процесс 31"/>
          <p:cNvSpPr/>
          <p:nvPr/>
        </p:nvSpPr>
        <p:spPr>
          <a:xfrm>
            <a:off x="6444208" y="4149080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Операции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3" name="Прямая со стрелкой 32"/>
          <p:cNvCxnSpPr>
            <a:stCxn id="29" idx="2"/>
            <a:endCxn id="32" idx="0"/>
          </p:cNvCxnSpPr>
          <p:nvPr/>
        </p:nvCxnSpPr>
        <p:spPr>
          <a:xfrm>
            <a:off x="7164288" y="378904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7" idx="0"/>
          </p:cNvCxnSpPr>
          <p:nvPr/>
        </p:nvCxnSpPr>
        <p:spPr>
          <a:xfrm>
            <a:off x="6084168" y="1484784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авнобедренный треугольник 34"/>
          <p:cNvSpPr/>
          <p:nvPr/>
        </p:nvSpPr>
        <p:spPr>
          <a:xfrm>
            <a:off x="5832140" y="5301208"/>
            <a:ext cx="504056" cy="43204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Shape 35"/>
          <p:cNvCxnSpPr>
            <a:stCxn id="28" idx="2"/>
            <a:endCxn id="35" idx="1"/>
          </p:cNvCxnSpPr>
          <p:nvPr/>
        </p:nvCxnSpPr>
        <p:spPr>
          <a:xfrm rot="16200000" flipH="1">
            <a:off x="4617005" y="4176083"/>
            <a:ext cx="1728192" cy="95410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32" idx="2"/>
            <a:endCxn id="35" idx="5"/>
          </p:cNvCxnSpPr>
          <p:nvPr/>
        </p:nvCxnSpPr>
        <p:spPr>
          <a:xfrm rot="5400000">
            <a:off x="6399203" y="4752147"/>
            <a:ext cx="576064" cy="95410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5" idx="3"/>
          </p:cNvCxnSpPr>
          <p:nvPr/>
        </p:nvCxnSpPr>
        <p:spPr>
          <a:xfrm>
            <a:off x="6084168" y="5733256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71600" y="220486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0" y="235726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059832" y="227687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6876256" y="184482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051720" y="58052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ym typeface="Symbol"/>
              </a:rPr>
              <a:t></a:t>
            </a:r>
            <a:endParaRPr lang="ru-RU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02454" y="536392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ym typeface="Symbol"/>
              </a:rPr>
              <a:t></a:t>
            </a:r>
            <a:endParaRPr lang="ru-RU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242048" cy="864096"/>
          </a:xfrm>
        </p:spPr>
        <p:txBody>
          <a:bodyPr/>
          <a:lstStyle/>
          <a:p>
            <a:r>
              <a:rPr lang="ru-RU" dirty="0" smtClean="0"/>
              <a:t>Альтернативные процессы</a:t>
            </a:r>
            <a:endParaRPr lang="ru-RU" dirty="0"/>
          </a:p>
        </p:txBody>
      </p:sp>
      <p:sp>
        <p:nvSpPr>
          <p:cNvPr id="3" name="Блок-схема: решение 2"/>
          <p:cNvSpPr/>
          <p:nvPr/>
        </p:nvSpPr>
        <p:spPr>
          <a:xfrm>
            <a:off x="1367644" y="2204864"/>
            <a:ext cx="1656184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sym typeface="Symbol"/>
              </a:rPr>
              <a:t>2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Блок-схема: процесс 3"/>
          <p:cNvSpPr/>
          <p:nvPr/>
        </p:nvSpPr>
        <p:spPr>
          <a:xfrm>
            <a:off x="395536" y="3429000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Участие в рандеву 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75856" y="1124744"/>
            <a:ext cx="4573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ym typeface="Symbol"/>
              </a:rPr>
              <a:t>2 – есть обращение к первому входу?</a:t>
            </a:r>
            <a:endParaRPr lang="ru-RU" dirty="0"/>
          </a:p>
        </p:txBody>
      </p:sp>
      <p:cxnSp>
        <p:nvCxnSpPr>
          <p:cNvPr id="10" name="Shape 9"/>
          <p:cNvCxnSpPr>
            <a:stCxn id="3" idx="1"/>
            <a:endCxn id="4" idx="0"/>
          </p:cNvCxnSpPr>
          <p:nvPr/>
        </p:nvCxnSpPr>
        <p:spPr>
          <a:xfrm rot="10800000" flipV="1">
            <a:off x="1115616" y="2636912"/>
            <a:ext cx="252028" cy="7920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3" idx="3"/>
          </p:cNvCxnSpPr>
          <p:nvPr/>
        </p:nvCxnSpPr>
        <p:spPr>
          <a:xfrm>
            <a:off x="3023828" y="2636912"/>
            <a:ext cx="252028" cy="7920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-схема: процесс 12"/>
          <p:cNvSpPr/>
          <p:nvPr/>
        </p:nvSpPr>
        <p:spPr>
          <a:xfrm>
            <a:off x="2555776" y="4653136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Участие в рандеву 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3275856" y="4293096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Блок-схема: процесс 15"/>
          <p:cNvSpPr/>
          <p:nvPr/>
        </p:nvSpPr>
        <p:spPr>
          <a:xfrm>
            <a:off x="1475656" y="1124744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Прием обращения ко входу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6" idx="2"/>
            <a:endCxn id="3" idx="0"/>
          </p:cNvCxnSpPr>
          <p:nvPr/>
        </p:nvCxnSpPr>
        <p:spPr>
          <a:xfrm>
            <a:off x="2195736" y="1916832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Равнобедренный треугольник 19"/>
          <p:cNvSpPr/>
          <p:nvPr/>
        </p:nvSpPr>
        <p:spPr>
          <a:xfrm>
            <a:off x="1943708" y="6011996"/>
            <a:ext cx="504056" cy="43204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Shape 21"/>
          <p:cNvCxnSpPr>
            <a:stCxn id="4" idx="2"/>
            <a:endCxn id="20" idx="1"/>
          </p:cNvCxnSpPr>
          <p:nvPr/>
        </p:nvCxnSpPr>
        <p:spPr>
          <a:xfrm rot="16200000" flipH="1">
            <a:off x="589203" y="4747501"/>
            <a:ext cx="2006932" cy="95410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3" idx="2"/>
            <a:endCxn id="20" idx="5"/>
          </p:cNvCxnSpPr>
          <p:nvPr/>
        </p:nvCxnSpPr>
        <p:spPr>
          <a:xfrm rot="5400000">
            <a:off x="2407405" y="5359569"/>
            <a:ext cx="782796" cy="95410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0" idx="3"/>
          </p:cNvCxnSpPr>
          <p:nvPr/>
        </p:nvCxnSpPr>
        <p:spPr>
          <a:xfrm>
            <a:off x="2195736" y="6444044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решение 26"/>
          <p:cNvSpPr/>
          <p:nvPr/>
        </p:nvSpPr>
        <p:spPr>
          <a:xfrm>
            <a:off x="2455193" y="3429000"/>
            <a:ext cx="1656184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sym typeface="Symbol"/>
              </a:rPr>
              <a:t>3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9" name="Блок-схема: процесс 28"/>
          <p:cNvSpPr/>
          <p:nvPr/>
        </p:nvSpPr>
        <p:spPr>
          <a:xfrm>
            <a:off x="4788024" y="4221088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Отказ от рандеву 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Блок-схема: процесс 31"/>
          <p:cNvSpPr/>
          <p:nvPr/>
        </p:nvSpPr>
        <p:spPr>
          <a:xfrm>
            <a:off x="4788024" y="5373216"/>
            <a:ext cx="2088232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Приостановка на заданное время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1600" y="220486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11760" y="42210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059832" y="227687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211960" y="342900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051720" y="608400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ym typeface="Symbol"/>
              </a:rPr>
              <a:t></a:t>
            </a:r>
            <a:endParaRPr lang="ru-RU" b="1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3275856" y="1403484"/>
            <a:ext cx="4612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ym typeface="Symbol"/>
              </a:rPr>
              <a:t>3– есть обращение ко второму входу?</a:t>
            </a:r>
            <a:endParaRPr lang="ru-RU" dirty="0"/>
          </a:p>
        </p:txBody>
      </p:sp>
      <p:cxnSp>
        <p:nvCxnSpPr>
          <p:cNvPr id="53" name="Shape 52"/>
          <p:cNvCxnSpPr>
            <a:stCxn id="27" idx="3"/>
            <a:endCxn id="29" idx="0"/>
          </p:cNvCxnSpPr>
          <p:nvPr/>
        </p:nvCxnSpPr>
        <p:spPr>
          <a:xfrm>
            <a:off x="4111377" y="3861048"/>
            <a:ext cx="1396727" cy="36004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29" idx="2"/>
            <a:endCxn id="32" idx="0"/>
          </p:cNvCxnSpPr>
          <p:nvPr/>
        </p:nvCxnSpPr>
        <p:spPr>
          <a:xfrm rot="16200000" flipH="1">
            <a:off x="5490102" y="5031178"/>
            <a:ext cx="360040" cy="3240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32" idx="1"/>
            <a:endCxn id="20" idx="0"/>
          </p:cNvCxnSpPr>
          <p:nvPr/>
        </p:nvCxnSpPr>
        <p:spPr>
          <a:xfrm rot="10800000" flipV="1">
            <a:off x="2195736" y="5769260"/>
            <a:ext cx="2592288" cy="24273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нити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242048" cy="864096"/>
          </a:xfrm>
        </p:spPr>
        <p:txBody>
          <a:bodyPr/>
          <a:lstStyle/>
          <a:p>
            <a:r>
              <a:rPr lang="ru-RU" dirty="0" smtClean="0"/>
              <a:t>Альтернативные процессы</a:t>
            </a:r>
            <a:endParaRPr lang="ru-RU" dirty="0"/>
          </a:p>
        </p:txBody>
      </p:sp>
      <p:sp>
        <p:nvSpPr>
          <p:cNvPr id="3" name="Блок-схема: решение 2"/>
          <p:cNvSpPr/>
          <p:nvPr/>
        </p:nvSpPr>
        <p:spPr>
          <a:xfrm>
            <a:off x="1367644" y="2204864"/>
            <a:ext cx="1656184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sym typeface="Symbol"/>
              </a:rPr>
              <a:t>4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Блок-схема: процесс 3"/>
          <p:cNvSpPr/>
          <p:nvPr/>
        </p:nvSpPr>
        <p:spPr>
          <a:xfrm>
            <a:off x="395536" y="3429000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Чтение или запись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411760" y="3429000"/>
            <a:ext cx="1656184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Приостановка на семафоре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75856" y="1196752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ym typeface="Symbol"/>
              </a:rPr>
              <a:t>4 – семафор </a:t>
            </a:r>
            <a:r>
              <a:rPr lang="en-US" b="1" dirty="0" smtClean="0">
                <a:sym typeface="Symbol"/>
              </a:rPr>
              <a:t>rw1 </a:t>
            </a:r>
            <a:r>
              <a:rPr lang="ru-RU" b="1" dirty="0" smtClean="0">
                <a:sym typeface="Symbol"/>
              </a:rPr>
              <a:t>разрешает доступ к ресурсу?</a:t>
            </a:r>
            <a:endParaRPr lang="ru-RU" dirty="0"/>
          </a:p>
        </p:txBody>
      </p:sp>
      <p:cxnSp>
        <p:nvCxnSpPr>
          <p:cNvPr id="10" name="Shape 9"/>
          <p:cNvCxnSpPr>
            <a:stCxn id="3" idx="1"/>
            <a:endCxn id="4" idx="0"/>
          </p:cNvCxnSpPr>
          <p:nvPr/>
        </p:nvCxnSpPr>
        <p:spPr>
          <a:xfrm rot="10800000" flipV="1">
            <a:off x="1115616" y="2636912"/>
            <a:ext cx="252028" cy="7920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3" idx="3"/>
            <a:endCxn id="6" idx="0"/>
          </p:cNvCxnSpPr>
          <p:nvPr/>
        </p:nvCxnSpPr>
        <p:spPr>
          <a:xfrm>
            <a:off x="3023828" y="2636912"/>
            <a:ext cx="216024" cy="7920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-схема: процесс 12"/>
          <p:cNvSpPr/>
          <p:nvPr/>
        </p:nvSpPr>
        <p:spPr>
          <a:xfrm>
            <a:off x="2555776" y="4581128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Чтение или запись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6" idx="2"/>
            <a:endCxn id="13" idx="0"/>
          </p:cNvCxnSpPr>
          <p:nvPr/>
        </p:nvCxnSpPr>
        <p:spPr>
          <a:xfrm>
            <a:off x="3239852" y="4221088"/>
            <a:ext cx="36004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Блок-схема: процесс 15"/>
          <p:cNvSpPr/>
          <p:nvPr/>
        </p:nvSpPr>
        <p:spPr>
          <a:xfrm>
            <a:off x="1475656" y="1124744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P(rw1)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6" idx="2"/>
            <a:endCxn id="3" idx="0"/>
          </p:cNvCxnSpPr>
          <p:nvPr/>
        </p:nvCxnSpPr>
        <p:spPr>
          <a:xfrm>
            <a:off x="2195736" y="1916832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Равнобедренный треугольник 19"/>
          <p:cNvSpPr/>
          <p:nvPr/>
        </p:nvSpPr>
        <p:spPr>
          <a:xfrm>
            <a:off x="1943708" y="5733256"/>
            <a:ext cx="504056" cy="43204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Shape 21"/>
          <p:cNvCxnSpPr>
            <a:stCxn id="4" idx="2"/>
            <a:endCxn id="20" idx="1"/>
          </p:cNvCxnSpPr>
          <p:nvPr/>
        </p:nvCxnSpPr>
        <p:spPr>
          <a:xfrm rot="16200000" flipH="1">
            <a:off x="728573" y="4608131"/>
            <a:ext cx="1728192" cy="95410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3" idx="2"/>
            <a:endCxn id="20" idx="5"/>
          </p:cNvCxnSpPr>
          <p:nvPr/>
        </p:nvCxnSpPr>
        <p:spPr>
          <a:xfrm rot="5400000">
            <a:off x="2510771" y="5184195"/>
            <a:ext cx="576064" cy="95410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300192" y="3573016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процесс 27"/>
          <p:cNvSpPr/>
          <p:nvPr/>
        </p:nvSpPr>
        <p:spPr>
          <a:xfrm>
            <a:off x="5580112" y="2780928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V(rw1)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1600" y="220486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059832" y="227687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051720" y="58052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ym typeface="Symbol"/>
              </a:rPr>
              <a:t></a:t>
            </a:r>
            <a:endParaRPr lang="ru-RU" b="1" dirty="0"/>
          </a:p>
        </p:txBody>
      </p:sp>
      <p:cxnSp>
        <p:nvCxnSpPr>
          <p:cNvPr id="50" name="Shape 49"/>
          <p:cNvCxnSpPr>
            <a:stCxn id="43" idx="2"/>
            <a:endCxn id="28" idx="0"/>
          </p:cNvCxnSpPr>
          <p:nvPr/>
        </p:nvCxnSpPr>
        <p:spPr>
          <a:xfrm rot="5400000" flipH="1" flipV="1">
            <a:off x="2560554" y="2434958"/>
            <a:ext cx="3393668" cy="4085607"/>
          </a:xfrm>
          <a:prstGeom prst="bentConnector5">
            <a:avLst>
              <a:gd name="adj1" fmla="val -6736"/>
              <a:gd name="adj2" fmla="val 69758"/>
              <a:gd name="adj3" fmla="val 10673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66"/>
          <p:cNvGrpSpPr/>
          <p:nvPr/>
        </p:nvGrpSpPr>
        <p:grpSpPr>
          <a:xfrm>
            <a:off x="899592" y="2060848"/>
            <a:ext cx="3528392" cy="2304256"/>
            <a:chOff x="755576" y="2060848"/>
            <a:chExt cx="3528392" cy="2304256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>
              <a:off x="755576" y="3068960"/>
              <a:ext cx="1152128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65"/>
            <p:cNvGrpSpPr/>
            <p:nvPr/>
          </p:nvGrpSpPr>
          <p:grpSpPr>
            <a:xfrm>
              <a:off x="755576" y="2060848"/>
              <a:ext cx="3528392" cy="2304256"/>
              <a:chOff x="755576" y="2060848"/>
              <a:chExt cx="3528392" cy="2304256"/>
            </a:xfrm>
          </p:grpSpPr>
          <p:cxnSp>
            <p:nvCxnSpPr>
              <p:cNvPr id="53" name="Прямая соединительная линия 52"/>
              <p:cNvCxnSpPr/>
              <p:nvPr/>
            </p:nvCxnSpPr>
            <p:spPr>
              <a:xfrm>
                <a:off x="755576" y="2060848"/>
                <a:ext cx="3528392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>
              <a:xfrm>
                <a:off x="4283968" y="2060848"/>
                <a:ext cx="0" cy="2304256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>
                <a:off x="755576" y="2060848"/>
                <a:ext cx="0" cy="1008112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07704" y="3068960"/>
                <a:ext cx="0" cy="1296144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1907704" y="4365104"/>
                <a:ext cx="2376264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Блок-схема: решение 2"/>
          <p:cNvSpPr/>
          <p:nvPr/>
        </p:nvSpPr>
        <p:spPr>
          <a:xfrm>
            <a:off x="1691680" y="1124744"/>
            <a:ext cx="1656184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sym typeface="Symbol"/>
              </a:rPr>
              <a:t></a:t>
            </a:r>
            <a:r>
              <a:rPr lang="en-US" b="1" dirty="0" smtClean="0">
                <a:solidFill>
                  <a:schemeClr val="tx1"/>
                </a:solidFill>
                <a:sym typeface="Symbol"/>
              </a:rPr>
              <a:t>5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Блок-схема: процесс 3"/>
          <p:cNvSpPr/>
          <p:nvPr/>
        </p:nvSpPr>
        <p:spPr>
          <a:xfrm>
            <a:off x="4067944" y="4782294"/>
            <a:ext cx="1440160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Ч</a:t>
            </a:r>
            <a:r>
              <a:rPr lang="ru-RU" dirty="0" smtClean="0">
                <a:solidFill>
                  <a:schemeClr val="tx1"/>
                </a:solidFill>
              </a:rPr>
              <a:t>тение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735796" y="2132856"/>
            <a:ext cx="1908212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Приостановка на семафоре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en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12" name="Shape 11"/>
          <p:cNvCxnSpPr>
            <a:stCxn id="3" idx="3"/>
            <a:endCxn id="6" idx="0"/>
          </p:cNvCxnSpPr>
          <p:nvPr/>
        </p:nvCxnSpPr>
        <p:spPr>
          <a:xfrm>
            <a:off x="3347864" y="1556792"/>
            <a:ext cx="342038" cy="57606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Блок-схема: процесс 15"/>
          <p:cNvSpPr/>
          <p:nvPr/>
        </p:nvSpPr>
        <p:spPr>
          <a:xfrm>
            <a:off x="1799692" y="260648"/>
            <a:ext cx="1440160" cy="576064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P(en)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6" idx="2"/>
            <a:endCxn id="3" idx="0"/>
          </p:cNvCxnSpPr>
          <p:nvPr/>
        </p:nvCxnSpPr>
        <p:spPr>
          <a:xfrm>
            <a:off x="2519772" y="836712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9592" y="112474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203848" y="155679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32" name="Блок-схема: процесс 31"/>
          <p:cNvSpPr/>
          <p:nvPr/>
        </p:nvSpPr>
        <p:spPr>
          <a:xfrm>
            <a:off x="431540" y="3825044"/>
            <a:ext cx="1440160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P(rw1)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3" name="Блок-схема: процесс 32"/>
          <p:cNvSpPr/>
          <p:nvPr/>
        </p:nvSpPr>
        <p:spPr>
          <a:xfrm>
            <a:off x="6534125" y="188640"/>
            <a:ext cx="1440160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P(en)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4" name="Блок-схема: решение 33"/>
          <p:cNvSpPr/>
          <p:nvPr/>
        </p:nvSpPr>
        <p:spPr>
          <a:xfrm>
            <a:off x="323528" y="4743146"/>
            <a:ext cx="1656184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sym typeface="Symbol"/>
              </a:rPr>
              <a:t></a:t>
            </a:r>
            <a:r>
              <a:rPr lang="en-US" b="1" dirty="0" smtClean="0">
                <a:solidFill>
                  <a:schemeClr val="tx1"/>
                </a:solidFill>
                <a:sym typeface="Symbol"/>
              </a:rPr>
              <a:t>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6" name="Блок-схема: решение 35"/>
          <p:cNvSpPr/>
          <p:nvPr/>
        </p:nvSpPr>
        <p:spPr>
          <a:xfrm>
            <a:off x="323528" y="2618910"/>
            <a:ext cx="1656184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Count = 1 ?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7" name="Блок-схема: процесс 36"/>
          <p:cNvSpPr/>
          <p:nvPr/>
        </p:nvSpPr>
        <p:spPr>
          <a:xfrm>
            <a:off x="431540" y="1844824"/>
            <a:ext cx="1440160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</a:t>
            </a:r>
            <a:r>
              <a:rPr lang="en-US" sz="2400" b="1" dirty="0" smtClean="0">
                <a:solidFill>
                  <a:schemeClr val="tx1"/>
                </a:solidFill>
              </a:rPr>
              <a:t>++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2" name="Блок-схема: процесс 41"/>
          <p:cNvSpPr/>
          <p:nvPr/>
        </p:nvSpPr>
        <p:spPr>
          <a:xfrm>
            <a:off x="107504" y="5949280"/>
            <a:ext cx="2088232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Приостановка на семафоре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rw1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4" name="Блок-схема: процесс 43"/>
          <p:cNvSpPr/>
          <p:nvPr/>
        </p:nvSpPr>
        <p:spPr>
          <a:xfrm>
            <a:off x="2339752" y="4887162"/>
            <a:ext cx="1440160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V(en)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5" name="Блок-схема: решение 44"/>
          <p:cNvSpPr/>
          <p:nvPr/>
        </p:nvSpPr>
        <p:spPr>
          <a:xfrm>
            <a:off x="6429350" y="980728"/>
            <a:ext cx="1656184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sym typeface="Symbol"/>
              </a:rPr>
              <a:t></a:t>
            </a:r>
            <a:r>
              <a:rPr lang="en-US" b="1" dirty="0" smtClean="0">
                <a:solidFill>
                  <a:schemeClr val="tx1"/>
                </a:solidFill>
                <a:sym typeface="Symbol"/>
              </a:rPr>
              <a:t>5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6" name="Блок-схема: процесс 45"/>
          <p:cNvSpPr/>
          <p:nvPr/>
        </p:nvSpPr>
        <p:spPr>
          <a:xfrm>
            <a:off x="3923928" y="1010444"/>
            <a:ext cx="1944216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Приостановка на семафоре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en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25" name="Shape 24"/>
          <p:cNvCxnSpPr>
            <a:stCxn id="3" idx="1"/>
            <a:endCxn id="37" idx="0"/>
          </p:cNvCxnSpPr>
          <p:nvPr/>
        </p:nvCxnSpPr>
        <p:spPr>
          <a:xfrm rot="10800000" flipV="1">
            <a:off x="1151620" y="1556792"/>
            <a:ext cx="540060" cy="28803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37" idx="2"/>
            <a:endCxn id="36" idx="0"/>
          </p:cNvCxnSpPr>
          <p:nvPr/>
        </p:nvCxnSpPr>
        <p:spPr>
          <a:xfrm>
            <a:off x="1151620" y="2276872"/>
            <a:ext cx="0" cy="3420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36" idx="2"/>
            <a:endCxn id="32" idx="0"/>
          </p:cNvCxnSpPr>
          <p:nvPr/>
        </p:nvCxnSpPr>
        <p:spPr>
          <a:xfrm>
            <a:off x="1151620" y="3483006"/>
            <a:ext cx="0" cy="3420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2" idx="2"/>
            <a:endCxn id="34" idx="0"/>
          </p:cNvCxnSpPr>
          <p:nvPr/>
        </p:nvCxnSpPr>
        <p:spPr>
          <a:xfrm>
            <a:off x="1151620" y="4401108"/>
            <a:ext cx="0" cy="3420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4" idx="3"/>
            <a:endCxn id="44" idx="1"/>
          </p:cNvCxnSpPr>
          <p:nvPr/>
        </p:nvCxnSpPr>
        <p:spPr>
          <a:xfrm>
            <a:off x="1979712" y="5175194"/>
            <a:ext cx="3600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4" idx="2"/>
            <a:endCxn id="42" idx="0"/>
          </p:cNvCxnSpPr>
          <p:nvPr/>
        </p:nvCxnSpPr>
        <p:spPr>
          <a:xfrm>
            <a:off x="1151620" y="5607242"/>
            <a:ext cx="0" cy="3420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4" idx="3"/>
            <a:endCxn id="4" idx="1"/>
          </p:cNvCxnSpPr>
          <p:nvPr/>
        </p:nvCxnSpPr>
        <p:spPr>
          <a:xfrm>
            <a:off x="3779912" y="5175194"/>
            <a:ext cx="288032" cy="3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процесс 27"/>
          <p:cNvSpPr/>
          <p:nvPr/>
        </p:nvSpPr>
        <p:spPr>
          <a:xfrm>
            <a:off x="6552220" y="4749146"/>
            <a:ext cx="1440160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V(rw1)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8" name="Блок-схема: процесс 37"/>
          <p:cNvSpPr/>
          <p:nvPr/>
        </p:nvSpPr>
        <p:spPr>
          <a:xfrm>
            <a:off x="6552220" y="2204864"/>
            <a:ext cx="1440160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</a:t>
            </a:r>
            <a:r>
              <a:rPr lang="en-US" sz="2400" b="1" dirty="0" smtClean="0">
                <a:solidFill>
                  <a:schemeClr val="tx1"/>
                </a:solidFill>
              </a:rPr>
              <a:t>--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0" name="Блок-схема: решение 39"/>
          <p:cNvSpPr/>
          <p:nvPr/>
        </p:nvSpPr>
        <p:spPr>
          <a:xfrm>
            <a:off x="6444208" y="3260981"/>
            <a:ext cx="1656184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Count = 0 ?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8" name="Блок-схема: процесс 47"/>
          <p:cNvSpPr/>
          <p:nvPr/>
        </p:nvSpPr>
        <p:spPr>
          <a:xfrm>
            <a:off x="6552220" y="5949280"/>
            <a:ext cx="1440160" cy="576064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V(en)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68" name="Прямая со стрелкой 67"/>
          <p:cNvCxnSpPr>
            <a:stCxn id="38" idx="2"/>
            <a:endCxn id="40" idx="0"/>
          </p:cNvCxnSpPr>
          <p:nvPr/>
        </p:nvCxnSpPr>
        <p:spPr>
          <a:xfrm>
            <a:off x="7272300" y="2636912"/>
            <a:ext cx="0" cy="6240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40" idx="2"/>
            <a:endCxn id="28" idx="0"/>
          </p:cNvCxnSpPr>
          <p:nvPr/>
        </p:nvCxnSpPr>
        <p:spPr>
          <a:xfrm>
            <a:off x="7272300" y="4125077"/>
            <a:ext cx="0" cy="6240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8" idx="2"/>
            <a:endCxn id="48" idx="0"/>
          </p:cNvCxnSpPr>
          <p:nvPr/>
        </p:nvCxnSpPr>
        <p:spPr>
          <a:xfrm>
            <a:off x="7272300" y="5325210"/>
            <a:ext cx="0" cy="624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hape 73"/>
          <p:cNvCxnSpPr>
            <a:stCxn id="40" idx="1"/>
          </p:cNvCxnSpPr>
          <p:nvPr/>
        </p:nvCxnSpPr>
        <p:spPr>
          <a:xfrm rot="10800000" flipH="1" flipV="1">
            <a:off x="6444208" y="3693028"/>
            <a:ext cx="432048" cy="2256251"/>
          </a:xfrm>
          <a:prstGeom prst="bentConnector4">
            <a:avLst>
              <a:gd name="adj1" fmla="val -52911"/>
              <a:gd name="adj2" fmla="val 8321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80312" y="42210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5868144" y="328498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84" name="Прямая со стрелкой 83"/>
          <p:cNvCxnSpPr>
            <a:stCxn id="45" idx="2"/>
            <a:endCxn id="38" idx="0"/>
          </p:cNvCxnSpPr>
          <p:nvPr/>
        </p:nvCxnSpPr>
        <p:spPr>
          <a:xfrm>
            <a:off x="7257442" y="1844824"/>
            <a:ext cx="14858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52320" y="177281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467544" y="34290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1187624" y="558924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835696" y="47971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cxnSp>
        <p:nvCxnSpPr>
          <p:cNvPr id="93" name="Shape 92"/>
          <p:cNvCxnSpPr>
            <a:stCxn id="36" idx="3"/>
            <a:endCxn id="44" idx="0"/>
          </p:cNvCxnSpPr>
          <p:nvPr/>
        </p:nvCxnSpPr>
        <p:spPr>
          <a:xfrm>
            <a:off x="1979712" y="3050958"/>
            <a:ext cx="1080120" cy="183620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979712" y="314096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98" name="Прямая со стрелкой 97"/>
          <p:cNvCxnSpPr>
            <a:stCxn id="33" idx="2"/>
            <a:endCxn id="45" idx="0"/>
          </p:cNvCxnSpPr>
          <p:nvPr/>
        </p:nvCxnSpPr>
        <p:spPr>
          <a:xfrm>
            <a:off x="7254205" y="764704"/>
            <a:ext cx="3237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45" idx="1"/>
            <a:endCxn id="46" idx="3"/>
          </p:cNvCxnSpPr>
          <p:nvPr/>
        </p:nvCxnSpPr>
        <p:spPr>
          <a:xfrm flipH="1" flipV="1">
            <a:off x="5868144" y="1406488"/>
            <a:ext cx="561206" cy="6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940152" y="98072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108" name="Стрелка вниз 107"/>
          <p:cNvSpPr/>
          <p:nvPr/>
        </p:nvSpPr>
        <p:spPr>
          <a:xfrm flipV="1">
            <a:off x="4716016" y="4082405"/>
            <a:ext cx="7200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/>
          <p:cNvSpPr/>
          <p:nvPr/>
        </p:nvSpPr>
        <p:spPr>
          <a:xfrm>
            <a:off x="4860032" y="39330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Q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0" name="Стрелка вниз 109"/>
          <p:cNvSpPr/>
          <p:nvPr/>
        </p:nvSpPr>
        <p:spPr>
          <a:xfrm rot="5400000" flipV="1">
            <a:off x="6120172" y="121965"/>
            <a:ext cx="7200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Овал 110"/>
          <p:cNvSpPr/>
          <p:nvPr/>
        </p:nvSpPr>
        <p:spPr>
          <a:xfrm>
            <a:off x="5652120" y="1886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Q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4" name="Полилиния 113"/>
          <p:cNvSpPr/>
          <p:nvPr/>
        </p:nvSpPr>
        <p:spPr>
          <a:xfrm>
            <a:off x="0" y="4509120"/>
            <a:ext cx="1219200" cy="1371600"/>
          </a:xfrm>
          <a:custGeom>
            <a:avLst/>
            <a:gdLst>
              <a:gd name="connsiteX0" fmla="*/ 304800 w 1219200"/>
              <a:gd name="connsiteY0" fmla="*/ 1371600 h 1371600"/>
              <a:gd name="connsiteX1" fmla="*/ 152400 w 1219200"/>
              <a:gd name="connsiteY1" fmla="*/ 533400 h 1371600"/>
              <a:gd name="connsiteX2" fmla="*/ 1219200 w 1219200"/>
              <a:gd name="connsiteY2" fmla="*/ 0 h 1371600"/>
              <a:gd name="connsiteX3" fmla="*/ 1219200 w 1219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1371600">
                <a:moveTo>
                  <a:pt x="304800" y="1371600"/>
                </a:moveTo>
                <a:cubicBezTo>
                  <a:pt x="152400" y="1066800"/>
                  <a:pt x="0" y="762000"/>
                  <a:pt x="152400" y="533400"/>
                </a:cubicBezTo>
                <a:cubicBezTo>
                  <a:pt x="304800" y="304800"/>
                  <a:pt x="1219200" y="0"/>
                  <a:pt x="1219200" y="0"/>
                </a:cubicBezTo>
                <a:lnTo>
                  <a:pt x="1219200" y="0"/>
                </a:lnTo>
              </a:path>
            </a:pathLst>
          </a:custGeom>
          <a:ln w="28575">
            <a:solidFill>
              <a:srgbClr val="0070C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олилиния 115"/>
          <p:cNvSpPr/>
          <p:nvPr/>
        </p:nvSpPr>
        <p:spPr>
          <a:xfrm>
            <a:off x="2771775" y="777875"/>
            <a:ext cx="1158875" cy="1346200"/>
          </a:xfrm>
          <a:custGeom>
            <a:avLst/>
            <a:gdLst>
              <a:gd name="connsiteX0" fmla="*/ 1066800 w 1158875"/>
              <a:gd name="connsiteY0" fmla="*/ 1346200 h 1346200"/>
              <a:gd name="connsiteX1" fmla="*/ 981075 w 1158875"/>
              <a:gd name="connsiteY1" fmla="*/ 146050 h 1346200"/>
              <a:gd name="connsiteX2" fmla="*/ 0 w 1158875"/>
              <a:gd name="connsiteY2" fmla="*/ 469900 h 1346200"/>
              <a:gd name="connsiteX3" fmla="*/ 0 w 1158875"/>
              <a:gd name="connsiteY3" fmla="*/ 4699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875" h="1346200">
                <a:moveTo>
                  <a:pt x="1066800" y="1346200"/>
                </a:moveTo>
                <a:cubicBezTo>
                  <a:pt x="1112837" y="819150"/>
                  <a:pt x="1158875" y="292100"/>
                  <a:pt x="981075" y="146050"/>
                </a:cubicBezTo>
                <a:cubicBezTo>
                  <a:pt x="803275" y="0"/>
                  <a:pt x="0" y="469900"/>
                  <a:pt x="0" y="469900"/>
                </a:cubicBezTo>
                <a:lnTo>
                  <a:pt x="0" y="469900"/>
                </a:lnTo>
              </a:path>
            </a:pathLst>
          </a:custGeom>
          <a:ln w="28575">
            <a:solidFill>
              <a:srgbClr val="0070C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олилиния 116"/>
          <p:cNvSpPr/>
          <p:nvPr/>
        </p:nvSpPr>
        <p:spPr>
          <a:xfrm>
            <a:off x="5305425" y="712788"/>
            <a:ext cx="1552575" cy="487362"/>
          </a:xfrm>
          <a:custGeom>
            <a:avLst/>
            <a:gdLst>
              <a:gd name="connsiteX0" fmla="*/ 0 w 1552575"/>
              <a:gd name="connsiteY0" fmla="*/ 306387 h 487362"/>
              <a:gd name="connsiteX1" fmla="*/ 666750 w 1552575"/>
              <a:gd name="connsiteY1" fmla="*/ 30162 h 487362"/>
              <a:gd name="connsiteX2" fmla="*/ 1552575 w 1552575"/>
              <a:gd name="connsiteY2" fmla="*/ 487362 h 487362"/>
              <a:gd name="connsiteX3" fmla="*/ 1552575 w 1552575"/>
              <a:gd name="connsiteY3" fmla="*/ 487362 h 487362"/>
              <a:gd name="connsiteX4" fmla="*/ 1552575 w 1552575"/>
              <a:gd name="connsiteY4" fmla="*/ 487362 h 48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5" h="487362">
                <a:moveTo>
                  <a:pt x="0" y="306387"/>
                </a:moveTo>
                <a:cubicBezTo>
                  <a:pt x="203994" y="153193"/>
                  <a:pt x="407988" y="0"/>
                  <a:pt x="666750" y="30162"/>
                </a:cubicBezTo>
                <a:cubicBezTo>
                  <a:pt x="925512" y="60324"/>
                  <a:pt x="1552575" y="487362"/>
                  <a:pt x="1552575" y="487362"/>
                </a:cubicBezTo>
                <a:lnTo>
                  <a:pt x="1552575" y="487362"/>
                </a:lnTo>
                <a:lnTo>
                  <a:pt x="1552575" y="487362"/>
                </a:lnTo>
              </a:path>
            </a:pathLst>
          </a:custGeom>
          <a:ln w="28575">
            <a:solidFill>
              <a:srgbClr val="0070C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 117"/>
          <p:cNvSpPr/>
          <p:nvPr/>
        </p:nvSpPr>
        <p:spPr>
          <a:xfrm>
            <a:off x="2411760" y="5589240"/>
            <a:ext cx="331236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 smtClean="0">
                <a:sym typeface="Symbol"/>
              </a:rPr>
              <a:t>4 – </a:t>
            </a:r>
            <a:r>
              <a:rPr lang="ru-RU" dirty="0" smtClean="0">
                <a:sym typeface="Symbol"/>
              </a:rPr>
              <a:t>семафор</a:t>
            </a:r>
            <a:r>
              <a:rPr lang="ru-RU" b="1" dirty="0" smtClean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rw1 </a:t>
            </a:r>
            <a:r>
              <a:rPr lang="ru-RU" dirty="0" smtClean="0">
                <a:sym typeface="Symbol"/>
              </a:rPr>
              <a:t>разрешает</a:t>
            </a:r>
            <a:r>
              <a:rPr lang="ru-RU" b="1" dirty="0" smtClean="0">
                <a:sym typeface="Symbol"/>
              </a:rPr>
              <a:t> </a:t>
            </a:r>
            <a:r>
              <a:rPr lang="ru-RU" dirty="0" smtClean="0">
                <a:sym typeface="Symbol"/>
              </a:rPr>
              <a:t>доступ</a:t>
            </a:r>
            <a:r>
              <a:rPr lang="ru-RU" b="1" dirty="0" smtClean="0">
                <a:sym typeface="Symbol"/>
              </a:rPr>
              <a:t> </a:t>
            </a:r>
            <a:r>
              <a:rPr lang="ru-RU" dirty="0" smtClean="0">
                <a:sym typeface="Symbol"/>
              </a:rPr>
              <a:t>к ресурсу</a:t>
            </a:r>
            <a:r>
              <a:rPr lang="ru-RU" b="1" dirty="0" smtClean="0">
                <a:sym typeface="Symbol"/>
              </a:rPr>
              <a:t>?</a:t>
            </a:r>
            <a:endParaRPr lang="ru-RU" dirty="0"/>
          </a:p>
        </p:txBody>
      </p:sp>
      <p:sp>
        <p:nvSpPr>
          <p:cNvPr id="119" name="Прямоугольник 118"/>
          <p:cNvSpPr/>
          <p:nvPr/>
        </p:nvSpPr>
        <p:spPr>
          <a:xfrm>
            <a:off x="2411760" y="6165304"/>
            <a:ext cx="345638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ru-RU" b="1" dirty="0" smtClean="0">
                <a:sym typeface="Symbol"/>
              </a:rPr>
              <a:t></a:t>
            </a:r>
            <a:r>
              <a:rPr lang="en-US" b="1" dirty="0" smtClean="0">
                <a:sym typeface="Symbol"/>
              </a:rPr>
              <a:t>5</a:t>
            </a:r>
            <a:r>
              <a:rPr lang="ru-RU" b="1" dirty="0" smtClean="0">
                <a:sym typeface="Symbol"/>
              </a:rPr>
              <a:t> – </a:t>
            </a:r>
            <a:r>
              <a:rPr lang="ru-RU" dirty="0" smtClean="0">
                <a:sym typeface="Symbol"/>
              </a:rPr>
              <a:t>семафор</a:t>
            </a:r>
            <a:r>
              <a:rPr lang="ru-RU" b="1" dirty="0" smtClean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en </a:t>
            </a:r>
            <a:r>
              <a:rPr lang="ru-RU" dirty="0" smtClean="0">
                <a:sym typeface="Symbol"/>
              </a:rPr>
              <a:t>разрешает доступ к счетчику читателей</a:t>
            </a:r>
            <a:r>
              <a:rPr lang="ru-RU" b="1" dirty="0" smtClean="0">
                <a:sym typeface="Symbol"/>
              </a:rPr>
              <a:t>?</a:t>
            </a:r>
            <a:endParaRPr lang="ru-RU" dirty="0"/>
          </a:p>
        </p:txBody>
      </p:sp>
      <p:sp>
        <p:nvSpPr>
          <p:cNvPr id="120" name="Стрелка вниз 119"/>
          <p:cNvSpPr/>
          <p:nvPr/>
        </p:nvSpPr>
        <p:spPr>
          <a:xfrm>
            <a:off x="2377852" y="0"/>
            <a:ext cx="216024" cy="26064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Стрелка вниз 120"/>
          <p:cNvSpPr/>
          <p:nvPr/>
        </p:nvSpPr>
        <p:spPr>
          <a:xfrm>
            <a:off x="7236296" y="6525344"/>
            <a:ext cx="216024" cy="26064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660688"/>
          </a:xfrm>
        </p:spPr>
        <p:txBody>
          <a:bodyPr/>
          <a:lstStyle/>
          <a:p>
            <a:r>
              <a:rPr lang="ru-RU" dirty="0" smtClean="0"/>
              <a:t>Неделимые операции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52736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ru-RU" dirty="0" smtClean="0"/>
              <a:t> Для </a:t>
            </a:r>
            <a:r>
              <a:rPr lang="ru-RU" dirty="0" smtClean="0"/>
              <a:t>реализации </a:t>
            </a:r>
            <a:r>
              <a:rPr lang="ru-RU" b="1" dirty="0" smtClean="0"/>
              <a:t>взаимного исключения</a:t>
            </a:r>
            <a:r>
              <a:rPr lang="ru-RU" dirty="0" smtClean="0"/>
              <a:t> мелкомодульные неделимые операции объединяются в </a:t>
            </a:r>
            <a:r>
              <a:rPr lang="ru-RU" dirty="0" err="1" smtClean="0"/>
              <a:t>крупномодульные</a:t>
            </a:r>
            <a:r>
              <a:rPr lang="ru-RU" dirty="0" smtClean="0"/>
              <a:t> (составные) действия. </a:t>
            </a:r>
          </a:p>
          <a:p>
            <a:pPr algn="just">
              <a:buFont typeface="Wingdings" pitchFamily="2" charset="2"/>
              <a:buChar char="v"/>
            </a:pPr>
            <a:r>
              <a:rPr lang="ru-RU" dirty="0" smtClean="0"/>
              <a:t> Вторая </a:t>
            </a:r>
            <a:r>
              <a:rPr lang="ru-RU" dirty="0" smtClean="0"/>
              <a:t>форма синхронизации процессов – </a:t>
            </a:r>
            <a:r>
              <a:rPr lang="ru-RU" b="1" dirty="0" smtClean="0"/>
              <a:t>условная синхронизация</a:t>
            </a:r>
            <a:r>
              <a:rPr lang="ru-RU" dirty="0" smtClean="0"/>
              <a:t> реализуется задержкой выполнения процесса до достижения программой состояния, удовлетворяющего некоторому предикату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996952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Неделимое действие выполняет неделимое преобразование состояния. </a:t>
            </a:r>
          </a:p>
          <a:p>
            <a:pPr algn="just">
              <a:buFont typeface="Wingdings" pitchFamily="2" charset="2"/>
              <a:buChar char="v"/>
            </a:pPr>
            <a:r>
              <a:rPr lang="ru-RU" dirty="0" smtClean="0"/>
              <a:t> Это </a:t>
            </a:r>
            <a:r>
              <a:rPr lang="ru-RU" dirty="0" smtClean="0"/>
              <a:t>означает, что любое</a:t>
            </a:r>
            <a:r>
              <a:rPr lang="ru-RU" b="1" dirty="0" smtClean="0"/>
              <a:t> </a:t>
            </a:r>
            <a:r>
              <a:rPr lang="ru-RU" b="1" i="1" dirty="0" smtClean="0"/>
              <a:t>промежуточное</a:t>
            </a:r>
            <a:r>
              <a:rPr lang="ru-RU" b="1" dirty="0" smtClean="0"/>
              <a:t> </a:t>
            </a:r>
            <a:r>
              <a:rPr lang="ru-RU" dirty="0" smtClean="0"/>
              <a:t>состояние, которое может возникнуть при выполнении этого действия, не должно быть видимо для других процессов.</a:t>
            </a:r>
          </a:p>
          <a:p>
            <a:pPr algn="just">
              <a:buFont typeface="Wingdings" pitchFamily="2" charset="2"/>
              <a:buChar char="v"/>
            </a:pPr>
            <a:r>
              <a:rPr lang="ru-RU" dirty="0" smtClean="0"/>
              <a:t> </a:t>
            </a:r>
            <a:r>
              <a:rPr lang="ru-RU" i="1" dirty="0" smtClean="0"/>
              <a:t>Мелкомодульное</a:t>
            </a:r>
            <a:r>
              <a:rPr lang="ru-RU" dirty="0" smtClean="0"/>
              <a:t> неделимое действие реализуется непосредственно аппаратным обеспечением, на котором выполняется программа.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941168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общем случае в </a:t>
            </a:r>
            <a:r>
              <a:rPr lang="ru-RU" b="1" dirty="0" smtClean="0"/>
              <a:t>о</a:t>
            </a:r>
            <a:r>
              <a:rPr lang="ru-RU" dirty="0" smtClean="0"/>
              <a:t>дном неделимом действии необходимо выполнять </a:t>
            </a:r>
            <a:r>
              <a:rPr lang="ru-RU" b="1" dirty="0" smtClean="0"/>
              <a:t>п</a:t>
            </a:r>
            <a:r>
              <a:rPr lang="ru-RU" dirty="0" smtClean="0"/>
              <a:t>оследовательность операторов.</a:t>
            </a:r>
          </a:p>
          <a:p>
            <a:pPr algn="just"/>
            <a:r>
              <a:rPr lang="ru-RU" dirty="0" smtClean="0"/>
              <a:t>Необходим </a:t>
            </a:r>
            <a:r>
              <a:rPr lang="ru-RU" dirty="0" smtClean="0"/>
              <a:t>механизм синхронизации, позволяющий задать </a:t>
            </a:r>
            <a:r>
              <a:rPr lang="ru-RU" b="1" i="1" dirty="0" err="1" smtClean="0"/>
              <a:t>к</a:t>
            </a:r>
            <a:r>
              <a:rPr lang="ru-RU" i="1" dirty="0" err="1" smtClean="0"/>
              <a:t>рупномодульное</a:t>
            </a:r>
            <a:r>
              <a:rPr lang="ru-RU" i="1" dirty="0" smtClean="0"/>
              <a:t> </a:t>
            </a:r>
            <a:r>
              <a:rPr lang="ru-RU" dirty="0" smtClean="0"/>
              <a:t> неделимое действие – последовательность мелкомодульных неделимых операций, которая выглядит как неделимая.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637</TotalTime>
  <Words>826</Words>
  <Application>Microsoft Office PowerPoint</Application>
  <PresentationFormat>Экран (4:3)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Изящная</vt:lpstr>
      <vt:lpstr>VISIO</vt:lpstr>
      <vt:lpstr>Формула</vt:lpstr>
      <vt:lpstr>Параллельные процессы. альтернативы</vt:lpstr>
      <vt:lpstr>Управляющие вершины ПГС</vt:lpstr>
      <vt:lpstr>Альтернативные процессы</vt:lpstr>
      <vt:lpstr>Альтернативные процессы</vt:lpstr>
      <vt:lpstr>Альтернативные процессы</vt:lpstr>
      <vt:lpstr>нити</vt:lpstr>
      <vt:lpstr>Альтернативные процессы</vt:lpstr>
      <vt:lpstr>Слайд 8</vt:lpstr>
      <vt:lpstr>Неделимые операции</vt:lpstr>
      <vt:lpstr>Слайд 10</vt:lpstr>
      <vt:lpstr>Слайд 11</vt:lpstr>
      <vt:lpstr>Типы неделимых действий</vt:lpstr>
      <vt:lpstr>Семафоры. Операции с семафорами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Татьяна Грызлова</dc:creator>
  <cp:lastModifiedBy>Татьяна Грызлова</cp:lastModifiedBy>
  <cp:revision>42</cp:revision>
  <dcterms:created xsi:type="dcterms:W3CDTF">2019-01-08T09:50:20Z</dcterms:created>
  <dcterms:modified xsi:type="dcterms:W3CDTF">2019-02-11T16:34:22Z</dcterms:modified>
</cp:coreProperties>
</file>