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handoutMasterIdLst>
    <p:handoutMasterId r:id="rId13"/>
  </p:handoutMasterIdLst>
  <p:sldIdLst>
    <p:sldId id="256" r:id="rId2"/>
    <p:sldId id="263" r:id="rId3"/>
    <p:sldId id="264" r:id="rId4"/>
    <p:sldId id="257" r:id="rId5"/>
    <p:sldId id="261" r:id="rId6"/>
    <p:sldId id="262" r:id="rId7"/>
    <p:sldId id="258" r:id="rId8"/>
    <p:sldId id="265" r:id="rId9"/>
    <p:sldId id="259" r:id="rId10"/>
    <p:sldId id="266" r:id="rId11"/>
    <p:sldId id="260" r:id="rId12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BD3"/>
    <a:srgbClr val="E6E3D0"/>
    <a:srgbClr val="E1DEC5"/>
    <a:srgbClr val="8F6D58"/>
    <a:srgbClr val="906D58"/>
    <a:srgbClr val="EDE7E3"/>
    <a:srgbClr val="EAE3DE"/>
    <a:srgbClr val="E2D7D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7" d="100"/>
          <a:sy n="77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ABF9557-1795-4D8B-8D2C-B36672A603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226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6730AF-6C00-4DD8-B6A0-59683D002AF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FEB1A14-2E74-4E29-A53E-300E6F686AD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301AC89-1140-42A2-9FEA-2CF504B4F7B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3CBAC1-55CA-4651-BD84-01226E7C469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>
              <a:defRPr/>
            </a:pPr>
            <a:fld id="{6188226E-EFDB-4E67-89E3-757676D0923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FD756C4-618B-46C7-8537-F6CC6690D3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D833061-7D04-4485-9272-BC25EE0D3DA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15B0EF-FC5C-437E-8C84-EA844734419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5DA5C14-746E-4645-BAEB-E76F7AA34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E96C00F-45EF-4D0B-9F2A-AA1D8AC4621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AA74E49-DFAB-4F84-9C8A-0E775D3E4B7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424AC0AB-0C1D-4BD3-88C0-A1202B0320E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Графические модели алгоритмов и систем</a:t>
            </a:r>
            <a:br>
              <a:rPr lang="ru-RU" altLang="ru-RU" b="1" smtClean="0"/>
            </a:br>
            <a:endParaRPr lang="ru-RU" altLang="ru-RU" b="1" smtClean="0"/>
          </a:p>
        </p:txBody>
      </p:sp>
      <p:sp>
        <p:nvSpPr>
          <p:cNvPr id="3075" name="Line 4"/>
          <p:cNvSpPr>
            <a:spLocks noChangeShapeType="1"/>
          </p:cNvSpPr>
          <p:nvPr/>
        </p:nvSpPr>
        <p:spPr bwMode="auto">
          <a:xfrm>
            <a:off x="0" y="3140968"/>
            <a:ext cx="2123728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К</a:t>
            </a:r>
            <a:r>
              <a:rPr lang="ru-RU" sz="3600" dirty="0" smtClean="0"/>
              <a:t>орректная ПГС, не являющаяся </a:t>
            </a:r>
            <a:r>
              <a:rPr lang="en-US" sz="3600" b="1" i="1" dirty="0" smtClean="0"/>
              <a:t>WF</a:t>
            </a:r>
            <a:r>
              <a:rPr lang="ru-RU" sz="3600" dirty="0" smtClean="0"/>
              <a:t>-схемой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1843018" y="1628800"/>
            <a:ext cx="1728192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Begin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Ромб 3"/>
              <p:cNvSpPr/>
              <p:nvPr/>
            </p:nvSpPr>
            <p:spPr bwMode="auto">
              <a:xfrm>
                <a:off x="1843018" y="2372883"/>
                <a:ext cx="1728192" cy="720080"/>
              </a:xfrm>
              <a:prstGeom prst="diamon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2800" b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l-GR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𝛀</m:t>
                          </m:r>
                        </m:e>
                        <m:sub>
                          <m:r>
                            <a:rPr kumimoji="0" lang="ru-RU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ru-RU" sz="28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" name="Ромб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3018" y="2372883"/>
                <a:ext cx="1728192" cy="720080"/>
              </a:xfrm>
              <a:prstGeom prst="diamond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Ромб 4"/>
              <p:cNvSpPr/>
              <p:nvPr/>
            </p:nvSpPr>
            <p:spPr bwMode="auto">
              <a:xfrm>
                <a:off x="4103948" y="3933057"/>
                <a:ext cx="1728192" cy="720080"/>
              </a:xfrm>
              <a:prstGeom prst="diamon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2800" b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l-GR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𝛀</m:t>
                          </m:r>
                        </m:e>
                        <m:sub>
                          <m:r>
                            <a:rPr kumimoji="0" lang="ru-RU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ru-RU" sz="28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5" name="Ромб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3948" y="3933057"/>
                <a:ext cx="1728192" cy="720080"/>
              </a:xfrm>
              <a:prstGeom prst="diamond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Равнобедренный треугольник 5"/>
          <p:cNvSpPr/>
          <p:nvPr/>
        </p:nvSpPr>
        <p:spPr bwMode="auto">
          <a:xfrm>
            <a:off x="2527094" y="4113077"/>
            <a:ext cx="360040" cy="36004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 bwMode="auto">
          <a:xfrm>
            <a:off x="2527094" y="5493231"/>
            <a:ext cx="360040" cy="36004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1843018" y="6093296"/>
            <a:ext cx="172819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END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880570" y="4031487"/>
                <a:ext cx="6465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570" y="4031487"/>
                <a:ext cx="646524" cy="52322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843018" y="5411641"/>
                <a:ext cx="6547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018" y="5411641"/>
                <a:ext cx="654795" cy="52322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 bwMode="auto">
              <a:xfrm>
                <a:off x="4211960" y="2492896"/>
                <a:ext cx="1512168" cy="54006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960" y="2492896"/>
                <a:ext cx="1512168" cy="54006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 bwMode="auto">
              <a:xfrm>
                <a:off x="1951030" y="3332990"/>
                <a:ext cx="1512168" cy="54006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1030" y="3332990"/>
                <a:ext cx="1512168" cy="54006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 bwMode="auto">
              <a:xfrm>
                <a:off x="6156176" y="4713134"/>
                <a:ext cx="1512168" cy="54006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176" y="4713134"/>
                <a:ext cx="1512168" cy="540060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 bwMode="auto">
              <a:xfrm>
                <a:off x="1951030" y="4713144"/>
                <a:ext cx="1512168" cy="54006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1030" y="4713144"/>
                <a:ext cx="1512168" cy="54006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>
            <a:stCxn id="3" idx="2"/>
            <a:endCxn id="4" idx="0"/>
          </p:cNvCxnSpPr>
          <p:nvPr/>
        </p:nvCxnSpPr>
        <p:spPr bwMode="auto">
          <a:xfrm>
            <a:off x="2707114" y="2132856"/>
            <a:ext cx="0" cy="2400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Прямая со стрелкой 18"/>
          <p:cNvCxnSpPr>
            <a:stCxn id="4" idx="2"/>
            <a:endCxn id="13" idx="0"/>
          </p:cNvCxnSpPr>
          <p:nvPr/>
        </p:nvCxnSpPr>
        <p:spPr bwMode="auto">
          <a:xfrm>
            <a:off x="2707114" y="3092963"/>
            <a:ext cx="0" cy="2400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Прямая со стрелкой 21"/>
          <p:cNvCxnSpPr>
            <a:stCxn id="13" idx="2"/>
            <a:endCxn id="6" idx="0"/>
          </p:cNvCxnSpPr>
          <p:nvPr/>
        </p:nvCxnSpPr>
        <p:spPr bwMode="auto">
          <a:xfrm>
            <a:off x="2707114" y="3873050"/>
            <a:ext cx="0" cy="2400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Прямая со стрелкой 23"/>
          <p:cNvCxnSpPr>
            <a:stCxn id="6" idx="3"/>
            <a:endCxn id="15" idx="0"/>
          </p:cNvCxnSpPr>
          <p:nvPr/>
        </p:nvCxnSpPr>
        <p:spPr bwMode="auto">
          <a:xfrm>
            <a:off x="2707114" y="4473117"/>
            <a:ext cx="0" cy="2400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Прямая со стрелкой 25"/>
          <p:cNvCxnSpPr>
            <a:stCxn id="15" idx="2"/>
            <a:endCxn id="8" idx="0"/>
          </p:cNvCxnSpPr>
          <p:nvPr/>
        </p:nvCxnSpPr>
        <p:spPr bwMode="auto">
          <a:xfrm>
            <a:off x="2707114" y="5253204"/>
            <a:ext cx="0" cy="2400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Прямая со стрелкой 27"/>
          <p:cNvCxnSpPr>
            <a:stCxn id="8" idx="3"/>
            <a:endCxn id="9" idx="0"/>
          </p:cNvCxnSpPr>
          <p:nvPr/>
        </p:nvCxnSpPr>
        <p:spPr bwMode="auto">
          <a:xfrm>
            <a:off x="2707114" y="5853271"/>
            <a:ext cx="0" cy="2400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Прямая со стрелкой 29"/>
          <p:cNvCxnSpPr>
            <a:stCxn id="4" idx="3"/>
            <a:endCxn id="12" idx="1"/>
          </p:cNvCxnSpPr>
          <p:nvPr/>
        </p:nvCxnSpPr>
        <p:spPr bwMode="auto">
          <a:xfrm>
            <a:off x="3571210" y="2732923"/>
            <a:ext cx="640750" cy="30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Прямая со стрелкой 31"/>
          <p:cNvCxnSpPr>
            <a:endCxn id="5" idx="0"/>
          </p:cNvCxnSpPr>
          <p:nvPr/>
        </p:nvCxnSpPr>
        <p:spPr bwMode="auto">
          <a:xfrm>
            <a:off x="4968044" y="3032956"/>
            <a:ext cx="0" cy="9001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Прямая со стрелкой 33"/>
          <p:cNvCxnSpPr>
            <a:stCxn id="5" idx="1"/>
            <a:endCxn id="6" idx="5"/>
          </p:cNvCxnSpPr>
          <p:nvPr/>
        </p:nvCxnSpPr>
        <p:spPr bwMode="auto">
          <a:xfrm flipH="1">
            <a:off x="2797124" y="4293097"/>
            <a:ext cx="130682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Соединительная линия уступом 36"/>
          <p:cNvCxnSpPr>
            <a:stCxn id="5" idx="3"/>
            <a:endCxn id="14" idx="0"/>
          </p:cNvCxnSpPr>
          <p:nvPr/>
        </p:nvCxnSpPr>
        <p:spPr bwMode="auto">
          <a:xfrm>
            <a:off x="5832140" y="4293097"/>
            <a:ext cx="1080120" cy="42003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Соединительная линия уступом 38"/>
          <p:cNvCxnSpPr>
            <a:stCxn id="14" idx="2"/>
            <a:endCxn id="8" idx="5"/>
          </p:cNvCxnSpPr>
          <p:nvPr/>
        </p:nvCxnSpPr>
        <p:spPr bwMode="auto">
          <a:xfrm rot="5400000">
            <a:off x="4644664" y="3405654"/>
            <a:ext cx="420057" cy="411513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7168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b="1" smtClean="0"/>
              <a:t>Разрешение ресурсных конфликтов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ph idx="1"/>
          </p:nvPr>
        </p:nvGraphicFramePr>
        <p:xfrm>
          <a:off x="263186" y="1916831"/>
          <a:ext cx="6685078" cy="3709713"/>
        </p:xfrm>
        <a:graphic>
          <a:graphicData uri="http://schemas.openxmlformats.org/presentationml/2006/ole">
            <p:oleObj spid="_x0000_s9227" name="VISIO" r:id="rId3" imgW="4190747" imgH="2325492" progId="">
              <p:embed/>
            </p:oleObj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79512" y="5445224"/>
            <a:ext cx="41910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ru-RU" sz="2400" b="1" dirty="0" smtClean="0">
                <a:latin typeface="Arial" charset="0"/>
              </a:rPr>
              <a:t>(1) 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400" b="1" dirty="0" smtClean="0">
                <a:latin typeface="Arial" charset="0"/>
              </a:rPr>
              <a:t>Установление </a:t>
            </a:r>
            <a:r>
              <a:rPr lang="ru-RU" altLang="ru-RU" sz="2400" b="1" dirty="0">
                <a:latin typeface="Arial" charset="0"/>
              </a:rPr>
              <a:t>приоритета</a:t>
            </a:r>
          </a:p>
          <a:p>
            <a:pPr eaLnBrk="1" hangingPunct="1">
              <a:spcBef>
                <a:spcPct val="20000"/>
              </a:spcBef>
            </a:pPr>
            <a:endParaRPr lang="ru-RU" altLang="ru-RU" sz="2400" dirty="0">
              <a:latin typeface="Arial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724128" y="1556792"/>
            <a:ext cx="24482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ru-RU" sz="2400" b="1" dirty="0" smtClean="0">
                <a:latin typeface="Arial" charset="0"/>
              </a:rPr>
              <a:t>(2)  </a:t>
            </a:r>
            <a:r>
              <a:rPr lang="ru-RU" altLang="ru-RU" sz="2400" b="1" dirty="0" smtClean="0">
                <a:latin typeface="Arial" charset="0"/>
              </a:rPr>
              <a:t>Введение</a:t>
            </a:r>
            <a:endParaRPr lang="en-US" altLang="ru-RU" sz="2400" b="1" dirty="0" smtClean="0">
              <a:latin typeface="Arial" charset="0"/>
            </a:endParaRPr>
          </a:p>
          <a:p>
            <a:pPr algn="r" eaLnBrk="1" hangingPunct="1">
              <a:spcBef>
                <a:spcPct val="20000"/>
              </a:spcBef>
            </a:pPr>
            <a:r>
              <a:rPr lang="ru-RU" altLang="ru-RU" sz="2400" b="1" dirty="0" smtClean="0">
                <a:latin typeface="Arial" charset="0"/>
              </a:rPr>
              <a:t>арбитра</a:t>
            </a:r>
            <a:endParaRPr lang="ru-RU" altLang="ru-RU" sz="2400" b="1" dirty="0">
              <a:latin typeface="Arial" charset="0"/>
            </a:endParaRPr>
          </a:p>
          <a:p>
            <a:pPr algn="r" eaLnBrk="1" hangingPunct="1">
              <a:spcBef>
                <a:spcPct val="20000"/>
              </a:spcBef>
            </a:pPr>
            <a:endParaRPr lang="ru-RU" altLang="ru-RU" sz="2400" dirty="0">
              <a:latin typeface="Arial" charset="0"/>
            </a:endParaRP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327992" y="1484784"/>
            <a:ext cx="77724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4624"/>
            <a:ext cx="7620000" cy="959768"/>
          </a:xfrm>
        </p:spPr>
        <p:txBody>
          <a:bodyPr/>
          <a:lstStyle/>
          <a:p>
            <a:r>
              <a:rPr lang="ru-RU" dirty="0" smtClean="0"/>
              <a:t>Параллельная граф – схема</a:t>
            </a:r>
            <a:endParaRPr lang="ru-RU" dirty="0"/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1600" y="1772816"/>
            <a:ext cx="7848872" cy="954107"/>
          </a:xfrm>
          <a:prstGeom prst="rect">
            <a:avLst/>
          </a:prstGeom>
          <a:blipFill rotWithShape="1">
            <a:blip r:embed="rId2" cstate="print"/>
            <a:stretch>
              <a:fillRect l="-1553" t="-6410" b="-17308"/>
            </a:stretch>
          </a:blipFill>
          <a:ln w="28575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172400" y="1772816"/>
            <a:ext cx="864096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15616" y="2840737"/>
            <a:ext cx="7704856" cy="3108543"/>
          </a:xfrm>
          <a:prstGeom prst="rect">
            <a:avLst/>
          </a:prstGeom>
          <a:blipFill rotWithShape="1">
            <a:blip r:embed="rId3" cstate="print"/>
            <a:stretch>
              <a:fillRect l="-1582" t="-1961" r="-2611" b="-4510"/>
            </a:stretch>
          </a:blipFill>
          <a:ln w="28575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45259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172400" y="1988840"/>
            <a:ext cx="864096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88776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Параллельная граф-схема (продолжение)</a:t>
            </a:r>
            <a:endParaRPr lang="ru-RU" sz="32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59632" y="1844824"/>
                <a:ext cx="7560840" cy="191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2)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𝑪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конечное множество дуг, дуга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 обозначает, что действие, соответствующее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может быть выполнено только после завершения действия, отвечающего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b="0" i="0" smtClean="0">
                        <a:latin typeface="Cambria Math"/>
                      </a:rPr>
                      <m:t>;</m:t>
                    </m:r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844824"/>
                <a:ext cx="7560840" cy="1915076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694" t="-1911" b="-79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03648" y="4221088"/>
                <a:ext cx="7416824" cy="14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3) Для каждой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dirty="0" smtClean="0"/>
                  <a:t>существует хотя бы один путь от вершины </a:t>
                </a:r>
                <a:r>
                  <a:rPr lang="en-US" b="1" i="1" dirty="0" smtClean="0"/>
                  <a:t>B </a:t>
                </a:r>
                <a:r>
                  <a:rPr lang="ru-RU" dirty="0" smtClean="0"/>
                  <a:t>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и хотя бы один путь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к вершине </a:t>
                </a:r>
                <a:r>
                  <a:rPr lang="en-US" b="1" i="1" dirty="0" smtClean="0"/>
                  <a:t>E</a:t>
                </a:r>
                <a:r>
                  <a:rPr lang="ru-RU" b="1" dirty="0" smtClean="0"/>
                  <a:t>.</a:t>
                </a:r>
                <a:endParaRPr lang="ru-RU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221088"/>
                <a:ext cx="7416824" cy="148906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643" t="-4082" r="-2383" b="-77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787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b="1" smtClean="0"/>
              <a:t>Вершины параллельных граф-схем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>
          <a:xfrm>
            <a:off x="856928" y="1676400"/>
            <a:ext cx="28956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mtClean="0">
                <a:latin typeface="Arial" charset="0"/>
              </a:rPr>
              <a:t>Операторная</a:t>
            </a:r>
          </a:p>
        </p:txBody>
      </p:sp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4706616" y="1676400"/>
          <a:ext cx="3389312" cy="4114800"/>
        </p:xfrm>
        <a:graphic>
          <a:graphicData uri="http://schemas.openxmlformats.org/presentationml/2006/ole">
            <p:oleObj spid="_x0000_s4128" name="VISIO" r:id="rId3" imgW="1394384" imgH="1692096" progId="">
              <p:embed/>
            </p:oleObj>
          </a:graphicData>
        </a:graphic>
      </p:graphicFrame>
      <p:sp>
        <p:nvSpPr>
          <p:cNvPr id="4101" name="Line 9"/>
          <p:cNvSpPr>
            <a:spLocks noChangeShapeType="1"/>
          </p:cNvSpPr>
          <p:nvPr/>
        </p:nvSpPr>
        <p:spPr bwMode="auto">
          <a:xfrm>
            <a:off x="475928" y="2286000"/>
            <a:ext cx="29718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399728" y="2362200"/>
            <a:ext cx="365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sz="2400">
                <a:latin typeface="Arial" charset="0"/>
              </a:rPr>
              <a:t>Выполнение действий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400">
                <a:latin typeface="Arial" charset="0"/>
              </a:rPr>
              <a:t> над данными</a:t>
            </a:r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4514528" y="1676400"/>
            <a:ext cx="60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ru-RU" sz="3200" b="1">
                <a:latin typeface="Arial" charset="0"/>
              </a:rPr>
              <a:t>F</a:t>
            </a:r>
            <a:endParaRPr lang="ru-RU" altLang="ru-RU" sz="3200" b="1">
              <a:latin typeface="Arial" charset="0"/>
            </a:endParaRPr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933128" y="34290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sz="3200">
                <a:latin typeface="Arial" charset="0"/>
              </a:rPr>
              <a:t>Специальные</a:t>
            </a:r>
          </a:p>
        </p:txBody>
      </p:sp>
      <p:sp>
        <p:nvSpPr>
          <p:cNvPr id="4105" name="Line 13"/>
          <p:cNvSpPr>
            <a:spLocks noChangeShapeType="1"/>
          </p:cNvSpPr>
          <p:nvPr/>
        </p:nvSpPr>
        <p:spPr bwMode="auto">
          <a:xfrm>
            <a:off x="552128" y="4038600"/>
            <a:ext cx="31242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4106" name="AutoShape 15"/>
          <p:cNvSpPr>
            <a:spLocks noChangeArrowheads="1"/>
          </p:cNvSpPr>
          <p:nvPr/>
        </p:nvSpPr>
        <p:spPr bwMode="auto">
          <a:xfrm>
            <a:off x="3752528" y="19050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107" name="AutoShape 17"/>
          <p:cNvSpPr>
            <a:spLocks noChangeArrowheads="1"/>
          </p:cNvSpPr>
          <p:nvPr/>
        </p:nvSpPr>
        <p:spPr bwMode="auto">
          <a:xfrm>
            <a:off x="5047928" y="19050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108" name="AutoShape 18"/>
          <p:cNvSpPr>
            <a:spLocks noChangeArrowheads="1"/>
          </p:cNvSpPr>
          <p:nvPr/>
        </p:nvSpPr>
        <p:spPr bwMode="auto">
          <a:xfrm rot="2557690">
            <a:off x="3676328" y="28194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4109" name="Object 19"/>
          <p:cNvGraphicFramePr>
            <a:graphicFrameLocks noChangeAspect="1"/>
          </p:cNvGraphicFramePr>
          <p:nvPr/>
        </p:nvGraphicFramePr>
        <p:xfrm>
          <a:off x="628328" y="4419600"/>
          <a:ext cx="1885950" cy="1460500"/>
        </p:xfrm>
        <a:graphic>
          <a:graphicData uri="http://schemas.openxmlformats.org/presentationml/2006/ole">
            <p:oleObj spid="_x0000_s4129" name="VISIO" r:id="rId4" imgW="1257680" imgH="973639" progId="">
              <p:embed/>
            </p:oleObj>
          </a:graphicData>
        </a:graphic>
      </p:graphicFrame>
      <p:graphicFrame>
        <p:nvGraphicFramePr>
          <p:cNvPr id="4110" name="Object 20"/>
          <p:cNvGraphicFramePr>
            <a:graphicFrameLocks noChangeAspect="1"/>
          </p:cNvGraphicFramePr>
          <p:nvPr/>
        </p:nvGraphicFramePr>
        <p:xfrm>
          <a:off x="2685728" y="4556125"/>
          <a:ext cx="1908175" cy="1463675"/>
        </p:xfrm>
        <a:graphic>
          <a:graphicData uri="http://schemas.openxmlformats.org/presentationml/2006/ole">
            <p:oleObj spid="_x0000_s4130" name="VISIO" r:id="rId5" imgW="1269831" imgH="973639" progId="">
              <p:embed/>
            </p:oleObj>
          </a:graphicData>
        </a:graphic>
      </p:graphicFrame>
      <p:sp>
        <p:nvSpPr>
          <p:cNvPr id="4111" name="Rectangle 21"/>
          <p:cNvSpPr>
            <a:spLocks noChangeArrowheads="1"/>
          </p:cNvSpPr>
          <p:nvPr/>
        </p:nvSpPr>
        <p:spPr bwMode="auto">
          <a:xfrm>
            <a:off x="323528" y="6019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sz="2400">
                <a:latin typeface="Arial" charset="0"/>
              </a:rPr>
              <a:t>Начало и конец алгоритма</a:t>
            </a:r>
          </a:p>
        </p:txBody>
      </p:sp>
      <p:sp>
        <p:nvSpPr>
          <p:cNvPr id="4112" name="Rectangle 22"/>
          <p:cNvSpPr>
            <a:spLocks noChangeArrowheads="1"/>
          </p:cNvSpPr>
          <p:nvPr/>
        </p:nvSpPr>
        <p:spPr bwMode="auto">
          <a:xfrm>
            <a:off x="2888928" y="4233863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ru-RU" sz="3200" b="1">
                <a:latin typeface="Arial" charset="0"/>
              </a:rPr>
              <a:t>E</a:t>
            </a:r>
            <a:endParaRPr lang="ru-RU" altLang="ru-RU" sz="3200" b="1">
              <a:latin typeface="Arial" charset="0"/>
            </a:endParaRPr>
          </a:p>
        </p:txBody>
      </p:sp>
      <p:sp>
        <p:nvSpPr>
          <p:cNvPr id="4113" name="Rectangle 23"/>
          <p:cNvSpPr>
            <a:spLocks noChangeArrowheads="1"/>
          </p:cNvSpPr>
          <p:nvPr/>
        </p:nvSpPr>
        <p:spPr bwMode="auto">
          <a:xfrm>
            <a:off x="704528" y="5486400"/>
            <a:ext cx="60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ru-RU" sz="3200" b="1">
                <a:latin typeface="Arial" charset="0"/>
              </a:rPr>
              <a:t>B</a:t>
            </a:r>
            <a:endParaRPr lang="ru-RU" altLang="ru-RU" sz="3200" b="1">
              <a:latin typeface="Arial" charset="0"/>
            </a:endParaRPr>
          </a:p>
        </p:txBody>
      </p:sp>
      <p:sp>
        <p:nvSpPr>
          <p:cNvPr id="4114" name="AutoShape 24"/>
          <p:cNvSpPr>
            <a:spLocks noChangeArrowheads="1"/>
          </p:cNvSpPr>
          <p:nvPr/>
        </p:nvSpPr>
        <p:spPr bwMode="auto">
          <a:xfrm>
            <a:off x="2914328" y="4767263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115" name="AutoShape 25"/>
          <p:cNvSpPr>
            <a:spLocks noChangeArrowheads="1"/>
          </p:cNvSpPr>
          <p:nvPr/>
        </p:nvSpPr>
        <p:spPr bwMode="auto">
          <a:xfrm rot="8760374" flipH="1">
            <a:off x="475928" y="54102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01000" cy="1143000"/>
          </a:xfrm>
        </p:spPr>
        <p:txBody>
          <a:bodyPr/>
          <a:lstStyle/>
          <a:p>
            <a:pPr eaLnBrk="1" hangingPunct="1"/>
            <a:r>
              <a:rPr lang="ru-RU" altLang="ru-RU" b="1" smtClean="0"/>
              <a:t>Управляющие вершины ПГС.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219200" y="2743200"/>
          <a:ext cx="2994025" cy="2073275"/>
        </p:xfrm>
        <a:graphic>
          <a:graphicData uri="http://schemas.openxmlformats.org/presentationml/2006/ole">
            <p:oleObj spid="_x0000_s5142" name="VISIO" r:id="rId3" imgW="1499191" imgH="1035915" progId="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421313" y="4343400"/>
          <a:ext cx="3189287" cy="2063750"/>
        </p:xfrm>
        <a:graphic>
          <a:graphicData uri="http://schemas.openxmlformats.org/presentationml/2006/ole">
            <p:oleObj spid="_x0000_s5143" name="VISIO" r:id="rId4" imgW="1594884" imgH="1031358" progId="">
              <p:embed/>
            </p:oleObj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0" y="1676400"/>
            <a:ext cx="411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sz="3200">
                <a:latin typeface="Arial" charset="0"/>
              </a:rPr>
              <a:t>Распараллеливание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1143000" y="2286000"/>
            <a:ext cx="44196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219200" y="5105400"/>
            <a:ext cx="4267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sz="2400" b="1">
                <a:latin typeface="Arial" charset="0"/>
              </a:rPr>
              <a:t>Бифуркатор.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400">
                <a:latin typeface="Arial" charset="0"/>
              </a:rPr>
              <a:t>Переход к параллельному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400">
                <a:latin typeface="Arial" charset="0"/>
              </a:rPr>
              <a:t> выполнению алгоритмов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47800" y="3733800"/>
            <a:ext cx="60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ru-RU" sz="3200" b="1">
                <a:latin typeface="Arial" charset="0"/>
              </a:rPr>
              <a:t>W</a:t>
            </a:r>
            <a:endParaRPr lang="ru-RU" altLang="ru-RU" sz="3200" b="1">
              <a:latin typeface="Arial" charset="0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5257800" y="2438400"/>
            <a:ext cx="3505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sz="2400" b="1">
                <a:latin typeface="Arial" charset="0"/>
              </a:rPr>
              <a:t>Синхронизатор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400">
                <a:latin typeface="Arial" charset="0"/>
              </a:rPr>
              <a:t>Объединение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400">
                <a:latin typeface="Arial" charset="0"/>
              </a:rPr>
              <a:t>параллельных ветвей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638800" y="3810000"/>
            <a:ext cx="60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ru-RU" sz="3200" b="1">
                <a:latin typeface="Arial" charset="0"/>
              </a:rPr>
              <a:t>U</a:t>
            </a:r>
            <a:endParaRPr lang="ru-RU" altLang="ru-RU" sz="3200" b="1">
              <a:latin typeface="Arial" charset="0"/>
            </a:endParaRPr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>
            <a:off x="1295400" y="4495800"/>
            <a:ext cx="152400" cy="6096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32" name="AutoShape 13"/>
          <p:cNvSpPr>
            <a:spLocks noChangeArrowheads="1"/>
          </p:cNvSpPr>
          <p:nvPr/>
        </p:nvSpPr>
        <p:spPr bwMode="auto">
          <a:xfrm rot="-10765217">
            <a:off x="5105400" y="2590800"/>
            <a:ext cx="152400" cy="6096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33" name="AutoShape 15"/>
          <p:cNvSpPr>
            <a:spLocks noChangeArrowheads="1"/>
          </p:cNvSpPr>
          <p:nvPr/>
        </p:nvSpPr>
        <p:spPr bwMode="auto">
          <a:xfrm rot="-10765217">
            <a:off x="5105400" y="3886200"/>
            <a:ext cx="152400" cy="6096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001000" cy="831304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Управляющие вершины ПГС.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865312" y="1676400"/>
            <a:ext cx="411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sz="3200">
                <a:latin typeface="Arial" charset="0"/>
              </a:rPr>
              <a:t>Условные</a:t>
            </a:r>
          </a:p>
        </p:txBody>
      </p:sp>
      <p:sp>
        <p:nvSpPr>
          <p:cNvPr id="6148" name="Line 6"/>
          <p:cNvSpPr>
            <a:spLocks noChangeShapeType="1"/>
          </p:cNvSpPr>
          <p:nvPr/>
        </p:nvSpPr>
        <p:spPr bwMode="auto">
          <a:xfrm>
            <a:off x="484312" y="2286000"/>
            <a:ext cx="23622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331912" y="5486400"/>
            <a:ext cx="6096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sz="2400" b="1">
                <a:latin typeface="Arial" charset="0"/>
              </a:rPr>
              <a:t>Выход из цикла.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400">
                <a:latin typeface="Arial" charset="0"/>
              </a:rPr>
              <a:t>Ветвление по условию  (условный цикл)</a:t>
            </a:r>
          </a:p>
          <a:p>
            <a:pPr eaLnBrk="1" hangingPunct="1">
              <a:spcBef>
                <a:spcPct val="20000"/>
              </a:spcBef>
            </a:pPr>
            <a:endParaRPr lang="ru-RU" altLang="ru-RU" sz="2400">
              <a:latin typeface="Arial" charset="0"/>
            </a:endParaRP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1017712" y="3657600"/>
            <a:ext cx="60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ru-RU" sz="3200" b="1">
                <a:latin typeface="Symbol" pitchFamily="18" charset="2"/>
              </a:rPr>
              <a:t>W</a:t>
            </a:r>
            <a:endParaRPr lang="ru-RU" altLang="ru-RU" sz="3200" b="1">
              <a:latin typeface="Symbol" pitchFamily="18" charset="2"/>
            </a:endParaRP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3379912" y="1676400"/>
            <a:ext cx="4267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ru-RU" altLang="ru-RU" sz="2400" b="1">
                <a:latin typeface="Arial" charset="0"/>
              </a:rPr>
              <a:t>Вход в цикл.</a:t>
            </a:r>
          </a:p>
          <a:p>
            <a:pPr algn="r" eaLnBrk="1" hangingPunct="1">
              <a:spcBef>
                <a:spcPct val="20000"/>
              </a:spcBef>
            </a:pPr>
            <a:r>
              <a:rPr lang="ru-RU" altLang="ru-RU" sz="2400">
                <a:latin typeface="Arial" charset="0"/>
              </a:rPr>
              <a:t>Соединение</a:t>
            </a:r>
          </a:p>
          <a:p>
            <a:pPr algn="r" eaLnBrk="1" hangingPunct="1">
              <a:spcBef>
                <a:spcPct val="20000"/>
              </a:spcBef>
            </a:pPr>
            <a:r>
              <a:rPr lang="ru-RU" altLang="ru-RU" sz="2400">
                <a:latin typeface="Arial" charset="0"/>
              </a:rPr>
              <a:t>взаимоисключающих ветвей</a:t>
            </a: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5132512" y="4343400"/>
            <a:ext cx="60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ru-RU" sz="3200" b="1">
                <a:latin typeface="Symbol" pitchFamily="18" charset="2"/>
              </a:rPr>
              <a:t>D</a:t>
            </a:r>
            <a:endParaRPr lang="ru-RU" altLang="ru-RU" sz="3200" b="1">
              <a:latin typeface="Symbol" pitchFamily="18" charset="2"/>
            </a:endParaRPr>
          </a:p>
        </p:txBody>
      </p:sp>
      <p:sp>
        <p:nvSpPr>
          <p:cNvPr id="6153" name="AutoShape 11"/>
          <p:cNvSpPr>
            <a:spLocks noChangeArrowheads="1"/>
          </p:cNvSpPr>
          <p:nvPr/>
        </p:nvSpPr>
        <p:spPr bwMode="auto">
          <a:xfrm>
            <a:off x="636712" y="4495800"/>
            <a:ext cx="152400" cy="6096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154" name="AutoShape 13"/>
          <p:cNvSpPr>
            <a:spLocks noChangeArrowheads="1"/>
          </p:cNvSpPr>
          <p:nvPr/>
        </p:nvSpPr>
        <p:spPr bwMode="auto">
          <a:xfrm rot="-10765217">
            <a:off x="7799512" y="1828800"/>
            <a:ext cx="152400" cy="6096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6155" name="Object 14"/>
          <p:cNvGraphicFramePr>
            <a:graphicFrameLocks noChangeAspect="1"/>
          </p:cNvGraphicFramePr>
          <p:nvPr/>
        </p:nvGraphicFramePr>
        <p:xfrm>
          <a:off x="4865812" y="3276600"/>
          <a:ext cx="3238500" cy="3171825"/>
        </p:xfrm>
        <a:graphic>
          <a:graphicData uri="http://schemas.openxmlformats.org/presentationml/2006/ole">
            <p:oleObj spid="_x0000_s6165" name="VISIO" r:id="rId3" imgW="1620706" imgH="1584251" progId="">
              <p:embed/>
            </p:oleObj>
          </a:graphicData>
        </a:graphic>
      </p:graphicFrame>
      <p:graphicFrame>
        <p:nvGraphicFramePr>
          <p:cNvPr id="6156" name="Object 15"/>
          <p:cNvGraphicFramePr>
            <a:graphicFrameLocks noChangeAspect="1"/>
          </p:cNvGraphicFramePr>
          <p:nvPr/>
        </p:nvGraphicFramePr>
        <p:xfrm>
          <a:off x="346200" y="2133600"/>
          <a:ext cx="3871912" cy="3224213"/>
        </p:xfrm>
        <a:graphic>
          <a:graphicData uri="http://schemas.openxmlformats.org/presentationml/2006/ole">
            <p:oleObj spid="_x0000_s6166" name="VISIO" r:id="rId4" imgW="1938163" imgH="161159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b="1" dirty="0" smtClean="0"/>
              <a:t>Запрещенные конфигурации параллельных граф-схем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ph idx="1"/>
          </p:nvPr>
        </p:nvGraphicFramePr>
        <p:xfrm>
          <a:off x="399728" y="1935163"/>
          <a:ext cx="7620000" cy="3624262"/>
        </p:xfrm>
        <a:graphic>
          <a:graphicData uri="http://schemas.openxmlformats.org/presentationml/2006/ole">
            <p:oleObj spid="_x0000_s7180" name="VISIO" r:id="rId3" imgW="4407955" imgH="2097652" progId="">
              <p:embed/>
            </p:oleObj>
          </a:graphicData>
        </a:graphic>
      </p:graphicFrame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323528" y="5448300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ru-RU" altLang="ru-RU" sz="2400" b="1">
                <a:latin typeface="Arial" charset="0"/>
              </a:rPr>
              <a:t>Дедлок</a:t>
            </a:r>
          </a:p>
          <a:p>
            <a:pPr eaLnBrk="1" hangingPunct="1">
              <a:spcBef>
                <a:spcPct val="20000"/>
              </a:spcBef>
            </a:pPr>
            <a:endParaRPr lang="ru-RU" altLang="ru-RU" sz="2400">
              <a:latin typeface="Arial" charset="0"/>
            </a:endParaRP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2380928" y="5448300"/>
            <a:ext cx="3124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ru-RU" altLang="ru-RU" sz="2400" b="1">
                <a:latin typeface="Arial" charset="0"/>
              </a:rPr>
              <a:t>Неопределенность</a:t>
            </a:r>
          </a:p>
          <a:p>
            <a:pPr eaLnBrk="1" hangingPunct="1">
              <a:spcBef>
                <a:spcPct val="20000"/>
              </a:spcBef>
            </a:pPr>
            <a:endParaRPr lang="ru-RU" altLang="ru-RU" sz="2400">
              <a:latin typeface="Arial" charset="0"/>
            </a:endParaRP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5809928" y="5448300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ru-RU" altLang="ru-RU" sz="2400" b="1">
                <a:latin typeface="Arial" charset="0"/>
              </a:rPr>
              <a:t>Зависание</a:t>
            </a:r>
          </a:p>
          <a:p>
            <a:pPr eaLnBrk="1" hangingPunct="1">
              <a:spcBef>
                <a:spcPct val="20000"/>
              </a:spcBef>
            </a:pPr>
            <a:endParaRPr lang="ru-RU" altLang="ru-RU" sz="2400">
              <a:latin typeface="Arial" charset="0"/>
            </a:endParaRPr>
          </a:p>
        </p:txBody>
      </p:sp>
      <p:sp>
        <p:nvSpPr>
          <p:cNvPr id="7175" name="Line 10"/>
          <p:cNvSpPr>
            <a:spLocks noChangeShapeType="1"/>
          </p:cNvSpPr>
          <p:nvPr/>
        </p:nvSpPr>
        <p:spPr bwMode="auto">
          <a:xfrm>
            <a:off x="251520" y="1484784"/>
            <a:ext cx="77724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b="1" dirty="0" smtClean="0"/>
              <a:t>Хорошо сформированные ПГС (</a:t>
            </a:r>
            <a:r>
              <a:rPr lang="en-US" altLang="ru-RU" b="1" dirty="0" smtClean="0"/>
              <a:t>WF-</a:t>
            </a:r>
            <a:r>
              <a:rPr lang="ru-RU" altLang="ru-RU" b="1" dirty="0" smtClean="0"/>
              <a:t>схемы)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060848"/>
            <a:ext cx="784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Определяются рекурсивно:</a:t>
            </a:r>
          </a:p>
          <a:p>
            <a:r>
              <a:rPr lang="ru-RU" dirty="0" smtClean="0"/>
              <a:t>1) Всякая граф-схема без циклов и контуров представляет собой </a:t>
            </a:r>
            <a:r>
              <a:rPr lang="en-US" b="1" i="1" dirty="0" smtClean="0"/>
              <a:t>WF</a:t>
            </a:r>
            <a:r>
              <a:rPr lang="ru-RU" dirty="0" smtClean="0"/>
              <a:t>-схему;</a:t>
            </a:r>
          </a:p>
          <a:p>
            <a:r>
              <a:rPr lang="ru-RU" dirty="0" smtClean="0"/>
              <a:t>2) Следующие три конфигурации являются </a:t>
            </a:r>
            <a:r>
              <a:rPr lang="en-US" b="1" i="1" dirty="0" smtClean="0"/>
              <a:t>WF</a:t>
            </a:r>
            <a:r>
              <a:rPr lang="ru-RU" dirty="0" smtClean="0"/>
              <a:t>-схемами: </a:t>
            </a:r>
            <a:r>
              <a:rPr lang="en-US" b="1" dirty="0" smtClean="0"/>
              <a:t>W – U, </a:t>
            </a:r>
            <a:r>
              <a:rPr lang="en-US" b="1" dirty="0" smtClean="0">
                <a:sym typeface="Symbol"/>
              </a:rPr>
              <a:t> - ,  - </a:t>
            </a:r>
          </a:p>
          <a:p>
            <a:r>
              <a:rPr lang="en-US" dirty="0" smtClean="0">
                <a:sym typeface="Symbol"/>
              </a:rPr>
              <a:t>3) </a:t>
            </a:r>
            <a:r>
              <a:rPr lang="ru-RU" dirty="0" smtClean="0">
                <a:sym typeface="Symbol"/>
              </a:rPr>
              <a:t>Любая граф – схема, полученная из </a:t>
            </a:r>
            <a:r>
              <a:rPr lang="en-US" b="1" i="1" dirty="0" smtClean="0">
                <a:sym typeface="Symbol"/>
              </a:rPr>
              <a:t>WF</a:t>
            </a:r>
            <a:r>
              <a:rPr lang="ru-RU" dirty="0" smtClean="0">
                <a:sym typeface="Symbol"/>
              </a:rPr>
              <a:t>-схемы, является </a:t>
            </a:r>
            <a:r>
              <a:rPr lang="en-US" b="1" i="1" dirty="0" smtClean="0">
                <a:sym typeface="Symbol"/>
              </a:rPr>
              <a:t>WF</a:t>
            </a:r>
            <a:r>
              <a:rPr lang="ru-RU" dirty="0" smtClean="0">
                <a:sym typeface="Symbol"/>
              </a:rPr>
              <a:t>-схемой.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585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b="1" dirty="0" smtClean="0"/>
              <a:t>Хорошо сформированные ПГС (</a:t>
            </a:r>
            <a:r>
              <a:rPr lang="en-US" altLang="ru-RU" b="1" dirty="0" smtClean="0"/>
              <a:t>WF-</a:t>
            </a:r>
            <a:r>
              <a:rPr lang="ru-RU" altLang="ru-RU" b="1" dirty="0" smtClean="0"/>
              <a:t>схемы)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ph idx="1"/>
          </p:nvPr>
        </p:nvGraphicFramePr>
        <p:xfrm>
          <a:off x="475928" y="1755775"/>
          <a:ext cx="7620000" cy="3835400"/>
        </p:xfrm>
        <a:graphic>
          <a:graphicData uri="http://schemas.openxmlformats.org/presentationml/2006/ole">
            <p:oleObj spid="_x0000_s8204" name="VISIO" r:id="rId3" imgW="4392765" imgH="2211572" progId="">
              <p:embed/>
            </p:oleObj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23528" y="5562600"/>
            <a:ext cx="2667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sz="2400" b="1">
                <a:latin typeface="Arial" charset="0"/>
              </a:rPr>
              <a:t>  Бифуркатор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400" b="1">
                <a:latin typeface="Arial" charset="0"/>
              </a:rPr>
              <a:t>- синхронизатор</a:t>
            </a:r>
          </a:p>
          <a:p>
            <a:pPr eaLnBrk="1" hangingPunct="1">
              <a:spcBef>
                <a:spcPct val="20000"/>
              </a:spcBef>
            </a:pPr>
            <a:endParaRPr lang="ru-RU" altLang="ru-RU" sz="2400">
              <a:latin typeface="Arial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142928" y="5562600"/>
            <a:ext cx="2590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ru-RU" altLang="ru-RU" sz="2400" b="1">
                <a:latin typeface="Arial" charset="0"/>
              </a:rPr>
              <a:t>Вершина</a:t>
            </a:r>
            <a:endParaRPr lang="en-US" altLang="ru-RU" sz="2400" b="1">
              <a:latin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ru-RU" sz="2400" b="1">
                <a:latin typeface="Symbol" pitchFamily="18" charset="2"/>
              </a:rPr>
              <a:t>W - D</a:t>
            </a:r>
            <a:endParaRPr lang="ru-RU" altLang="ru-RU" sz="2400" b="1">
              <a:latin typeface="Symbol" pitchFamily="18" charset="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038528" y="5562600"/>
            <a:ext cx="1828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ru-RU" altLang="ru-RU" sz="2400" b="1">
                <a:latin typeface="Arial" charset="0"/>
              </a:rPr>
              <a:t>Вершина</a:t>
            </a:r>
            <a:endParaRPr lang="en-US" altLang="ru-RU" sz="2400" b="1">
              <a:latin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ru-RU" altLang="ru-RU" sz="2400" b="1">
                <a:latin typeface="Arial" charset="0"/>
              </a:rPr>
              <a:t> </a:t>
            </a:r>
            <a:r>
              <a:rPr lang="en-US" altLang="ru-RU" sz="2400" b="1">
                <a:latin typeface="Symbol" pitchFamily="18" charset="2"/>
              </a:rPr>
              <a:t>D - W</a:t>
            </a:r>
            <a:endParaRPr lang="ru-RU" altLang="ru-RU" sz="2400" b="1">
              <a:latin typeface="Symbol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lang="ru-RU" altLang="ru-RU" sz="2400">
              <a:latin typeface="Arial" charset="0"/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323528" y="1484784"/>
            <a:ext cx="77724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523</TotalTime>
  <Words>183</Words>
  <Application>Microsoft Office PowerPoint</Application>
  <PresentationFormat>Экран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Изящная</vt:lpstr>
      <vt:lpstr>VISIO</vt:lpstr>
      <vt:lpstr>Графические модели алгоритмов и систем </vt:lpstr>
      <vt:lpstr>Параллельная граф – схема</vt:lpstr>
      <vt:lpstr>Параллельная граф-схема (продолжение)</vt:lpstr>
      <vt:lpstr>Вершины параллельных граф-схем</vt:lpstr>
      <vt:lpstr>Управляющие вершины ПГС.</vt:lpstr>
      <vt:lpstr>Управляющие вершины ПГС.</vt:lpstr>
      <vt:lpstr>Запрещенные конфигурации параллельных граф-схем</vt:lpstr>
      <vt:lpstr>Хорошо сформированные ПГС (WF-схемы)</vt:lpstr>
      <vt:lpstr>Хорошо сформированные ПГС (WF-схемы)</vt:lpstr>
      <vt:lpstr>Корректная ПГС, не являющаяся WF-схемой</vt:lpstr>
      <vt:lpstr>Разрешение ресурсных конфликтов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Взаимодействия</dc:title>
  <dc:creator>TGR</dc:creator>
  <cp:lastModifiedBy>Татьяна Грызлова</cp:lastModifiedBy>
  <cp:revision>47</cp:revision>
  <cp:lastPrinted>1601-01-01T00:00:00Z</cp:lastPrinted>
  <dcterms:created xsi:type="dcterms:W3CDTF">2006-10-05T13:13:01Z</dcterms:created>
  <dcterms:modified xsi:type="dcterms:W3CDTF">2019-02-11T16:38:04Z</dcterms:modified>
</cp:coreProperties>
</file>