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sldIdLst>
    <p:sldId id="261" r:id="rId2"/>
    <p:sldId id="284" r:id="rId3"/>
    <p:sldId id="290" r:id="rId4"/>
    <p:sldId id="291" r:id="rId5"/>
    <p:sldId id="296" r:id="rId6"/>
    <p:sldId id="297" r:id="rId7"/>
    <p:sldId id="292" r:id="rId8"/>
    <p:sldId id="295" r:id="rId9"/>
    <p:sldId id="294" r:id="rId10"/>
    <p:sldId id="29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66"/>
    <a:srgbClr val="D5D5F3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7340" autoAdjust="0"/>
  </p:normalViewPr>
  <p:slideViewPr>
    <p:cSldViewPr>
      <p:cViewPr>
        <p:scale>
          <a:sx n="100" d="100"/>
          <a:sy n="100" d="100"/>
        </p:scale>
        <p:origin x="-86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B91861-503A-4614-B26B-14D65295B9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AEFC6F-748A-47BF-9D6D-97FDBC66DD7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DF913AB-EDC6-47E2-83D0-CF5B494F51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31111D-161B-4070-83A8-8901310FFB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D5F45680-5D46-43DD-B7E0-9DECE2E4D1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A88BCD-1BAC-4421-9249-E9C150A28F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BA7FB4-3B62-49E6-ABC0-D2FED2ACE7F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6FE4A0-DA57-4891-98EE-6F695CC62C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962C8A-4B88-4E98-B6D1-14CFB4C9710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9630C-6328-487F-B8BF-5B0B990D1E1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DD2AF32-95BA-45E8-9E57-F1B3754D6FC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6E3AE8C-A81A-4C69-A916-C8A751EEE98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_____Microsoft_Office_Excel_97-20032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1524000"/>
            <a:ext cx="7543800" cy="1981200"/>
          </a:xfrm>
        </p:spPr>
        <p:txBody>
          <a:bodyPr/>
          <a:lstStyle/>
          <a:p>
            <a:r>
              <a:rPr lang="ru-RU" b="1" smtClean="0">
                <a:latin typeface="Arial" charset="0"/>
              </a:rPr>
              <a:t>Параллельное программирование</a:t>
            </a:r>
          </a:p>
        </p:txBody>
      </p:sp>
      <p:sp>
        <p:nvSpPr>
          <p:cNvPr id="6147" name="Line 13"/>
          <p:cNvSpPr>
            <a:spLocks noChangeShapeType="1"/>
          </p:cNvSpPr>
          <p:nvPr/>
        </p:nvSpPr>
        <p:spPr bwMode="auto">
          <a:xfrm>
            <a:off x="1485900" y="4114800"/>
            <a:ext cx="6629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1801813" y="4411663"/>
            <a:ext cx="5997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latin typeface="Comic Sans MS" pitchFamily="66" charset="0"/>
              </a:rPr>
              <a:t>Параллельные вычисления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42048" cy="94872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Задачи, критерии, вопросы</a:t>
            </a:r>
          </a:p>
        </p:txBody>
      </p:sp>
      <p:sp>
        <p:nvSpPr>
          <p:cNvPr id="10243" name="Text Box 9"/>
          <p:cNvSpPr txBox="1">
            <a:spLocks noChangeArrowheads="1"/>
          </p:cNvSpPr>
          <p:nvPr/>
        </p:nvSpPr>
        <p:spPr bwMode="auto">
          <a:xfrm>
            <a:off x="35496" y="1439416"/>
            <a:ext cx="6555556" cy="17735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1600" b="1" dirty="0">
                <a:solidFill>
                  <a:srgbClr val="FF6600"/>
                </a:solidFill>
                <a:latin typeface="Comic Sans MS" pitchFamily="66" charset="0"/>
              </a:rPr>
              <a:t>Новые задачи: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Исключение </a:t>
            </a:r>
            <a:r>
              <a:rPr lang="ru-RU" sz="1400" b="1" dirty="0">
                <a:latin typeface="Comic Sans MS" pitchFamily="66" charset="0"/>
              </a:rPr>
              <a:t>взаимных блокировок и бесполезных обменов сообщениями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Защита </a:t>
            </a:r>
            <a:r>
              <a:rPr lang="ru-RU" sz="1400" b="1" dirty="0">
                <a:latin typeface="Comic Sans MS" pitchFamily="66" charset="0"/>
              </a:rPr>
              <a:t>от нежелательных состязаний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Избежать </a:t>
            </a:r>
            <a:r>
              <a:rPr lang="ru-RU" sz="1400" b="1" dirty="0">
                <a:latin typeface="Comic Sans MS" pitchFamily="66" charset="0"/>
              </a:rPr>
              <a:t>образования слишком большого количества параллельных процессов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Обнаружение </a:t>
            </a:r>
            <a:r>
              <a:rPr lang="ru-RU" sz="1400" b="1" dirty="0">
                <a:latin typeface="Comic Sans MS" pitchFamily="66" charset="0"/>
              </a:rPr>
              <a:t>завершения программы простейшим способом</a:t>
            </a:r>
            <a:r>
              <a:rPr lang="ru-RU" sz="1200" dirty="0">
                <a:latin typeface="Book Antiqua" pitchFamily="18" charset="0"/>
              </a:rPr>
              <a:t>.</a:t>
            </a:r>
            <a:endParaRPr lang="ru-RU" sz="1200" dirty="0">
              <a:latin typeface="Arial" charset="0"/>
            </a:endParaRPr>
          </a:p>
          <a:p>
            <a:endParaRPr lang="ru-RU" sz="1200" dirty="0">
              <a:latin typeface="Arial" charset="0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676872" y="3116560"/>
            <a:ext cx="6287616" cy="175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1600" b="1" dirty="0">
                <a:solidFill>
                  <a:srgbClr val="FF6600"/>
                </a:solidFill>
                <a:latin typeface="Comic Sans MS" pitchFamily="66" charset="0"/>
              </a:rPr>
              <a:t>Новые критерии: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Ускорение </a:t>
            </a:r>
            <a:r>
              <a:rPr lang="ru-RU" sz="1400" b="1" dirty="0">
                <a:latin typeface="Comic Sans MS" pitchFamily="66" charset="0"/>
              </a:rPr>
              <a:t>программы в зависимости от числа процессоров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Затраты </a:t>
            </a:r>
            <a:r>
              <a:rPr lang="ru-RU" sz="1400" b="1" dirty="0">
                <a:latin typeface="Comic Sans MS" pitchFamily="66" charset="0"/>
              </a:rPr>
              <a:t>времени на синхронизацию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Влияние размера задачи на ускорение</a:t>
            </a:r>
            <a:endParaRPr lang="ru-RU" sz="1400" b="1" dirty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Максимальное </a:t>
            </a:r>
            <a:r>
              <a:rPr lang="ru-RU" sz="1400" b="1" dirty="0">
                <a:latin typeface="Comic Sans MS" pitchFamily="66" charset="0"/>
              </a:rPr>
              <a:t>число занятых процессоров при решении задачи</a:t>
            </a:r>
            <a:endParaRPr lang="ru-RU" sz="12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Детерминизм </a:t>
            </a:r>
            <a:r>
              <a:rPr lang="ru-RU" sz="1400" b="1" dirty="0">
                <a:latin typeface="Comic Sans MS" pitchFamily="66" charset="0"/>
              </a:rPr>
              <a:t>выполнения программы</a:t>
            </a:r>
            <a:endParaRPr lang="ru-RU" sz="1200" dirty="0">
              <a:latin typeface="Arial" charset="0"/>
            </a:endParaRPr>
          </a:p>
          <a:p>
            <a:endParaRPr lang="ru-RU" sz="1200" dirty="0">
              <a:latin typeface="Arial" charset="0"/>
            </a:endParaRPr>
          </a:p>
          <a:p>
            <a:endParaRPr lang="ru-RU" sz="1200" dirty="0">
              <a:latin typeface="Arial" charset="0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5496" y="4725813"/>
            <a:ext cx="6669856" cy="2087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1600" b="1" dirty="0">
                <a:solidFill>
                  <a:srgbClr val="FF6600"/>
                </a:solidFill>
                <a:latin typeface="Comic Sans MS" pitchFamily="66" charset="0"/>
              </a:rPr>
              <a:t>Вопросы нового типа: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Размер </a:t>
            </a:r>
            <a:r>
              <a:rPr lang="ru-RU" sz="1400" b="1" dirty="0">
                <a:latin typeface="Comic Sans MS" pitchFamily="66" charset="0"/>
              </a:rPr>
              <a:t>порции параллельной программы?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Сколько </a:t>
            </a:r>
            <a:r>
              <a:rPr lang="ru-RU" sz="1400" b="1" dirty="0">
                <a:latin typeface="Comic Sans MS" pitchFamily="66" charset="0"/>
              </a:rPr>
              <a:t>параллельных процессов должно быть образовано?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Какой </a:t>
            </a:r>
            <a:r>
              <a:rPr lang="ru-RU" sz="1400" b="1" dirty="0">
                <a:latin typeface="Comic Sans MS" pitchFamily="66" charset="0"/>
              </a:rPr>
              <a:t>вид синхронизации процессов должен быть принят?</a:t>
            </a: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Как </a:t>
            </a:r>
            <a:r>
              <a:rPr lang="ru-RU" sz="1400" b="1" dirty="0">
                <a:latin typeface="Comic Sans MS" pitchFamily="66" charset="0"/>
              </a:rPr>
              <a:t>должен управляться доступ к разделяемым данным?</a:t>
            </a:r>
            <a:endParaRPr lang="ru-RU" sz="12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Как </a:t>
            </a:r>
            <a:r>
              <a:rPr lang="ru-RU" sz="1400" b="1" dirty="0">
                <a:latin typeface="Comic Sans MS" pitchFamily="66" charset="0"/>
              </a:rPr>
              <a:t>гарантировать детерминированное выполнение программы?</a:t>
            </a:r>
            <a:endParaRPr lang="ru-RU" sz="1200" dirty="0">
              <a:latin typeface="Arial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ru-RU" sz="1400" b="1" dirty="0" smtClean="0">
                <a:latin typeface="Comic Sans MS" pitchFamily="66" charset="0"/>
              </a:rPr>
              <a:t>Как </a:t>
            </a:r>
            <a:r>
              <a:rPr lang="ru-RU" sz="1400" b="1" dirty="0">
                <a:latin typeface="Comic Sans MS" pitchFamily="66" charset="0"/>
              </a:rPr>
              <a:t>разделить на подзадачи, чтобы параллельное оборудование использовалось эффективно?</a:t>
            </a:r>
            <a:endParaRPr lang="ru-RU" sz="1200" dirty="0">
              <a:latin typeface="Arial" charset="0"/>
            </a:endParaRPr>
          </a:p>
          <a:p>
            <a:endParaRPr lang="ru-RU" sz="1200" dirty="0">
              <a:latin typeface="Arial" charset="0"/>
            </a:endParaRPr>
          </a:p>
          <a:p>
            <a:endParaRPr lang="ru-RU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nimBg="1" autoUpdateAnimBg="0"/>
      <p:bldP spid="573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980728"/>
          </a:xfrm>
        </p:spPr>
        <p:txBody>
          <a:bodyPr/>
          <a:lstStyle/>
          <a:p>
            <a:r>
              <a:rPr lang="ru-RU" sz="3200" b="1" dirty="0" smtClean="0">
                <a:latin typeface="Arial" charset="0"/>
              </a:rPr>
              <a:t>Параллельное программирование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1196752"/>
            <a:ext cx="7543800" cy="13716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b="1">
                <a:solidFill>
                  <a:srgbClr val="000066"/>
                </a:solidFill>
              </a:rPr>
              <a:t>1. Программирование на параллельных</a:t>
            </a:r>
          </a:p>
          <a:p>
            <a:r>
              <a:rPr lang="ru-RU" b="1">
                <a:solidFill>
                  <a:srgbClr val="000066"/>
                </a:solidFill>
              </a:rPr>
              <a:t>вычислительных структурах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403648" y="2492896"/>
            <a:ext cx="7543800" cy="14478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>
                <a:solidFill>
                  <a:srgbClr val="000066"/>
                </a:solidFill>
              </a:rPr>
              <a:t>2. Выявление естественного параллелизма</a:t>
            </a:r>
          </a:p>
          <a:p>
            <a:pPr algn="ctr"/>
            <a:r>
              <a:rPr lang="ru-RU" b="1" dirty="0">
                <a:solidFill>
                  <a:srgbClr val="000066"/>
                </a:solidFill>
              </a:rPr>
              <a:t>задачи и синтез специализированной </a:t>
            </a:r>
          </a:p>
          <a:p>
            <a:pPr algn="r"/>
            <a:r>
              <a:rPr lang="ru-RU" b="1" dirty="0">
                <a:solidFill>
                  <a:srgbClr val="000066"/>
                </a:solidFill>
              </a:rPr>
              <a:t>вычислительной структуры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25152" y="4881736"/>
            <a:ext cx="2590800" cy="13716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olidFill>
                  <a:srgbClr val="000066"/>
                </a:solidFill>
              </a:rPr>
              <a:t> Операции</a:t>
            </a:r>
          </a:p>
          <a:p>
            <a:pPr algn="ctr"/>
            <a:r>
              <a:rPr lang="ru-RU" b="1">
                <a:solidFill>
                  <a:srgbClr val="000066"/>
                </a:solidFill>
              </a:rPr>
              <a:t>алгоритма</a:t>
            </a:r>
          </a:p>
          <a:p>
            <a:pPr algn="ctr"/>
            <a:endParaRPr lang="ru-RU" sz="1600" b="1">
              <a:solidFill>
                <a:srgbClr val="000066"/>
              </a:solidFill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244552" y="4653136"/>
            <a:ext cx="4783832" cy="7620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>
                <a:solidFill>
                  <a:srgbClr val="000066"/>
                </a:solidFill>
              </a:rPr>
              <a:t> </a:t>
            </a:r>
            <a:r>
              <a:rPr lang="ru-RU" sz="1800" b="1" dirty="0">
                <a:solidFill>
                  <a:srgbClr val="000066"/>
                </a:solidFill>
              </a:rPr>
              <a:t>Группы операций, когда каждая операция</a:t>
            </a:r>
          </a:p>
          <a:p>
            <a:pPr algn="ctr"/>
            <a:r>
              <a:rPr lang="ru-RU" sz="1800" b="1" dirty="0">
                <a:solidFill>
                  <a:srgbClr val="000066"/>
                </a:solidFill>
              </a:rPr>
              <a:t> зависит только от начальных данных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244552" y="5491336"/>
            <a:ext cx="4783832" cy="8382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>
                <a:solidFill>
                  <a:srgbClr val="000066"/>
                </a:solidFill>
              </a:rPr>
              <a:t> </a:t>
            </a:r>
            <a:r>
              <a:rPr lang="ru-RU" sz="1800" b="1" dirty="0">
                <a:solidFill>
                  <a:srgbClr val="000066"/>
                </a:solidFill>
              </a:rPr>
              <a:t>Группы операций, зависящих от результатов</a:t>
            </a:r>
          </a:p>
          <a:p>
            <a:pPr algn="ctr"/>
            <a:r>
              <a:rPr lang="ru-RU" sz="1800" b="1" dirty="0">
                <a:solidFill>
                  <a:srgbClr val="000066"/>
                </a:solidFill>
              </a:rPr>
              <a:t>выполнения операций в предыдущих группах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2634952" y="4957936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2634952" y="5491336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539552" y="3933056"/>
            <a:ext cx="794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CC3300"/>
                </a:solidFill>
                <a:latin typeface="Arial" charset="0"/>
              </a:rPr>
              <a:t>П</a:t>
            </a:r>
            <a:r>
              <a:rPr lang="ru-RU" dirty="0">
                <a:solidFill>
                  <a:srgbClr val="CC3300"/>
                </a:solidFill>
                <a:latin typeface="Arial" charset="0"/>
              </a:rPr>
              <a:t>араллельная ярусная форма представления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 autoUpdateAnimBg="0"/>
      <p:bldP spid="48142" grpId="0" animBg="1"/>
      <p:bldP spid="48143" grpId="0" animBg="1"/>
      <p:bldP spid="48144" grpId="0" animBg="1"/>
      <p:bldP spid="48145" grpId="0" animBg="1"/>
      <p:bldP spid="48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92236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Arial" charset="0"/>
              </a:rPr>
              <a:t>Характеристики параллельных ярусных форм параллельных алгоритмов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1268760"/>
            <a:ext cx="8244408" cy="116964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 smtClean="0">
              <a:solidFill>
                <a:srgbClr val="CC33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CC3300"/>
                </a:solidFill>
              </a:rPr>
              <a:t>Ярус</a:t>
            </a:r>
            <a:r>
              <a:rPr lang="ru-RU" sz="2000" b="1" dirty="0" smtClean="0">
                <a:solidFill>
                  <a:srgbClr val="000066"/>
                </a:solidFill>
              </a:rPr>
              <a:t> </a:t>
            </a:r>
            <a:r>
              <a:rPr lang="ru-RU" sz="2000" b="1" dirty="0">
                <a:solidFill>
                  <a:srgbClr val="000066"/>
                </a:solidFill>
              </a:rPr>
              <a:t>- каждая группа операций параллельной формы – зависящих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 от начальных данных или результатов выполнения операций </a:t>
            </a:r>
            <a:endParaRPr lang="en-US" sz="2000" b="1" dirty="0" smtClean="0">
              <a:solidFill>
                <a:srgbClr val="000066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0066"/>
                </a:solidFill>
              </a:rPr>
              <a:t>в </a:t>
            </a:r>
            <a:r>
              <a:rPr lang="ru-RU" sz="2000" b="1" dirty="0">
                <a:solidFill>
                  <a:srgbClr val="000066"/>
                </a:solidFill>
              </a:rPr>
              <a:t>предыдущих группах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2636912"/>
            <a:ext cx="8001000" cy="8382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CC3300"/>
                </a:solidFill>
              </a:rPr>
              <a:t>Высота параллельной формы</a:t>
            </a:r>
            <a:r>
              <a:rPr lang="ru-RU" b="1" dirty="0">
                <a:solidFill>
                  <a:srgbClr val="000066"/>
                </a:solidFill>
              </a:rPr>
              <a:t> –</a:t>
            </a:r>
            <a:r>
              <a:rPr lang="ru-RU" sz="1600" b="1" dirty="0">
                <a:solidFill>
                  <a:srgbClr val="000066"/>
                </a:solidFill>
              </a:rPr>
              <a:t> </a:t>
            </a:r>
            <a:r>
              <a:rPr lang="ru-RU" sz="2000" b="1" dirty="0">
                <a:solidFill>
                  <a:srgbClr val="000066"/>
                </a:solidFill>
              </a:rPr>
              <a:t>число групп в форме</a:t>
            </a:r>
          </a:p>
          <a:p>
            <a:pPr algn="ctr"/>
            <a:r>
              <a:rPr lang="ru-RU" sz="1600" b="1" dirty="0">
                <a:solidFill>
                  <a:srgbClr val="000066"/>
                </a:solidFill>
              </a:rPr>
              <a:t> </a:t>
            </a:r>
            <a:endParaRPr lang="ru-RU" b="1" dirty="0">
              <a:solidFill>
                <a:srgbClr val="000066"/>
              </a:solidFill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3717032"/>
            <a:ext cx="8001000" cy="8382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CC3300"/>
                </a:solidFill>
              </a:rPr>
              <a:t>Ширина параллельной формы</a:t>
            </a:r>
            <a:r>
              <a:rPr lang="ru-RU" b="1" dirty="0">
                <a:solidFill>
                  <a:srgbClr val="000066"/>
                </a:solidFill>
              </a:rPr>
              <a:t> –</a:t>
            </a:r>
            <a:r>
              <a:rPr lang="ru-RU" sz="1600" b="1" dirty="0">
                <a:solidFill>
                  <a:srgbClr val="000066"/>
                </a:solidFill>
              </a:rPr>
              <a:t> </a:t>
            </a:r>
            <a:r>
              <a:rPr lang="ru-RU" sz="2000" b="1" dirty="0">
                <a:solidFill>
                  <a:srgbClr val="000066"/>
                </a:solidFill>
              </a:rPr>
              <a:t>максимальное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число операций в ярусе</a:t>
            </a:r>
          </a:p>
          <a:p>
            <a:pPr algn="ctr"/>
            <a:r>
              <a:rPr lang="ru-RU" sz="1600" b="1" dirty="0">
                <a:solidFill>
                  <a:srgbClr val="000066"/>
                </a:solidFill>
              </a:rPr>
              <a:t> </a:t>
            </a:r>
            <a:endParaRPr lang="ru-RU" b="1" dirty="0">
              <a:solidFill>
                <a:srgbClr val="000066"/>
              </a:solidFill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4941168"/>
            <a:ext cx="8388424" cy="11430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rgbClr val="CC3300"/>
                </a:solidFill>
              </a:rPr>
              <a:t>Максимальная параллельная форма</a:t>
            </a:r>
            <a:r>
              <a:rPr lang="ru-RU" b="1" dirty="0">
                <a:solidFill>
                  <a:srgbClr val="000066"/>
                </a:solidFill>
              </a:rPr>
              <a:t> –</a:t>
            </a:r>
            <a:r>
              <a:rPr lang="ru-RU" sz="1600" b="1" dirty="0">
                <a:solidFill>
                  <a:srgbClr val="000066"/>
                </a:solidFill>
              </a:rPr>
              <a:t> 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параллельная форма алгоритмов с минимальной высотой  – определяет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минимальное время исполнения на гипотетической машине</a:t>
            </a:r>
          </a:p>
          <a:p>
            <a:pPr algn="ctr"/>
            <a:r>
              <a:rPr lang="ru-RU" sz="2000" b="1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83" grpId="0" animBg="1"/>
      <p:bldP spid="54284" grpId="0" animBg="1"/>
      <p:bldP spid="542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85035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Arial" charset="0"/>
              </a:rPr>
              <a:t>Проблема построения параллельных</a:t>
            </a:r>
            <a:br>
              <a:rPr lang="ru-RU" sz="2800" b="1" dirty="0" smtClean="0">
                <a:latin typeface="Arial" charset="0"/>
              </a:rPr>
            </a:br>
            <a:r>
              <a:rPr lang="ru-RU" sz="2800" b="1" dirty="0" smtClean="0">
                <a:latin typeface="Arial" charset="0"/>
              </a:rPr>
              <a:t>форм с заданными свойствами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966913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5389" y="1196752"/>
            <a:ext cx="842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1: 4 процессора. </a:t>
            </a:r>
            <a:r>
              <a:rPr lang="ru-RU" sz="2400" dirty="0" smtClean="0"/>
              <a:t>Решение</a:t>
            </a:r>
            <a:r>
              <a:rPr lang="en-US" sz="2400" dirty="0" smtClean="0"/>
              <a:t>:</a:t>
            </a:r>
            <a:r>
              <a:rPr lang="ru-RU" sz="2400" b="1" dirty="0" smtClean="0"/>
              <a:t> </a:t>
            </a:r>
            <a:r>
              <a:rPr lang="en-US" sz="2400" b="1" dirty="0" smtClean="0"/>
              <a:t>h = 3, </a:t>
            </a:r>
            <a:r>
              <a:rPr lang="en-US" sz="2400" b="1" dirty="0" smtClean="0">
                <a:sym typeface="Symbol"/>
              </a:rPr>
              <a:t> = 4, 0 = 5, w = 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3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504" y="2060848"/>
          <a:ext cx="8712967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8"/>
                <a:gridCol w="2197866"/>
                <a:gridCol w="981190"/>
                <a:gridCol w="2196244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a1,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a3,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a5,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a7,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*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 *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 *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 *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en-US" baseline="0" dirty="0" smtClean="0"/>
                        <a:t> * a2 + a3 * a4)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en-US" baseline="0" dirty="0" smtClean="0"/>
                        <a:t> * a2 + a3 * a4)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ФУ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) * ( 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ФУ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96" y="3975447"/>
            <a:ext cx="860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</a:t>
            </a:r>
            <a:r>
              <a:rPr lang="en-US" sz="2400" b="1" dirty="0" smtClean="0"/>
              <a:t>2</a:t>
            </a:r>
            <a:r>
              <a:rPr lang="ru-RU" sz="2400" b="1" dirty="0" smtClean="0"/>
              <a:t>: </a:t>
            </a:r>
            <a:r>
              <a:rPr lang="en-US" sz="2400" b="1" dirty="0" smtClean="0"/>
              <a:t>2</a:t>
            </a:r>
            <a:r>
              <a:rPr lang="ru-RU" sz="2400" b="1" dirty="0" smtClean="0"/>
              <a:t> процессора. </a:t>
            </a:r>
            <a:r>
              <a:rPr lang="ru-RU" sz="2400" dirty="0" smtClean="0"/>
              <a:t>Решение</a:t>
            </a:r>
            <a:r>
              <a:rPr lang="en-US" sz="2400" dirty="0" smtClean="0"/>
              <a:t>:</a:t>
            </a:r>
            <a:r>
              <a:rPr lang="ru-RU" sz="2400" b="1" dirty="0" smtClean="0"/>
              <a:t> </a:t>
            </a:r>
            <a:r>
              <a:rPr lang="en-US" sz="2400" b="1" dirty="0" smtClean="0"/>
              <a:t>h = 4, </a:t>
            </a:r>
            <a:r>
              <a:rPr lang="en-US" sz="2400" b="1" dirty="0" smtClean="0">
                <a:sym typeface="Symbol"/>
              </a:rPr>
              <a:t> = 2, 0 = 1, w = 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4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67544" y="4509120"/>
          <a:ext cx="6696743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8"/>
                <a:gridCol w="2197866"/>
                <a:gridCol w="216932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a1, a2</a:t>
                      </a:r>
                      <a:r>
                        <a:rPr lang="ru-RU" dirty="0" smtClean="0"/>
                        <a:t> /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a5,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a3, a4 /</a:t>
                      </a:r>
                      <a:r>
                        <a:rPr lang="en-US" baseline="0" dirty="0" smtClean="0"/>
                        <a:t> a7,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*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 *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 * a6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a7 * a8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en-US" baseline="0" dirty="0" smtClean="0"/>
                        <a:t> * a2 + a3 * a4)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 ) * ( 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ФУ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85035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Arial" charset="0"/>
              </a:rPr>
              <a:t>Проблема построения параллельных</a:t>
            </a:r>
            <a:br>
              <a:rPr lang="ru-RU" sz="2800" b="1" dirty="0" smtClean="0">
                <a:latin typeface="Arial" charset="0"/>
              </a:rPr>
            </a:br>
            <a:r>
              <a:rPr lang="ru-RU" sz="2800" b="1" dirty="0" smtClean="0">
                <a:latin typeface="Arial" charset="0"/>
              </a:rPr>
              <a:t>форм с заданными свойствами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966913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7504" y="1268760"/>
            <a:ext cx="860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</a:t>
            </a:r>
            <a:r>
              <a:rPr lang="en-US" sz="2400" b="1" dirty="0" smtClean="0"/>
              <a:t>3</a:t>
            </a:r>
            <a:r>
              <a:rPr lang="ru-RU" sz="2400" b="1" dirty="0" smtClean="0"/>
              <a:t>: </a:t>
            </a:r>
            <a:r>
              <a:rPr lang="en-US" sz="2400" b="1" dirty="0" smtClean="0"/>
              <a:t>2</a:t>
            </a:r>
            <a:r>
              <a:rPr lang="ru-RU" sz="2400" b="1" dirty="0" smtClean="0"/>
              <a:t> процессора. </a:t>
            </a:r>
            <a:r>
              <a:rPr lang="ru-RU" sz="2400" dirty="0" smtClean="0"/>
              <a:t>Решение</a:t>
            </a:r>
            <a:r>
              <a:rPr lang="en-US" sz="2400" dirty="0" smtClean="0"/>
              <a:t>:</a:t>
            </a:r>
            <a:r>
              <a:rPr lang="ru-RU" sz="2400" b="1" dirty="0" smtClean="0"/>
              <a:t> </a:t>
            </a:r>
            <a:r>
              <a:rPr lang="en-US" sz="2400" b="1" dirty="0" smtClean="0"/>
              <a:t>h = 5, </a:t>
            </a:r>
            <a:r>
              <a:rPr lang="en-US" sz="2400" b="1" dirty="0" smtClean="0">
                <a:sym typeface="Symbol"/>
              </a:rPr>
              <a:t> = 2, 0 = 3, w = 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5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51520" y="1988840"/>
          <a:ext cx="6696743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8"/>
                <a:gridCol w="2197866"/>
                <a:gridCol w="216932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a1, a2</a:t>
                      </a:r>
                      <a:r>
                        <a:rPr lang="ru-RU" dirty="0" smtClean="0"/>
                        <a:t> /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a5,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a3, a4 /</a:t>
                      </a:r>
                      <a:r>
                        <a:rPr lang="en-US" baseline="0" dirty="0" smtClean="0"/>
                        <a:t> a7,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*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 *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en-US" baseline="0" dirty="0" smtClean="0"/>
                        <a:t> * a2 + a3 * a4)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 * a6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a7 * a8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ФУ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a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ФУ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 ) * 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ФУ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85035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Arial" charset="0"/>
              </a:rPr>
              <a:t>Проблема построения параллельных</a:t>
            </a:r>
            <a:br>
              <a:rPr lang="ru-RU" sz="2800" b="1" dirty="0" smtClean="0">
                <a:latin typeface="Arial" charset="0"/>
              </a:rPr>
            </a:br>
            <a:r>
              <a:rPr lang="ru-RU" sz="2800" b="1" dirty="0" smtClean="0">
                <a:latin typeface="Arial" charset="0"/>
              </a:rPr>
              <a:t>форм с заданными свойствами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966913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7786" y="1196752"/>
            <a:ext cx="8868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1: Процесс сдваивания. </a:t>
            </a:r>
            <a:r>
              <a:rPr lang="en-US" sz="2400" b="1" dirty="0" smtClean="0"/>
              <a:t>h =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n, </a:t>
            </a:r>
            <a:r>
              <a:rPr lang="en-US" sz="2400" b="1" dirty="0" smtClean="0">
                <a:sym typeface="Symbol"/>
              </a:rPr>
              <a:t> = n / 2,   w = </a:t>
            </a:r>
            <a:r>
              <a:rPr lang="en-US" sz="2400" b="1" dirty="0" smtClean="0">
                <a:solidFill>
                  <a:schemeClr val="bg1"/>
                </a:solidFill>
              </a:rPr>
              <a:t>log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</a:rPr>
              <a:t>n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504" y="1700808"/>
          <a:ext cx="871296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8"/>
                <a:gridCol w="2197866"/>
                <a:gridCol w="981190"/>
                <a:gridCol w="2196244"/>
                <a:gridCol w="1008112"/>
                <a:gridCol w="11521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a1,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a3,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a5,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a7,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*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 *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 *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 *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en-US" baseline="0" dirty="0" smtClean="0"/>
                        <a:t> * a2 </a:t>
                      </a:r>
                      <a:r>
                        <a:rPr lang="ru-RU" baseline="0" dirty="0" smtClean="0"/>
                        <a:t>)*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a3 * a4)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</a:t>
                      </a:r>
                      <a:r>
                        <a:rPr lang="ru-RU" dirty="0" smtClean="0"/>
                        <a:t>5</a:t>
                      </a:r>
                      <a:r>
                        <a:rPr lang="en-US" baseline="0" dirty="0" smtClean="0"/>
                        <a:t> * a</a:t>
                      </a:r>
                      <a:r>
                        <a:rPr lang="ru-RU" baseline="0" dirty="0" smtClean="0"/>
                        <a:t>6)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7</a:t>
                      </a:r>
                      <a:r>
                        <a:rPr lang="en-US" baseline="0" dirty="0" smtClean="0"/>
                        <a:t> * a</a:t>
                      </a:r>
                      <a:r>
                        <a:rPr lang="ru-RU" baseline="0" dirty="0" smtClean="0"/>
                        <a:t>8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ФУ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 * a2 * a3 * a4) * (a5 * a6 * a7 * a8)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ru-RU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ФУ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3573016"/>
            <a:ext cx="714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2: </a:t>
            </a:r>
            <a:r>
              <a:rPr lang="en-US" sz="2400" b="1" dirty="0" smtClean="0"/>
              <a:t>4 </a:t>
            </a:r>
            <a:r>
              <a:rPr lang="ru-RU" sz="2400" b="1" dirty="0" smtClean="0"/>
              <a:t>процессора. </a:t>
            </a:r>
            <a:r>
              <a:rPr lang="en-US" sz="2400" b="1" dirty="0" smtClean="0"/>
              <a:t>h = 3, </a:t>
            </a:r>
            <a:r>
              <a:rPr lang="en-US" sz="2400" b="1" dirty="0" smtClean="0">
                <a:sym typeface="Symbol"/>
              </a:rPr>
              <a:t> = 4, 0 = 5, w =</a:t>
            </a:r>
            <a:r>
              <a:rPr lang="ru-RU" sz="2400" b="1" dirty="0" smtClean="0">
                <a:sym typeface="Symbol"/>
              </a:rPr>
              <a:t> 3</a:t>
            </a:r>
            <a:endParaRPr lang="ru-RU" sz="2400" b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07504" y="4077072"/>
          <a:ext cx="871296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8"/>
                <a:gridCol w="1846908"/>
                <a:gridCol w="1512168"/>
                <a:gridCol w="1584176"/>
                <a:gridCol w="1944216"/>
                <a:gridCol w="64807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a1,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a3,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a5,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a7,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ym typeface="Symbol"/>
                        </a:rPr>
                        <a:t>0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 * 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 * 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 * a6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a7 * a8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a1</a:t>
                      </a:r>
                      <a:r>
                        <a:rPr lang="ru-RU" baseline="0" dirty="0" smtClean="0"/>
                        <a:t>*</a:t>
                      </a:r>
                      <a:r>
                        <a:rPr lang="en-US" baseline="0" dirty="0" smtClean="0"/>
                        <a:t>a2) * 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(a1*a2)*(a3*a4)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a</a:t>
                      </a:r>
                      <a:r>
                        <a:rPr lang="ru-RU" dirty="0" smtClean="0"/>
                        <a:t>5</a:t>
                      </a:r>
                      <a:r>
                        <a:rPr lang="en-US" baseline="0" dirty="0" smtClean="0"/>
                        <a:t> * a</a:t>
                      </a:r>
                      <a:r>
                        <a:rPr lang="ru-RU" baseline="0" dirty="0" smtClean="0"/>
                        <a:t>6)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*</a:t>
                      </a:r>
                      <a:r>
                        <a:rPr lang="en-US" baseline="0" dirty="0" smtClean="0"/>
                        <a:t> a</a:t>
                      </a:r>
                      <a:r>
                        <a:rPr lang="ru-RU" baseline="0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(a5*a6)*(a7*a8)</a:t>
                      </a: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Ярус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(a1*a2*a3*a4) * 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(a1*a2*a3*a4) * a5*a6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(a1*a2*a3*a4) * (a5*a6*a7)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(a1*a2*a3*a4) * (a5*a6*a7*a8)</a:t>
                      </a:r>
                      <a:endParaRPr lang="ru-RU" dirty="0" smtClean="0"/>
                    </a:p>
                    <a:p>
                      <a:pPr marL="0" algn="l" rtl="0" eaLnBrk="1" latinLnBrk="0" hangingPunct="1"/>
                      <a:endParaRPr kumimoji="0" lang="ru-RU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94071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Arial" charset="0"/>
              </a:rPr>
              <a:t>Проблема построения параллельных</a:t>
            </a:r>
            <a:br>
              <a:rPr lang="ru-RU" sz="2800" b="1" dirty="0" smtClean="0">
                <a:latin typeface="Arial" charset="0"/>
              </a:rPr>
            </a:br>
            <a:r>
              <a:rPr lang="ru-RU" sz="2800" b="1" dirty="0" smtClean="0">
                <a:latin typeface="Arial" charset="0"/>
              </a:rPr>
              <a:t>форм с заданными свойствами</a:t>
            </a:r>
          </a:p>
        </p:txBody>
      </p:sp>
      <p:sp>
        <p:nvSpPr>
          <p:cNvPr id="2056" name="Rectangle 3"/>
          <p:cNvSpPr>
            <a:spLocks noChangeArrowheads="1"/>
          </p:cNvSpPr>
          <p:nvPr/>
        </p:nvSpPr>
        <p:spPr bwMode="auto">
          <a:xfrm>
            <a:off x="1966913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355976" y="1124744"/>
          <a:ext cx="2489000" cy="864096"/>
        </p:xfrm>
        <a:graphic>
          <a:graphicData uri="http://schemas.openxmlformats.org/presentationml/2006/ole">
            <p:oleObj spid="_x0000_s2050" name="VISIO" r:id="rId3" imgW="1477440" imgH="478440" progId="">
              <p:embed/>
            </p:oleObj>
          </a:graphicData>
        </a:graphic>
      </p:graphicFrame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2424113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2054" name="Object 13"/>
          <p:cNvGraphicFramePr>
            <a:graphicFrameLocks noChangeAspect="1"/>
          </p:cNvGraphicFramePr>
          <p:nvPr/>
        </p:nvGraphicFramePr>
        <p:xfrm>
          <a:off x="323528" y="5733256"/>
          <a:ext cx="7472363" cy="893762"/>
        </p:xfrm>
        <a:graphic>
          <a:graphicData uri="http://schemas.openxmlformats.org/presentationml/2006/ole">
            <p:oleObj spid="_x0000_s2054" name="Формула" r:id="rId4" imgW="7467480" imgH="888840" progId="Equation.3">
              <p:embed/>
            </p:oleObj>
          </a:graphicData>
        </a:graphic>
      </p:graphicFrame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5868144" y="5949280"/>
            <a:ext cx="990600" cy="4572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6012160" y="6021288"/>
            <a:ext cx="762000" cy="533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95536" y="1988840"/>
            <a:ext cx="698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Вариант </a:t>
            </a:r>
            <a:r>
              <a:rPr lang="en-US" sz="2400" b="1" dirty="0" smtClean="0"/>
              <a:t>3</a:t>
            </a:r>
            <a:r>
              <a:rPr lang="ru-RU" sz="2400" b="1" dirty="0" smtClean="0"/>
              <a:t>: </a:t>
            </a:r>
            <a:r>
              <a:rPr lang="en-US" sz="2400" b="1" dirty="0" smtClean="0"/>
              <a:t>1 </a:t>
            </a:r>
            <a:r>
              <a:rPr lang="ru-RU" sz="2400" b="1" dirty="0" smtClean="0"/>
              <a:t>процессор. </a:t>
            </a:r>
            <a:r>
              <a:rPr lang="en-US" sz="2400" b="1" dirty="0" smtClean="0"/>
              <a:t>h = 7, </a:t>
            </a:r>
            <a:r>
              <a:rPr lang="en-US" sz="2400" b="1" dirty="0" smtClean="0">
                <a:sym typeface="Symbol"/>
              </a:rPr>
              <a:t> = 1, 0 = 0, w =</a:t>
            </a:r>
            <a:r>
              <a:rPr lang="ru-RU" sz="2400" b="1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7</a:t>
            </a:r>
            <a:endParaRPr lang="ru-RU" sz="2400" b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251520" y="2492896"/>
          <a:ext cx="4223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a1 * a2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(a1*a2) * a3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(a1*a2*a3) * a4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(a1*a2*a3*a4)</a:t>
                      </a:r>
                      <a:r>
                        <a:rPr lang="en-US" baseline="0" dirty="0" smtClean="0"/>
                        <a:t> * a5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(a1*a2*a3*a4*a5) * a6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(a1*a2*a3*a4*a5*a6) * a7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(a1*a2*a3*a4*a5*a6*a7) * a8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8" grpId="0" animBg="1"/>
      <p:bldP spid="56338" grpId="1" animBg="1"/>
      <p:bldP spid="56339" grpId="0" animBg="1"/>
      <p:bldP spid="563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2800" b="1" smtClean="0">
                <a:latin typeface="Arial" charset="0"/>
              </a:rPr>
              <a:t>Проблема построения параллельных</a:t>
            </a:r>
            <a:br>
              <a:rPr lang="ru-RU" sz="2800" b="1" smtClean="0">
                <a:latin typeface="Arial" charset="0"/>
              </a:rPr>
            </a:br>
            <a:r>
              <a:rPr lang="ru-RU" sz="2800" b="1" smtClean="0">
                <a:latin typeface="Arial" charset="0"/>
              </a:rPr>
              <a:t>форм с заданными свойствами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66913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2424113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1700808"/>
            <a:ext cx="8244408" cy="1828800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ru-RU" sz="2400" b="1" dirty="0">
                <a:solidFill>
                  <a:srgbClr val="000066"/>
                </a:solidFill>
              </a:rPr>
              <a:t>1.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ru-RU" sz="2400" b="1" dirty="0">
                <a:solidFill>
                  <a:srgbClr val="000066"/>
                </a:solidFill>
              </a:rPr>
              <a:t>Лишние операции</a:t>
            </a:r>
          </a:p>
          <a:p>
            <a:pPr marL="457200" indent="-457200"/>
            <a:r>
              <a:rPr lang="ru-RU" sz="2400" b="1" dirty="0">
                <a:solidFill>
                  <a:srgbClr val="000066"/>
                </a:solidFill>
              </a:rPr>
              <a:t>2.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ru-RU" sz="2400" b="1" dirty="0">
                <a:solidFill>
                  <a:srgbClr val="000066"/>
                </a:solidFill>
              </a:rPr>
              <a:t>Чем больше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ru-RU" sz="2400" b="1" u="sng" dirty="0">
                <a:solidFill>
                  <a:srgbClr val="000066"/>
                </a:solidFill>
              </a:rPr>
              <a:t>промежуточных</a:t>
            </a:r>
            <a:r>
              <a:rPr lang="ru-RU" sz="2400" b="1" dirty="0">
                <a:solidFill>
                  <a:srgbClr val="000066"/>
                </a:solidFill>
              </a:rPr>
              <a:t> 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ru-RU" sz="2400" b="1" dirty="0">
                <a:solidFill>
                  <a:srgbClr val="000066"/>
                </a:solidFill>
              </a:rPr>
              <a:t>результатов требуется,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ru-RU" sz="2400" b="1" dirty="0">
                <a:solidFill>
                  <a:srgbClr val="000066"/>
                </a:solidFill>
              </a:rPr>
              <a:t>тем</a:t>
            </a:r>
            <a:endParaRPr lang="en-US" sz="2400" b="1" dirty="0">
              <a:solidFill>
                <a:srgbClr val="000066"/>
              </a:solidFill>
            </a:endParaRPr>
          </a:p>
          <a:p>
            <a:pPr marL="457200" indent="-457200"/>
            <a:r>
              <a:rPr lang="ru-RU" sz="2400" b="1" dirty="0">
                <a:solidFill>
                  <a:srgbClr val="000066"/>
                </a:solidFill>
              </a:rPr>
              <a:t>эффективней</a:t>
            </a:r>
            <a:r>
              <a:rPr lang="en-US" sz="2400" b="1" dirty="0">
                <a:solidFill>
                  <a:srgbClr val="000066"/>
                </a:solidFill>
              </a:rPr>
              <a:t>  </a:t>
            </a:r>
            <a:r>
              <a:rPr lang="ru-RU" sz="2400" b="1" dirty="0">
                <a:solidFill>
                  <a:srgbClr val="000066"/>
                </a:solidFill>
              </a:rPr>
              <a:t>параллельный алгоритм</a:t>
            </a:r>
          </a:p>
          <a:p>
            <a:pPr marL="457200" indent="-457200"/>
            <a:r>
              <a:rPr lang="ru-RU" sz="1600" b="1" dirty="0">
                <a:solidFill>
                  <a:srgbClr val="000066"/>
                </a:solidFill>
              </a:rPr>
              <a:t> </a:t>
            </a:r>
            <a:endParaRPr lang="ru-RU" b="1" dirty="0">
              <a:solidFill>
                <a:srgbClr val="000066"/>
              </a:solidFill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79512" y="3789040"/>
            <a:ext cx="8001000" cy="1728192"/>
          </a:xfrm>
          <a:prstGeom prst="rect">
            <a:avLst/>
          </a:prstGeom>
          <a:solidFill>
            <a:srgbClr val="D5D5F3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400" b="1" dirty="0">
                <a:solidFill>
                  <a:srgbClr val="CC3300"/>
                </a:solidFill>
              </a:rPr>
              <a:t>Устойчивость параллельных алгоритмов хуже, </a:t>
            </a:r>
            <a:r>
              <a:rPr lang="ru-RU" sz="2400" b="1" dirty="0" smtClean="0">
                <a:solidFill>
                  <a:srgbClr val="CC3300"/>
                </a:solidFill>
              </a:rPr>
              <a:t>чем</a:t>
            </a:r>
            <a:endParaRPr lang="en-US" sz="2400" b="1" dirty="0" smtClean="0">
              <a:solidFill>
                <a:srgbClr val="CC3300"/>
              </a:solidFill>
            </a:endParaRPr>
          </a:p>
          <a:p>
            <a:r>
              <a:rPr lang="ru-RU" sz="2400" b="1" dirty="0" smtClean="0">
                <a:solidFill>
                  <a:srgbClr val="CC3300"/>
                </a:solidFill>
              </a:rPr>
              <a:t> </a:t>
            </a:r>
            <a:r>
              <a:rPr lang="ru-RU" sz="2400" b="1" dirty="0">
                <a:solidFill>
                  <a:srgbClr val="CC3300"/>
                </a:solidFill>
              </a:rPr>
              <a:t>последовательных.</a:t>
            </a:r>
          </a:p>
          <a:p>
            <a:r>
              <a:rPr lang="ru-RU" sz="2400" b="1" dirty="0">
                <a:solidFill>
                  <a:srgbClr val="CC3300"/>
                </a:solidFill>
              </a:rPr>
              <a:t>При большом числе процессоров эти области</a:t>
            </a:r>
            <a:r>
              <a:rPr lang="ru-RU" sz="2400" b="1" dirty="0" smtClean="0">
                <a:solidFill>
                  <a:srgbClr val="CC3300"/>
                </a:solidFill>
              </a:rPr>
              <a:t>,</a:t>
            </a:r>
            <a:endParaRPr lang="en-US" sz="2400" b="1" dirty="0" smtClean="0">
              <a:solidFill>
                <a:srgbClr val="CC3300"/>
              </a:solidFill>
            </a:endParaRPr>
          </a:p>
          <a:p>
            <a:r>
              <a:rPr lang="ru-RU" sz="2400" b="1" dirty="0" smtClean="0">
                <a:solidFill>
                  <a:srgbClr val="CC3300"/>
                </a:solidFill>
              </a:rPr>
              <a:t> </a:t>
            </a:r>
            <a:r>
              <a:rPr lang="ru-RU" sz="2400" b="1" dirty="0">
                <a:solidFill>
                  <a:srgbClr val="CC3300"/>
                </a:solidFill>
              </a:rPr>
              <a:t>по крайней мере, различны</a:t>
            </a:r>
            <a:endParaRPr lang="ru-RU" sz="2400" b="1" dirty="0">
              <a:solidFill>
                <a:srgbClr val="000066"/>
              </a:solidFill>
            </a:endParaRPr>
          </a:p>
          <a:p>
            <a:r>
              <a:rPr lang="ru-RU" sz="2400" b="1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 animBg="1" autoUpdateAnimBg="0"/>
      <p:bldP spid="563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mtClean="0"/>
              <a:t>Закон Гроша и гипотеза Минского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1520" y="1340768"/>
          <a:ext cx="3240360" cy="2448272"/>
        </p:xfrm>
        <a:graphic>
          <a:graphicData uri="http://schemas.openxmlformats.org/presentationml/2006/ole">
            <p:oleObj spid="_x0000_s3074" name="Worksheet" r:id="rId3" imgW="2766166" imgH="2354604" progId="Excel.Sheet.8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62425" y="1219200"/>
          <a:ext cx="4676775" cy="2457450"/>
        </p:xfrm>
        <a:graphic>
          <a:graphicData uri="http://schemas.openxmlformats.org/presentationml/2006/ole">
            <p:oleObj spid="_x0000_s3075" name="Диаграмма" r:id="rId4" imgW="5523840" imgH="2902680" progId="Excel.Sheet.8">
              <p:embed/>
            </p:oleObj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1371600" y="3697288"/>
          <a:ext cx="2552700" cy="3084512"/>
        </p:xfrm>
        <a:graphic>
          <a:graphicData uri="http://schemas.openxmlformats.org/presentationml/2006/ole">
            <p:oleObj spid="_x0000_s3076" name="VISIO" r:id="rId5" imgW="2552040" imgH="3085200" progId="">
              <p:embed/>
            </p:oleObj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4114800" y="3686175"/>
          <a:ext cx="2570163" cy="3095625"/>
        </p:xfrm>
        <a:graphic>
          <a:graphicData uri="http://schemas.openxmlformats.org/presentationml/2006/ole">
            <p:oleObj spid="_x0000_s3077" name="VISIO" r:id="rId6" imgW="2570760" imgH="3094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2335</TotalTime>
  <Words>867</Words>
  <Application>Microsoft Office PowerPoint</Application>
  <PresentationFormat>Экран 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Изящная</vt:lpstr>
      <vt:lpstr>VISIO</vt:lpstr>
      <vt:lpstr>Формула</vt:lpstr>
      <vt:lpstr>Worksheet</vt:lpstr>
      <vt:lpstr>Диаграмма</vt:lpstr>
      <vt:lpstr>Параллельное программирование</vt:lpstr>
      <vt:lpstr>Параллельное программирование</vt:lpstr>
      <vt:lpstr>Характеристики параллельных ярусных форм параллельных алгоритмов</vt:lpstr>
      <vt:lpstr>Проблема построения параллельных форм с заданными свойствами</vt:lpstr>
      <vt:lpstr>Проблема построения параллельных форм с заданными свойствами</vt:lpstr>
      <vt:lpstr>Проблема построения параллельных форм с заданными свойствами</vt:lpstr>
      <vt:lpstr>Проблема построения параллельных форм с заданными свойствами</vt:lpstr>
      <vt:lpstr>Проблема построения параллельных форм с заданными свойствами</vt:lpstr>
      <vt:lpstr>Закон Гроша и гипотеза Минского</vt:lpstr>
      <vt:lpstr>Задачи, критерии, вопросы</vt:lpstr>
    </vt:vector>
  </TitlesOfParts>
  <Company>SkyLab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Диагностика технического состояния трансмиссионных подшипников ГТД</dc:title>
  <dc:creator>Beard</dc:creator>
  <cp:lastModifiedBy>Татьяна Грызлова</cp:lastModifiedBy>
  <cp:revision>114</cp:revision>
  <dcterms:created xsi:type="dcterms:W3CDTF">2005-09-05T18:38:22Z</dcterms:created>
  <dcterms:modified xsi:type="dcterms:W3CDTF">2019-02-11T16:49:36Z</dcterms:modified>
</cp:coreProperties>
</file>