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4" r:id="rId2"/>
    <p:sldId id="303" r:id="rId3"/>
    <p:sldId id="304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 autoAdjust="0"/>
    <p:restoredTop sz="94660"/>
  </p:normalViewPr>
  <p:slideViewPr>
    <p:cSldViewPr>
      <p:cViewPr varScale="1">
        <p:scale>
          <a:sx n="80" d="100"/>
          <a:sy n="80" d="100"/>
        </p:scale>
        <p:origin x="-151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5235-22D5-4A56-867F-E6774C2FE8DE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B8692-2E69-47AE-B6F9-2A07CEF3B5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3628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C02C8D5-AB9C-48B2-BD95-BB533C1D000E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C02C8D5-AB9C-48B2-BD95-BB533C1D000E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C02C8D5-AB9C-48B2-BD95-BB533C1D000E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2C8D5-AB9C-48B2-BD95-BB533C1D000E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C02C8D5-AB9C-48B2-BD95-BB533C1D000E}" type="datetimeFigureOut">
              <a:rPr lang="ru-RU" smtClean="0"/>
              <a:pPr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85AD50D-04FB-43CF-B743-46F656F8A85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1864" y="2928934"/>
            <a:ext cx="7406640" cy="179621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Проектирование программ </a:t>
            </a:r>
            <a:r>
              <a:rPr lang="ru-RU" b="1" dirty="0" smtClean="0"/>
              <a:t>на </a:t>
            </a:r>
            <a:r>
              <a:rPr lang="en-US" b="1" dirty="0" smtClean="0"/>
              <a:t>C#</a:t>
            </a:r>
            <a:r>
              <a:rPr lang="ru-RU" b="1" dirty="0" smtClean="0"/>
              <a:t>. </a:t>
            </a:r>
            <a:br>
              <a:rPr lang="ru-RU" b="1" dirty="0" smtClean="0"/>
            </a:br>
            <a:r>
              <a:rPr lang="ru-RU" b="1" dirty="0" smtClean="0"/>
              <a:t>Читатели - писатели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720" y="2143116"/>
            <a:ext cx="7406640" cy="571504"/>
          </a:xfrm>
        </p:spPr>
        <p:txBody>
          <a:bodyPr/>
          <a:lstStyle/>
          <a:p>
            <a:r>
              <a:rPr lang="ru-RU" dirty="0" smtClean="0"/>
              <a:t>Т. П. ГРЫЗЛОВА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500042"/>
            <a:ext cx="792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3">
                    <a:lumMod val="75000"/>
                  </a:schemeClr>
                </a:solidFill>
                <a:latin typeface="Bodoni MT Black" pitchFamily="18" charset="0"/>
              </a:rPr>
              <a:t>П</a:t>
            </a:r>
            <a:r>
              <a:rPr lang="ru-RU" sz="4000" dirty="0" smtClean="0">
                <a:solidFill>
                  <a:schemeClr val="accent3">
                    <a:lumMod val="75000"/>
                  </a:schemeClr>
                </a:solidFill>
                <a:latin typeface="Bodoni MT Black" pitchFamily="18" charset="0"/>
              </a:rPr>
              <a:t>араллельное программирование</a:t>
            </a:r>
            <a:endParaRPr lang="ru-RU" sz="4000" dirty="0">
              <a:solidFill>
                <a:schemeClr val="accent3">
                  <a:lumMod val="75000"/>
                </a:schemeClr>
              </a:solidFill>
              <a:latin typeface="Bodoni MT Blac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0400" y="5786454"/>
            <a:ext cx="367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РГАТА им. П. А. Соловьева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3326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Semaphore rw1;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Semaphore en;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rCount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;</a:t>
            </a:r>
          </a:p>
          <a:p>
            <a:endParaRPr lang="en-US" dirty="0" smtClean="0">
              <a:latin typeface="Consola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700808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rw1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Semaphore(1, 1);</a:t>
            </a:r>
          </a:p>
          <a:p>
            <a:r>
              <a:rPr lang="en-US" dirty="0" smtClean="0">
                <a:latin typeface="Consolas"/>
              </a:rPr>
              <a:t>            en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Semaphore(1, 1);</a:t>
            </a:r>
          </a:p>
          <a:p>
            <a:r>
              <a:rPr lang="en-US" dirty="0" smtClean="0">
                <a:latin typeface="Consolas"/>
              </a:rPr>
              <a:t>            </a:t>
            </a:r>
            <a:r>
              <a:rPr lang="en-US" dirty="0" err="1" smtClean="0">
                <a:latin typeface="Consolas"/>
              </a:rPr>
              <a:t>rCount</a:t>
            </a:r>
            <a:r>
              <a:rPr lang="en-US" dirty="0" smtClean="0">
                <a:latin typeface="Consolas"/>
              </a:rPr>
              <a:t> = 0;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3212976"/>
            <a:ext cx="4860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 void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ToWrite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(object num)</a:t>
            </a:r>
          </a:p>
          <a:p>
            <a:r>
              <a:rPr lang="en-US" dirty="0" smtClean="0">
                <a:latin typeface="Consolas"/>
              </a:rPr>
              <a:t>        {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while (iteration &lt; NI)</a:t>
            </a:r>
          </a:p>
          <a:p>
            <a:r>
              <a:rPr lang="en-US" dirty="0" smtClean="0">
                <a:latin typeface="Consolas"/>
              </a:rPr>
              <a:t>            { rw1.WaitOne();</a:t>
            </a:r>
          </a:p>
          <a:p>
            <a:r>
              <a:rPr lang="en-US" dirty="0" smtClean="0">
                <a:latin typeface="Consolas"/>
              </a:rPr>
              <a:t>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Thread.Sleep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(500);</a:t>
            </a:r>
          </a:p>
          <a:p>
            <a:r>
              <a:rPr lang="en-US" dirty="0" smtClean="0">
                <a:latin typeface="Consolas"/>
              </a:rPr>
              <a:t>              iteration++;</a:t>
            </a:r>
          </a:p>
          <a:p>
            <a:r>
              <a:rPr lang="en-US" dirty="0" smtClean="0">
                <a:latin typeface="Consolas"/>
              </a:rPr>
              <a:t>              rw1.Release(1);</a:t>
            </a:r>
          </a:p>
          <a:p>
            <a:r>
              <a:rPr lang="en-US" dirty="0" smtClean="0">
                <a:latin typeface="Consolas"/>
              </a:rPr>
              <a:t>           }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//while</a:t>
            </a:r>
          </a:p>
          <a:p>
            <a:r>
              <a:rPr lang="en-US" dirty="0" smtClean="0">
                <a:latin typeface="Consolas"/>
              </a:rPr>
              <a:t>}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//Writer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78488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 void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ToRead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(object num)</a:t>
            </a:r>
          </a:p>
          <a:p>
            <a:r>
              <a:rPr lang="en-US" dirty="0" smtClean="0">
                <a:latin typeface="Consolas"/>
              </a:rPr>
              <a:t>        {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while (iteration &lt; NI)</a:t>
            </a:r>
          </a:p>
          <a:p>
            <a:r>
              <a:rPr lang="en-US" dirty="0" smtClean="0">
                <a:latin typeface="Consolas"/>
              </a:rPr>
              <a:t>            {   </a:t>
            </a:r>
            <a:r>
              <a:rPr lang="en-US" dirty="0" err="1" smtClean="0">
                <a:latin typeface="Consolas"/>
              </a:rPr>
              <a:t>en.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WaitOne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()</a:t>
            </a:r>
            <a:r>
              <a:rPr lang="en-US" dirty="0" smtClean="0">
                <a:latin typeface="Consolas"/>
              </a:rPr>
              <a:t>; </a:t>
            </a:r>
            <a:r>
              <a:rPr lang="en-US" dirty="0" err="1" smtClean="0">
                <a:latin typeface="Consolas"/>
              </a:rPr>
              <a:t>rCount</a:t>
            </a:r>
            <a:r>
              <a:rPr lang="en-US" dirty="0" smtClean="0">
                <a:latin typeface="Consolas"/>
              </a:rPr>
              <a:t>++;</a:t>
            </a:r>
          </a:p>
          <a:p>
            <a:r>
              <a:rPr lang="en-US" dirty="0" smtClean="0"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 (</a:t>
            </a:r>
            <a:r>
              <a:rPr lang="en-US" dirty="0" err="1" smtClean="0">
                <a:latin typeface="Consolas"/>
              </a:rPr>
              <a:t>rCount</a:t>
            </a:r>
            <a:r>
              <a:rPr lang="en-US" dirty="0" smtClean="0">
                <a:latin typeface="Consolas"/>
              </a:rPr>
              <a:t> == 1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) { </a:t>
            </a:r>
            <a:r>
              <a:rPr lang="en-US" dirty="0" smtClean="0">
                <a:latin typeface="Consolas"/>
              </a:rPr>
              <a:t>rw1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.WaitOne(); }</a:t>
            </a:r>
          </a:p>
          <a:p>
            <a:r>
              <a:rPr lang="en-US" dirty="0" smtClean="0">
                <a:latin typeface="Consolas"/>
              </a:rPr>
              <a:t>                </a:t>
            </a:r>
            <a:r>
              <a:rPr lang="en-US" dirty="0" err="1" smtClean="0">
                <a:latin typeface="Consolas"/>
              </a:rPr>
              <a:t>en.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Release</a:t>
            </a:r>
            <a:r>
              <a:rPr lang="en-US" dirty="0" smtClean="0">
                <a:latin typeface="Consolas"/>
              </a:rPr>
              <a:t>(1);</a:t>
            </a:r>
          </a:p>
          <a:p>
            <a:r>
              <a:rPr lang="en-US" dirty="0" smtClean="0">
                <a:latin typeface="Consolas"/>
              </a:rPr>
              <a:t>                ………………………………………..</a:t>
            </a:r>
            <a:r>
              <a:rPr lang="ru-RU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iteration++;</a:t>
            </a:r>
          </a:p>
          <a:p>
            <a:r>
              <a:rPr lang="en-US" dirty="0" smtClean="0">
                <a:latin typeface="Consolas"/>
              </a:rPr>
              <a:t>                </a:t>
            </a:r>
            <a:r>
              <a:rPr lang="en-US" dirty="0" err="1" smtClean="0">
                <a:latin typeface="Consolas"/>
              </a:rPr>
              <a:t>en.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WaitOne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()</a:t>
            </a:r>
            <a:r>
              <a:rPr lang="en-US" dirty="0" smtClean="0">
                <a:latin typeface="Consolas"/>
              </a:rPr>
              <a:t>; </a:t>
            </a:r>
            <a:r>
              <a:rPr lang="en-US" dirty="0" err="1" smtClean="0">
                <a:latin typeface="Consolas"/>
              </a:rPr>
              <a:t>rCount</a:t>
            </a:r>
            <a:r>
              <a:rPr lang="en-US" dirty="0" smtClean="0">
                <a:latin typeface="Consolas"/>
              </a:rPr>
              <a:t>--;</a:t>
            </a:r>
          </a:p>
          <a:p>
            <a:r>
              <a:rPr lang="en-US" dirty="0" smtClean="0"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 (</a:t>
            </a:r>
            <a:r>
              <a:rPr lang="en-US" dirty="0" err="1" smtClean="0">
                <a:latin typeface="Consolas"/>
              </a:rPr>
              <a:t>rCount</a:t>
            </a:r>
            <a:r>
              <a:rPr lang="en-US" dirty="0" smtClean="0">
                <a:latin typeface="Consolas"/>
              </a:rPr>
              <a:t> == 0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) { </a:t>
            </a:r>
            <a:r>
              <a:rPr lang="en-US" dirty="0" smtClean="0">
                <a:latin typeface="Consolas"/>
              </a:rPr>
              <a:t>rw1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.Release(</a:t>
            </a:r>
            <a:r>
              <a:rPr lang="en-US" dirty="0" smtClean="0">
                <a:latin typeface="Consolas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); }</a:t>
            </a:r>
          </a:p>
          <a:p>
            <a:r>
              <a:rPr lang="en-US" dirty="0" smtClean="0">
                <a:latin typeface="Consolas"/>
              </a:rPr>
              <a:t>                </a:t>
            </a:r>
            <a:r>
              <a:rPr lang="en-US" dirty="0" err="1" smtClean="0">
                <a:latin typeface="Consolas"/>
              </a:rPr>
              <a:t>en.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Release</a:t>
            </a:r>
            <a:r>
              <a:rPr lang="en-US" dirty="0" smtClean="0">
                <a:latin typeface="Consolas"/>
              </a:rPr>
              <a:t>(1);</a:t>
            </a:r>
          </a:p>
          <a:p>
            <a:r>
              <a:rPr lang="en-US" dirty="0" smtClean="0">
                <a:latin typeface="Consolas"/>
              </a:rPr>
              <a:t>            }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//while</a:t>
            </a:r>
          </a:p>
          <a:p>
            <a:r>
              <a:rPr lang="en-US" dirty="0" smtClean="0">
                <a:latin typeface="Consolas"/>
              </a:rPr>
              <a:t>}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//Reader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2996952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Первый читатель ждет на семафоре</a:t>
            </a:r>
            <a:r>
              <a:rPr lang="ru-RU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rw1</a:t>
            </a:r>
            <a:r>
              <a:rPr lang="ru-RU" dirty="0" smtClean="0"/>
              <a:t>, остальные ждут на семафоре </a:t>
            </a:r>
            <a:r>
              <a:rPr lang="en-US" b="1" dirty="0" smtClean="0">
                <a:solidFill>
                  <a:srgbClr val="FF0000"/>
                </a:solidFill>
              </a:rPr>
              <a:t>en</a:t>
            </a:r>
            <a:r>
              <a:rPr lang="ru-RU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Если первый читатель захватил семафор </a:t>
            </a:r>
            <a:r>
              <a:rPr lang="en-US" b="1" dirty="0" smtClean="0">
                <a:solidFill>
                  <a:srgbClr val="FF0000"/>
                </a:solidFill>
              </a:rPr>
              <a:t>rw1</a:t>
            </a:r>
            <a:r>
              <a:rPr lang="ru-RU" dirty="0" smtClean="0"/>
              <a:t>, то он освобождает семафор </a:t>
            </a:r>
            <a:r>
              <a:rPr lang="en-US" b="1" dirty="0" smtClean="0">
                <a:solidFill>
                  <a:srgbClr val="FF0000"/>
                </a:solidFill>
              </a:rPr>
              <a:t>en</a:t>
            </a:r>
            <a:r>
              <a:rPr lang="ru-RU" dirty="0" smtClean="0"/>
              <a:t>, и тем самым дает возможность всем остальным процессам чтения войти по очереди в секцию, защищенную семафором </a:t>
            </a:r>
            <a:r>
              <a:rPr lang="en-US" b="1" dirty="0" smtClean="0">
                <a:solidFill>
                  <a:srgbClr val="FF0000"/>
                </a:solidFill>
              </a:rPr>
              <a:t>en</a:t>
            </a:r>
            <a:r>
              <a:rPr lang="ru-RU" dirty="0" smtClean="0"/>
              <a:t>, и  увеличить значение глобального счетчика</a:t>
            </a:r>
          </a:p>
          <a:p>
            <a:pPr marL="342900" indent="-342900">
              <a:buAutoNum type="arabicParenR"/>
            </a:pPr>
            <a:r>
              <a:rPr lang="ru-RU" dirty="0" smtClean="0"/>
              <a:t>Все читатели могут читать ресурс, они все находятся в критической секции, защищенной семафором </a:t>
            </a:r>
            <a:r>
              <a:rPr lang="en-US" b="1" dirty="0" smtClean="0">
                <a:solidFill>
                  <a:srgbClr val="FF0000"/>
                </a:solidFill>
              </a:rPr>
              <a:t>rw1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ru-RU" dirty="0" smtClean="0"/>
              <a:t>Перед выходом из режима чтения читатель снова захватывает семафор </a:t>
            </a:r>
            <a:r>
              <a:rPr lang="en-US" b="1" dirty="0" smtClean="0">
                <a:solidFill>
                  <a:srgbClr val="FF0000"/>
                </a:solidFill>
              </a:rPr>
              <a:t>en</a:t>
            </a:r>
            <a:r>
              <a:rPr lang="ru-RU" dirty="0" smtClean="0"/>
              <a:t>, уменьшает значение счетчика и освобождает семафор </a:t>
            </a:r>
            <a:r>
              <a:rPr lang="en-US" b="1" dirty="0" smtClean="0">
                <a:solidFill>
                  <a:srgbClr val="FF0000"/>
                </a:solidFill>
              </a:rPr>
              <a:t>en</a:t>
            </a:r>
            <a:r>
              <a:rPr lang="ru-RU" dirty="0" smtClean="0"/>
              <a:t>, давая возможность остальным процессам чтения корректно завершить работу с ресурсом</a:t>
            </a:r>
          </a:p>
          <a:p>
            <a:pPr marL="342900" indent="-342900">
              <a:buAutoNum type="arabicParenR"/>
            </a:pPr>
            <a:r>
              <a:rPr lang="ru-RU" dirty="0" smtClean="0"/>
              <a:t>Последний читатель должен освободить семафор </a:t>
            </a:r>
            <a:r>
              <a:rPr lang="en-US" b="1" dirty="0" smtClean="0">
                <a:solidFill>
                  <a:srgbClr val="FF0000"/>
                </a:solidFill>
              </a:rPr>
              <a:t>rw1</a:t>
            </a:r>
            <a:endParaRPr lang="ru-RU" b="1" dirty="0" smtClean="0">
              <a:solidFill>
                <a:srgbClr val="FF000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660232" y="692696"/>
            <a:ext cx="576064" cy="576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148064" y="332656"/>
            <a:ext cx="576064" cy="5760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1’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475656" y="1052736"/>
            <a:ext cx="576064" cy="576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724128" y="332656"/>
            <a:ext cx="576064" cy="5760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2’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84168" y="1268760"/>
            <a:ext cx="576064" cy="576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475656" y="1700808"/>
            <a:ext cx="576064" cy="5760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923928" y="2204864"/>
            <a:ext cx="576064" cy="5760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660232" y="1916832"/>
            <a:ext cx="576064" cy="576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499992" y="2204864"/>
            <a:ext cx="576064" cy="576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5’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2122</TotalTime>
  <Words>254</Words>
  <Application>Microsoft Office PowerPoint</Application>
  <PresentationFormat>Экран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Изящная</vt:lpstr>
      <vt:lpstr> Проектирование программ на C#.  Читатели - писатели</vt:lpstr>
      <vt:lpstr>Слайд 2</vt:lpstr>
      <vt:lpstr>Слайд 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XIV Конгресс моторостроителей</dc:title>
  <dc:creator>TGR</dc:creator>
  <cp:lastModifiedBy>Татьяна Грызлова</cp:lastModifiedBy>
  <cp:revision>222</cp:revision>
  <dcterms:created xsi:type="dcterms:W3CDTF">2009-09-11T09:45:55Z</dcterms:created>
  <dcterms:modified xsi:type="dcterms:W3CDTF">2019-02-11T16:44:06Z</dcterms:modified>
</cp:coreProperties>
</file>