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A965334-D411-468A-9DAB-38F73E1DD36C}" type="datetimeFigureOut">
              <a:rPr lang="ru-RU" smtClean="0"/>
              <a:pPr/>
              <a:t>08.02.2019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467AF6-C270-4021-9E34-2F7C4F956C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43808" y="533400"/>
            <a:ext cx="5628460" cy="2868168"/>
          </a:xfrm>
        </p:spPr>
        <p:txBody>
          <a:bodyPr/>
          <a:lstStyle/>
          <a:p>
            <a:r>
              <a:rPr lang="ru-RU" dirty="0" smtClean="0"/>
              <a:t>П</a:t>
            </a:r>
            <a:r>
              <a:rPr lang="ru-RU" dirty="0" smtClean="0"/>
              <a:t>ростейшие программы ан </a:t>
            </a:r>
            <a:r>
              <a:rPr lang="en-US" dirty="0" err="1" smtClean="0"/>
              <a:t>ada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Параллельное программирование</a:t>
            </a:r>
          </a:p>
          <a:p>
            <a:r>
              <a:rPr lang="ru-RU" dirty="0" smtClean="0"/>
              <a:t>РГАТУ</a:t>
            </a:r>
          </a:p>
          <a:p>
            <a:r>
              <a:rPr lang="ru-RU" dirty="0" smtClean="0"/>
              <a:t>2019</a:t>
            </a:r>
          </a:p>
          <a:p>
            <a:r>
              <a:rPr lang="ru-RU" dirty="0" smtClean="0"/>
              <a:t>Грызлова Т. 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88640"/>
            <a:ext cx="8041440" cy="832197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5000" lnSpcReduction="20000"/>
          </a:bodyPr>
          <a:lstStyle/>
          <a:p>
            <a:pPr lvl="0">
              <a:spcBef>
                <a:spcPct val="0"/>
              </a:spcBef>
            </a:pPr>
            <a:r>
              <a:rPr lang="ru-RU" altLang="ru-RU" sz="3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Вызов </a:t>
            </a:r>
            <a:r>
              <a:rPr lang="ru-RU" altLang="ru-RU" sz="38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входа.</a:t>
            </a:r>
            <a:endParaRPr lang="ru-RU" sz="38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Атрибуты задач и входов</a:t>
            </a:r>
            <a:endParaRPr kumimoji="0" lang="ru-RU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0" name="Группа 119"/>
          <p:cNvGrpSpPr/>
          <p:nvPr/>
        </p:nvGrpSpPr>
        <p:grpSpPr>
          <a:xfrm>
            <a:off x="107504" y="1484784"/>
            <a:ext cx="4824536" cy="2880320"/>
            <a:chOff x="107504" y="1484784"/>
            <a:chExt cx="4824536" cy="2880320"/>
          </a:xfrm>
        </p:grpSpPr>
        <p:cxnSp>
          <p:nvCxnSpPr>
            <p:cNvPr id="28" name="Прямая со стрелкой 27"/>
            <p:cNvCxnSpPr/>
            <p:nvPr/>
          </p:nvCxnSpPr>
          <p:spPr>
            <a:xfrm>
              <a:off x="2195736" y="1772816"/>
              <a:ext cx="1008112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Группа 85"/>
            <p:cNvGrpSpPr/>
            <p:nvPr/>
          </p:nvGrpSpPr>
          <p:grpSpPr>
            <a:xfrm>
              <a:off x="1907704" y="2636912"/>
              <a:ext cx="1008112" cy="288032"/>
              <a:chOff x="1907704" y="3212976"/>
              <a:chExt cx="1008112" cy="288032"/>
            </a:xfrm>
          </p:grpSpPr>
          <p:cxnSp>
            <p:nvCxnSpPr>
              <p:cNvPr id="80" name="Прямая соединительная линия 79"/>
              <p:cNvCxnSpPr/>
              <p:nvPr/>
            </p:nvCxnSpPr>
            <p:spPr>
              <a:xfrm>
                <a:off x="1907704" y="3501008"/>
                <a:ext cx="816091" cy="0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Дуга 80"/>
              <p:cNvSpPr/>
              <p:nvPr/>
            </p:nvSpPr>
            <p:spPr>
              <a:xfrm>
                <a:off x="2531773" y="3212976"/>
                <a:ext cx="384043" cy="288032"/>
              </a:xfrm>
              <a:prstGeom prst="arc">
                <a:avLst>
                  <a:gd name="adj1" fmla="val 12701057"/>
                  <a:gd name="adj2" fmla="val 5799315"/>
                </a:avLst>
              </a:prstGeom>
              <a:ln w="28575">
                <a:solidFill>
                  <a:srgbClr val="00206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u="sng"/>
              </a:p>
            </p:txBody>
          </p:sp>
        </p:grpSp>
        <p:grpSp>
          <p:nvGrpSpPr>
            <p:cNvPr id="87" name="Группа 86"/>
            <p:cNvGrpSpPr/>
            <p:nvPr/>
          </p:nvGrpSpPr>
          <p:grpSpPr>
            <a:xfrm>
              <a:off x="1835696" y="3789040"/>
              <a:ext cx="1008112" cy="288032"/>
              <a:chOff x="1907704" y="3212976"/>
              <a:chExt cx="1008112" cy="288032"/>
            </a:xfrm>
          </p:grpSpPr>
          <p:cxnSp>
            <p:nvCxnSpPr>
              <p:cNvPr id="88" name="Прямая соединительная линия 87"/>
              <p:cNvCxnSpPr/>
              <p:nvPr/>
            </p:nvCxnSpPr>
            <p:spPr>
              <a:xfrm>
                <a:off x="1907704" y="3501008"/>
                <a:ext cx="816091" cy="0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Дуга 88"/>
              <p:cNvSpPr/>
              <p:nvPr/>
            </p:nvSpPr>
            <p:spPr>
              <a:xfrm>
                <a:off x="2531773" y="3212976"/>
                <a:ext cx="384043" cy="288032"/>
              </a:xfrm>
              <a:prstGeom prst="arc">
                <a:avLst>
                  <a:gd name="adj1" fmla="val 12701057"/>
                  <a:gd name="adj2" fmla="val 5799315"/>
                </a:avLst>
              </a:prstGeom>
              <a:ln w="28575">
                <a:solidFill>
                  <a:srgbClr val="00206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u="sng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2627784" y="350100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ru-RU" dirty="0"/>
            </a:p>
          </p:txBody>
        </p:sp>
        <p:grpSp>
          <p:nvGrpSpPr>
            <p:cNvPr id="99" name="Группа 98"/>
            <p:cNvGrpSpPr/>
            <p:nvPr/>
          </p:nvGrpSpPr>
          <p:grpSpPr>
            <a:xfrm>
              <a:off x="395536" y="1484784"/>
              <a:ext cx="4536504" cy="648072"/>
              <a:chOff x="395536" y="1484784"/>
              <a:chExt cx="4536504" cy="648072"/>
            </a:xfrm>
          </p:grpSpPr>
          <p:sp>
            <p:nvSpPr>
              <p:cNvPr id="7" name="Блок-схема: данные 6"/>
              <p:cNvSpPr/>
              <p:nvPr/>
            </p:nvSpPr>
            <p:spPr>
              <a:xfrm>
                <a:off x="395536" y="1484784"/>
                <a:ext cx="1944216" cy="648072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Блок-схема: данные 7"/>
              <p:cNvSpPr/>
              <p:nvPr/>
            </p:nvSpPr>
            <p:spPr>
              <a:xfrm>
                <a:off x="2987824" y="1484784"/>
                <a:ext cx="1944216" cy="648072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2" name="Группа 91"/>
              <p:cNvGrpSpPr/>
              <p:nvPr/>
            </p:nvGrpSpPr>
            <p:grpSpPr>
              <a:xfrm>
                <a:off x="3131840" y="1619508"/>
                <a:ext cx="818376" cy="369332"/>
                <a:chOff x="3033544" y="1628800"/>
                <a:chExt cx="818376" cy="369332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3033544" y="1700808"/>
                  <a:ext cx="818376" cy="216024"/>
                  <a:chOff x="3105552" y="1844824"/>
                  <a:chExt cx="818376" cy="216024"/>
                </a:xfrm>
              </p:grpSpPr>
              <p:cxnSp>
                <p:nvCxnSpPr>
                  <p:cNvPr id="95" name="Прямая соединительная линия 94"/>
                  <p:cNvCxnSpPr/>
                  <p:nvPr/>
                </p:nvCxnSpPr>
                <p:spPr>
                  <a:xfrm flipH="1">
                    <a:off x="3110238" y="1844824"/>
                    <a:ext cx="93610" cy="216024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Прямая соединительная линия 95"/>
                  <p:cNvCxnSpPr/>
                  <p:nvPr/>
                </p:nvCxnSpPr>
                <p:spPr>
                  <a:xfrm flipH="1">
                    <a:off x="3830318" y="1844824"/>
                    <a:ext cx="93610" cy="216024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Прямая соединительная линия 96"/>
                  <p:cNvCxnSpPr/>
                  <p:nvPr/>
                </p:nvCxnSpPr>
                <p:spPr>
                  <a:xfrm>
                    <a:off x="3203848" y="1844824"/>
                    <a:ext cx="720080" cy="0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Прямая соединительная линия 97"/>
                  <p:cNvCxnSpPr/>
                  <p:nvPr/>
                </p:nvCxnSpPr>
                <p:spPr>
                  <a:xfrm>
                    <a:off x="3105552" y="2060848"/>
                    <a:ext cx="720080" cy="0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3275856" y="16288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E</a:t>
                  </a:r>
                  <a:endParaRPr lang="ru-RU" i="1" dirty="0"/>
                </a:p>
              </p:txBody>
            </p:sp>
          </p:grpSp>
        </p:grpSp>
        <p:sp>
          <p:nvSpPr>
            <p:cNvPr id="101" name="Блок-схема: данные 100"/>
            <p:cNvSpPr/>
            <p:nvPr/>
          </p:nvSpPr>
          <p:spPr>
            <a:xfrm>
              <a:off x="179512" y="2564904"/>
              <a:ext cx="1944216" cy="648072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2" name="Блок-схема: данные 101"/>
            <p:cNvSpPr/>
            <p:nvPr/>
          </p:nvSpPr>
          <p:spPr>
            <a:xfrm>
              <a:off x="2699792" y="2564904"/>
              <a:ext cx="1944216" cy="648072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Группа 102"/>
            <p:cNvGrpSpPr/>
            <p:nvPr/>
          </p:nvGrpSpPr>
          <p:grpSpPr>
            <a:xfrm>
              <a:off x="2843808" y="2699628"/>
              <a:ext cx="818376" cy="369332"/>
              <a:chOff x="3033544" y="1628800"/>
              <a:chExt cx="818376" cy="369332"/>
            </a:xfrm>
          </p:grpSpPr>
          <p:grpSp>
            <p:nvGrpSpPr>
              <p:cNvPr id="104" name="Группа 103"/>
              <p:cNvGrpSpPr/>
              <p:nvPr/>
            </p:nvGrpSpPr>
            <p:grpSpPr>
              <a:xfrm>
                <a:off x="3033544" y="1700808"/>
                <a:ext cx="818376" cy="216024"/>
                <a:chOff x="3105552" y="1844824"/>
                <a:chExt cx="818376" cy="216024"/>
              </a:xfrm>
            </p:grpSpPr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 flipH="1">
                  <a:off x="3110238" y="1844824"/>
                  <a:ext cx="93610" cy="21602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Прямая соединительная линия 106"/>
                <p:cNvCxnSpPr/>
                <p:nvPr/>
              </p:nvCxnSpPr>
              <p:spPr>
                <a:xfrm flipH="1">
                  <a:off x="3830318" y="1844824"/>
                  <a:ext cx="93610" cy="21602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Прямая соединительная линия 107"/>
                <p:cNvCxnSpPr/>
                <p:nvPr/>
              </p:nvCxnSpPr>
              <p:spPr>
                <a:xfrm>
                  <a:off x="3203848" y="1844824"/>
                  <a:ext cx="72008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Прямая соединительная линия 108"/>
                <p:cNvCxnSpPr/>
                <p:nvPr/>
              </p:nvCxnSpPr>
              <p:spPr>
                <a:xfrm>
                  <a:off x="3105552" y="2060848"/>
                  <a:ext cx="72008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/>
              <p:cNvSpPr txBox="1"/>
              <p:nvPr/>
            </p:nvSpPr>
            <p:spPr>
              <a:xfrm>
                <a:off x="3275856" y="16288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E</a:t>
                </a:r>
                <a:endParaRPr lang="ru-RU" i="1" dirty="0"/>
              </a:p>
            </p:txBody>
          </p:sp>
        </p:grpSp>
        <p:sp>
          <p:nvSpPr>
            <p:cNvPr id="111" name="Блок-схема: данные 110"/>
            <p:cNvSpPr/>
            <p:nvPr/>
          </p:nvSpPr>
          <p:spPr>
            <a:xfrm>
              <a:off x="107504" y="3717032"/>
              <a:ext cx="1944216" cy="648072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2" name="Блок-схема: данные 111"/>
            <p:cNvSpPr/>
            <p:nvPr/>
          </p:nvSpPr>
          <p:spPr>
            <a:xfrm>
              <a:off x="2627784" y="3717032"/>
              <a:ext cx="1944216" cy="648072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13" name="Группа 112"/>
            <p:cNvGrpSpPr/>
            <p:nvPr/>
          </p:nvGrpSpPr>
          <p:grpSpPr>
            <a:xfrm>
              <a:off x="2771800" y="3851756"/>
              <a:ext cx="818376" cy="369332"/>
              <a:chOff x="3033544" y="1628800"/>
              <a:chExt cx="818376" cy="369332"/>
            </a:xfrm>
          </p:grpSpPr>
          <p:grpSp>
            <p:nvGrpSpPr>
              <p:cNvPr id="114" name="Группа 113"/>
              <p:cNvGrpSpPr/>
              <p:nvPr/>
            </p:nvGrpSpPr>
            <p:grpSpPr>
              <a:xfrm>
                <a:off x="3033544" y="1700808"/>
                <a:ext cx="818376" cy="216024"/>
                <a:chOff x="3105552" y="1844824"/>
                <a:chExt cx="818376" cy="216024"/>
              </a:xfrm>
            </p:grpSpPr>
            <p:cxnSp>
              <p:nvCxnSpPr>
                <p:cNvPr id="116" name="Прямая соединительная линия 115"/>
                <p:cNvCxnSpPr/>
                <p:nvPr/>
              </p:nvCxnSpPr>
              <p:spPr>
                <a:xfrm flipH="1">
                  <a:off x="3110238" y="1844824"/>
                  <a:ext cx="93610" cy="21602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Прямая соединительная линия 116"/>
                <p:cNvCxnSpPr/>
                <p:nvPr/>
              </p:nvCxnSpPr>
              <p:spPr>
                <a:xfrm flipH="1">
                  <a:off x="3830318" y="1844824"/>
                  <a:ext cx="93610" cy="21602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Прямая соединительная линия 117"/>
                <p:cNvCxnSpPr/>
                <p:nvPr/>
              </p:nvCxnSpPr>
              <p:spPr>
                <a:xfrm>
                  <a:off x="3203848" y="1844824"/>
                  <a:ext cx="72008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Прямая соединительная линия 118"/>
                <p:cNvCxnSpPr/>
                <p:nvPr/>
              </p:nvCxnSpPr>
              <p:spPr>
                <a:xfrm>
                  <a:off x="3105552" y="2060848"/>
                  <a:ext cx="72008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3275856" y="16288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E</a:t>
                </a:r>
                <a:endParaRPr lang="ru-RU" i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/>
          <p:cNvGrpSpPr/>
          <p:nvPr/>
        </p:nvGrpSpPr>
        <p:grpSpPr>
          <a:xfrm>
            <a:off x="539552" y="2060848"/>
            <a:ext cx="6696744" cy="4401780"/>
            <a:chOff x="539552" y="2060848"/>
            <a:chExt cx="6696744" cy="4401780"/>
          </a:xfrm>
        </p:grpSpPr>
        <p:sp>
          <p:nvSpPr>
            <p:cNvPr id="5" name="Блок-схема: данные 4"/>
            <p:cNvSpPr/>
            <p:nvPr/>
          </p:nvSpPr>
          <p:spPr>
            <a:xfrm>
              <a:off x="539552" y="3501008"/>
              <a:ext cx="1944216" cy="86409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EADER 1</a:t>
              </a: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1331640" y="2060848"/>
              <a:ext cx="2160240" cy="86409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</a:t>
              </a:r>
              <a:r>
                <a:rPr lang="en-US" dirty="0" smtClean="0">
                  <a:solidFill>
                    <a:schemeClr val="tx1"/>
                  </a:solidFill>
                </a:rPr>
                <a:t>hared </a:t>
              </a:r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esource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Блок-схема: данные 5"/>
            <p:cNvSpPr/>
            <p:nvPr/>
          </p:nvSpPr>
          <p:spPr>
            <a:xfrm>
              <a:off x="1115616" y="4077072"/>
              <a:ext cx="1944216" cy="864096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EADER 2</a:t>
              </a: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Блок-схема: данные 6"/>
            <p:cNvSpPr/>
            <p:nvPr/>
          </p:nvSpPr>
          <p:spPr>
            <a:xfrm>
              <a:off x="1547664" y="4653136"/>
              <a:ext cx="1944216" cy="864096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EADER 3</a:t>
              </a: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Блок-схема: данные 7"/>
            <p:cNvSpPr/>
            <p:nvPr/>
          </p:nvSpPr>
          <p:spPr>
            <a:xfrm>
              <a:off x="5004048" y="3068960"/>
              <a:ext cx="1944216" cy="864096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W</a:t>
              </a:r>
              <a:r>
                <a:rPr lang="en-US" dirty="0" smtClean="0">
                  <a:solidFill>
                    <a:schemeClr val="tx1"/>
                  </a:solidFill>
                </a:rPr>
                <a:t>RITER</a:t>
              </a:r>
            </a:p>
            <a:p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3275856" y="5517232"/>
              <a:ext cx="3960440" cy="936104"/>
              <a:chOff x="3851920" y="5733256"/>
              <a:chExt cx="3960440" cy="936104"/>
            </a:xfrm>
          </p:grpSpPr>
          <p:sp>
            <p:nvSpPr>
              <p:cNvPr id="10" name="Блок-схема: данные 9"/>
              <p:cNvSpPr/>
              <p:nvPr/>
            </p:nvSpPr>
            <p:spPr>
              <a:xfrm>
                <a:off x="4355976" y="5805264"/>
                <a:ext cx="1080120" cy="432048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</a:rPr>
                  <a:t>RqR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Блок-схема: данные 10"/>
              <p:cNvSpPr/>
              <p:nvPr/>
            </p:nvSpPr>
            <p:spPr>
              <a:xfrm>
                <a:off x="5292080" y="5805264"/>
                <a:ext cx="1080120" cy="432048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FIN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Блок-схема: данные 11"/>
              <p:cNvSpPr/>
              <p:nvPr/>
            </p:nvSpPr>
            <p:spPr>
              <a:xfrm>
                <a:off x="6228184" y="5805264"/>
                <a:ext cx="1152128" cy="432048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</a:rPr>
                  <a:t>RqW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" name="Группа 29"/>
              <p:cNvGrpSpPr/>
              <p:nvPr/>
            </p:nvGrpSpPr>
            <p:grpSpPr>
              <a:xfrm>
                <a:off x="3851920" y="5733256"/>
                <a:ext cx="3960440" cy="936104"/>
                <a:chOff x="3851920" y="5733256"/>
                <a:chExt cx="3960440" cy="936104"/>
              </a:xfrm>
            </p:grpSpPr>
            <p:grpSp>
              <p:nvGrpSpPr>
                <p:cNvPr id="26" name="Группа 25"/>
                <p:cNvGrpSpPr/>
                <p:nvPr/>
              </p:nvGrpSpPr>
              <p:grpSpPr>
                <a:xfrm>
                  <a:off x="3851920" y="5733256"/>
                  <a:ext cx="3456384" cy="936104"/>
                  <a:chOff x="3851920" y="5733256"/>
                  <a:chExt cx="3456384" cy="936104"/>
                </a:xfrm>
              </p:grpSpPr>
              <p:cxnSp>
                <p:nvCxnSpPr>
                  <p:cNvPr id="15" name="Прямая соединительная линия 14"/>
                  <p:cNvCxnSpPr/>
                  <p:nvPr/>
                </p:nvCxnSpPr>
                <p:spPr>
                  <a:xfrm>
                    <a:off x="3851920" y="6669360"/>
                    <a:ext cx="34563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единительная линия 16"/>
                  <p:cNvCxnSpPr/>
                  <p:nvPr/>
                </p:nvCxnSpPr>
                <p:spPr>
                  <a:xfrm flipH="1">
                    <a:off x="3851920" y="5733256"/>
                    <a:ext cx="504056" cy="93610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Группа 26"/>
                <p:cNvGrpSpPr/>
                <p:nvPr/>
              </p:nvGrpSpPr>
              <p:grpSpPr>
                <a:xfrm flipH="1" flipV="1">
                  <a:off x="4355976" y="5733256"/>
                  <a:ext cx="3456384" cy="936104"/>
                  <a:chOff x="3851920" y="5733256"/>
                  <a:chExt cx="3456384" cy="936104"/>
                </a:xfrm>
              </p:grpSpPr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>
                    <a:off x="3851920" y="6669360"/>
                    <a:ext cx="3456384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Прямая соединительная линия 28"/>
                  <p:cNvCxnSpPr/>
                  <p:nvPr/>
                </p:nvCxnSpPr>
                <p:spPr>
                  <a:xfrm flipH="1">
                    <a:off x="3851920" y="5733256"/>
                    <a:ext cx="504056" cy="93610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Группа 49"/>
              <p:cNvGrpSpPr/>
              <p:nvPr/>
            </p:nvGrpSpPr>
            <p:grpSpPr>
              <a:xfrm>
                <a:off x="4139952" y="5733256"/>
                <a:ext cx="3528392" cy="648072"/>
                <a:chOff x="4139952" y="5733256"/>
                <a:chExt cx="3528392" cy="648072"/>
              </a:xfrm>
            </p:grpSpPr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4139952" y="6381328"/>
                  <a:ext cx="316835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единительная линия 47"/>
                <p:cNvCxnSpPr/>
                <p:nvPr/>
              </p:nvCxnSpPr>
              <p:spPr>
                <a:xfrm flipV="1">
                  <a:off x="4139952" y="5733256"/>
                  <a:ext cx="360040" cy="648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 flipV="1">
                  <a:off x="7308304" y="5733256"/>
                  <a:ext cx="360040" cy="648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5508104" y="6093296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</a:t>
              </a:r>
              <a:r>
                <a:rPr lang="en-US" dirty="0" err="1" smtClean="0"/>
                <a:t>heduler</a:t>
              </a:r>
              <a:endParaRPr lang="ru-RU" dirty="0"/>
            </a:p>
          </p:txBody>
        </p:sp>
        <p:cxnSp>
          <p:nvCxnSpPr>
            <p:cNvPr id="54" name="Прямая со стрелкой 53"/>
            <p:cNvCxnSpPr/>
            <p:nvPr/>
          </p:nvCxnSpPr>
          <p:spPr>
            <a:xfrm>
              <a:off x="3419872" y="4221088"/>
              <a:ext cx="936104" cy="129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>
              <a:off x="3491880" y="4221088"/>
              <a:ext cx="1656184" cy="129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Дуга 56"/>
            <p:cNvSpPr/>
            <p:nvPr/>
          </p:nvSpPr>
          <p:spPr>
            <a:xfrm flipV="1">
              <a:off x="3059832" y="4221088"/>
              <a:ext cx="864096" cy="360040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8" name="Прямая со стрелкой 57"/>
            <p:cNvCxnSpPr/>
            <p:nvPr/>
          </p:nvCxnSpPr>
          <p:spPr>
            <a:xfrm flipH="1">
              <a:off x="5436096" y="3933056"/>
              <a:ext cx="72008" cy="1584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5796136" y="3933056"/>
              <a:ext cx="576064" cy="1584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Дуга 59"/>
            <p:cNvSpPr/>
            <p:nvPr/>
          </p:nvSpPr>
          <p:spPr>
            <a:xfrm flipV="1">
              <a:off x="4355976" y="3861048"/>
              <a:ext cx="1728192" cy="360040"/>
            </a:xfrm>
            <a:prstGeom prst="arc">
              <a:avLst>
                <a:gd name="adj1" fmla="val 16200000"/>
                <a:gd name="adj2" fmla="val 21574667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8" name="Группа 67"/>
            <p:cNvGrpSpPr/>
            <p:nvPr/>
          </p:nvGrpSpPr>
          <p:grpSpPr>
            <a:xfrm>
              <a:off x="2892956" y="3084200"/>
              <a:ext cx="45720" cy="704840"/>
              <a:chOff x="2892956" y="3084200"/>
              <a:chExt cx="45720" cy="704840"/>
            </a:xfrm>
          </p:grpSpPr>
          <p:cxnSp>
            <p:nvCxnSpPr>
              <p:cNvPr id="66" name="Прямая со стрелкой 65"/>
              <p:cNvCxnSpPr/>
              <p:nvPr/>
            </p:nvCxnSpPr>
            <p:spPr>
              <a:xfrm>
                <a:off x="2915816" y="3140968"/>
                <a:ext cx="0" cy="648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Овал 66"/>
              <p:cNvSpPr/>
              <p:nvPr/>
            </p:nvSpPr>
            <p:spPr>
              <a:xfrm>
                <a:off x="2892956" y="308420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9" name="Группа 68"/>
            <p:cNvGrpSpPr/>
            <p:nvPr/>
          </p:nvGrpSpPr>
          <p:grpSpPr>
            <a:xfrm rot="18900000" flipV="1">
              <a:off x="4355976" y="2883224"/>
              <a:ext cx="45720" cy="704840"/>
              <a:chOff x="2892956" y="3084200"/>
              <a:chExt cx="45720" cy="704840"/>
            </a:xfrm>
          </p:grpSpPr>
          <p:cxnSp>
            <p:nvCxnSpPr>
              <p:cNvPr id="70" name="Прямая со стрелкой 69"/>
              <p:cNvCxnSpPr/>
              <p:nvPr/>
            </p:nvCxnSpPr>
            <p:spPr>
              <a:xfrm>
                <a:off x="2915816" y="3140968"/>
                <a:ext cx="0" cy="648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Овал 70"/>
              <p:cNvSpPr/>
              <p:nvPr/>
            </p:nvSpPr>
            <p:spPr>
              <a:xfrm>
                <a:off x="2892956" y="308420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2" name="Овал 71"/>
            <p:cNvSpPr/>
            <p:nvPr/>
          </p:nvSpPr>
          <p:spPr>
            <a:xfrm>
              <a:off x="3563888" y="4797152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3059832" y="2996952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Овал 73"/>
            <p:cNvSpPr/>
            <p:nvPr/>
          </p:nvSpPr>
          <p:spPr>
            <a:xfrm>
              <a:off x="4067944" y="4437112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4067944" y="3212976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6" name="Овал 75"/>
            <p:cNvSpPr/>
            <p:nvPr/>
          </p:nvSpPr>
          <p:spPr>
            <a:xfrm>
              <a:off x="6300192" y="4949552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7" name="Овал 76"/>
            <p:cNvSpPr/>
            <p:nvPr/>
          </p:nvSpPr>
          <p:spPr>
            <a:xfrm>
              <a:off x="5508104" y="4589512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6393160" cy="334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55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260648"/>
            <a:ext cx="83529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xedSys"/>
              </a:rPr>
              <a:t>task body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Sheduler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is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type </a:t>
            </a:r>
            <a:r>
              <a:rPr lang="en-US" dirty="0" err="1">
                <a:solidFill>
                  <a:srgbClr val="000000"/>
                </a:solidFill>
                <a:latin typeface="FixedSys"/>
              </a:rPr>
              <a:t>tState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is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(Idle,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R, W);</a:t>
            </a:r>
            <a:endParaRPr lang="en-US" dirty="0">
              <a:solidFill>
                <a:srgbClr val="000000"/>
              </a:solidFill>
              <a:latin typeface="FixedSys"/>
            </a:endParaRP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State : </a:t>
            </a:r>
            <a:r>
              <a:rPr lang="en-US" dirty="0" err="1">
                <a:solidFill>
                  <a:srgbClr val="000000"/>
                </a:solidFill>
                <a:latin typeface="FixedSys"/>
              </a:rPr>
              <a:t>tState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 := Idle;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Readers : integer := </a:t>
            </a:r>
            <a:r>
              <a:rPr lang="en-US" dirty="0">
                <a:solidFill>
                  <a:srgbClr val="800080"/>
                </a:solidFill>
                <a:latin typeface="FixedSys"/>
              </a:rPr>
              <a:t>0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begin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loop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  select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    when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State = Idle =&gt;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accept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RqW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do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     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State :=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W;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or when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State /=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W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=&gt;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accept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RqR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do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     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State :=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R;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Readers := Readers + </a:t>
            </a:r>
            <a:r>
              <a:rPr lang="en-US" dirty="0">
                <a:solidFill>
                  <a:srgbClr val="800080"/>
                </a:solidFill>
                <a:latin typeface="FixedSys"/>
              </a:rPr>
              <a:t>1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RqR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  <a:endParaRPr lang="en-US" dirty="0">
              <a:solidFill>
                <a:srgbClr val="000000"/>
              </a:solidFill>
              <a:latin typeface="FixedSys"/>
            </a:endParaRP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or when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State /= Idle =&gt;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accept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FIN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do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      case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State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is</a:t>
            </a:r>
          </a:p>
          <a:p>
            <a:r>
              <a:rPr lang="en-US" dirty="0">
                <a:solidFill>
                  <a:srgbClr val="0000FF"/>
                </a:solidFill>
                <a:latin typeface="FixedSys"/>
              </a:rPr>
              <a:t>            when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R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=&gt; Readers := Readers - </a:t>
            </a:r>
            <a:r>
              <a:rPr lang="en-US" dirty="0">
                <a:solidFill>
                  <a:srgbClr val="800080"/>
                </a:solidFill>
                <a:latin typeface="FixedSys"/>
              </a:rPr>
              <a:t>1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if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Readers = </a:t>
            </a:r>
            <a:r>
              <a:rPr lang="en-US" dirty="0">
                <a:solidFill>
                  <a:srgbClr val="800080"/>
                </a:solidFill>
                <a:latin typeface="FixedSys"/>
              </a:rPr>
              <a:t>0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State := Idle;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 if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when 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W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=&gt; State := Idle;</a:t>
            </a:r>
          </a:p>
          <a:p>
            <a:r>
              <a:rPr lang="ru-RU" dirty="0">
                <a:solidFill>
                  <a:srgbClr val="000000"/>
                </a:solidFill>
                <a:latin typeface="FixedSys"/>
              </a:rPr>
              <a:t>                        </a:t>
            </a:r>
            <a:r>
              <a:rPr lang="ru-RU" dirty="0" err="1">
                <a:solidFill>
                  <a:srgbClr val="0000FF"/>
                </a:solidFill>
                <a:latin typeface="FixedSys"/>
              </a:rPr>
              <a:t>when</a:t>
            </a:r>
            <a:r>
              <a:rPr lang="ru-RU" dirty="0">
                <a:solidFill>
                  <a:srgbClr val="0000FF"/>
                </a:solidFill>
                <a:latin typeface="FixedSy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FixedSys"/>
              </a:rPr>
              <a:t>Idle</a:t>
            </a:r>
            <a:r>
              <a:rPr lang="ru-RU" dirty="0">
                <a:solidFill>
                  <a:srgbClr val="000000"/>
                </a:solidFill>
                <a:latin typeface="FixedSys"/>
              </a:rPr>
              <a:t> =&gt; </a:t>
            </a:r>
            <a:r>
              <a:rPr lang="ru-RU" dirty="0" err="1">
                <a:solidFill>
                  <a:srgbClr val="000000"/>
                </a:solidFill>
                <a:latin typeface="FixedSys"/>
              </a:rPr>
              <a:t>State</a:t>
            </a:r>
            <a:r>
              <a:rPr lang="ru-RU" dirty="0">
                <a:solidFill>
                  <a:srgbClr val="000000"/>
                </a:solidFill>
                <a:latin typeface="FixedSys"/>
              </a:rPr>
              <a:t> := </a:t>
            </a:r>
            <a:r>
              <a:rPr lang="ru-RU" dirty="0" err="1">
                <a:solidFill>
                  <a:srgbClr val="000000"/>
                </a:solidFill>
                <a:latin typeface="FixedSys"/>
              </a:rPr>
              <a:t>Idle</a:t>
            </a:r>
            <a:r>
              <a:rPr lang="ru-RU" dirty="0">
                <a:solidFill>
                  <a:srgbClr val="000000"/>
                </a:solidFill>
                <a:latin typeface="FixedSys"/>
              </a:rPr>
              <a:t>; </a:t>
            </a:r>
            <a:r>
              <a:rPr lang="ru-RU" dirty="0">
                <a:solidFill>
                  <a:srgbClr val="008000"/>
                </a:solidFill>
                <a:latin typeface="FixedSys"/>
              </a:rPr>
              <a:t>-- без этой строки не работает</a:t>
            </a:r>
          </a:p>
          <a:p>
            <a:r>
              <a:rPr lang="en-US" dirty="0">
                <a:solidFill>
                  <a:srgbClr val="008000"/>
                </a:solidFill>
                <a:latin typeface="FixedSys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 case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 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FIN;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 select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   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 loop</a:t>
            </a:r>
            <a:r>
              <a:rPr lang="en-US" dirty="0">
                <a:solidFill>
                  <a:srgbClr val="000000"/>
                </a:solidFill>
                <a:latin typeface="FixedSy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FixedSys"/>
              </a:rPr>
              <a:t>  </a:t>
            </a:r>
            <a:r>
              <a:rPr lang="en-US" dirty="0">
                <a:solidFill>
                  <a:srgbClr val="0000FF"/>
                </a:solidFill>
                <a:latin typeface="FixedSys"/>
              </a:rPr>
              <a:t>end </a:t>
            </a:r>
            <a:r>
              <a:rPr lang="en-US" dirty="0" err="1" smtClean="0">
                <a:solidFill>
                  <a:srgbClr val="000000"/>
                </a:solidFill>
                <a:latin typeface="FixedSys"/>
              </a:rPr>
              <a:t>Sheduler</a:t>
            </a:r>
            <a:r>
              <a:rPr lang="en-US" dirty="0" smtClean="0">
                <a:solidFill>
                  <a:srgbClr val="000000"/>
                </a:solidFill>
                <a:latin typeface="FixedSys"/>
              </a:rPr>
              <a:t>;</a:t>
            </a:r>
            <a:endParaRPr lang="en-US" dirty="0">
              <a:solidFill>
                <a:srgbClr val="000000"/>
              </a:solidFill>
              <a:latin typeface="FixedSy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2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418</TotalTime>
  <Words>204</Words>
  <Application>Microsoft Office PowerPoint</Application>
  <PresentationFormat>Экран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Изящная</vt:lpstr>
      <vt:lpstr>Простейшие программы ан ada</vt:lpstr>
      <vt:lpstr>Слайд 2</vt:lpstr>
      <vt:lpstr>Слайд 3</vt:lpstr>
      <vt:lpstr>Слайд 4</vt:lpstr>
      <vt:lpstr>Слайд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Татьяна Грызлова</dc:creator>
  <cp:lastModifiedBy>Татьяна Грызлова</cp:lastModifiedBy>
  <cp:revision>22</cp:revision>
  <dcterms:created xsi:type="dcterms:W3CDTF">2019-01-08T09:50:20Z</dcterms:created>
  <dcterms:modified xsi:type="dcterms:W3CDTF">2019-02-08T16:37:46Z</dcterms:modified>
</cp:coreProperties>
</file>